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C211-910B-4560-8F72-4EAFDE493B3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53A-81B7-4646-BF5B-2D681AD3F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87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C211-910B-4560-8F72-4EAFDE493B3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53A-81B7-4646-BF5B-2D681AD3F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44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C211-910B-4560-8F72-4EAFDE493B3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53A-81B7-4646-BF5B-2D681AD3F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89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C211-910B-4560-8F72-4EAFDE493B3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53A-81B7-4646-BF5B-2D681AD3F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04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C211-910B-4560-8F72-4EAFDE493B3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53A-81B7-4646-BF5B-2D681AD3F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7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C211-910B-4560-8F72-4EAFDE493B3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53A-81B7-4646-BF5B-2D681AD3F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22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C211-910B-4560-8F72-4EAFDE493B3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53A-81B7-4646-BF5B-2D681AD3F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9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C211-910B-4560-8F72-4EAFDE493B3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53A-81B7-4646-BF5B-2D681AD3F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25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C211-910B-4560-8F72-4EAFDE493B3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53A-81B7-4646-BF5B-2D681AD3F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28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C211-910B-4560-8F72-4EAFDE493B3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53A-81B7-4646-BF5B-2D681AD3F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32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C211-910B-4560-8F72-4EAFDE493B3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53A-81B7-4646-BF5B-2D681AD3F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02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AC211-910B-4560-8F72-4EAFDE493B3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BE53A-81B7-4646-BF5B-2D681AD3F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81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4474" y="4208463"/>
            <a:ext cx="10315575" cy="2387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Закупочная деятельность</a:t>
            </a:r>
            <a:b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в БГТУ им. В.Г. Шухова </a:t>
            </a:r>
            <a:b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в 2023 году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82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17233" y="609199"/>
            <a:ext cx="2093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mtClean="0"/>
              <a:t>Процедура закупок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5018" y="1246909"/>
            <a:ext cx="2818015" cy="6068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 100 тыс. руб.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84814" y="1246909"/>
            <a:ext cx="2818015" cy="6068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 600 тыс. руб.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90015" y="1246909"/>
            <a:ext cx="4725785" cy="6068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Свыше 600 тыс. руб.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5017" y="3167150"/>
            <a:ext cx="2818015" cy="12801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100% </a:t>
            </a:r>
            <a:r>
              <a:rPr lang="ru-RU" dirty="0" err="1" smtClean="0">
                <a:solidFill>
                  <a:schemeClr val="tx1"/>
                </a:solidFill>
              </a:rPr>
              <a:t>постоплата</a:t>
            </a:r>
            <a:r>
              <a:rPr lang="ru-RU" dirty="0" smtClean="0">
                <a:solidFill>
                  <a:schemeClr val="tx1"/>
                </a:solidFill>
              </a:rPr>
              <a:t> после поставки товара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5018" y="4516583"/>
            <a:ext cx="2818015" cy="21751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Заявка на закупку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Счет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 коммерческих предложения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84814" y="3167149"/>
            <a:ext cx="2818015" cy="12801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30 % аванс- 70 % </a:t>
            </a:r>
            <a:r>
              <a:rPr lang="ru-RU" sz="1600" dirty="0" err="1" smtClean="0">
                <a:solidFill>
                  <a:schemeClr val="tx1"/>
                </a:solidFill>
              </a:rPr>
              <a:t>постоплата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50 % аванс- 50 % </a:t>
            </a:r>
            <a:r>
              <a:rPr lang="ru-RU" sz="1600" dirty="0" err="1" smtClean="0">
                <a:solidFill>
                  <a:schemeClr val="tx1"/>
                </a:solidFill>
              </a:rPr>
              <a:t>постоплата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100 % </a:t>
            </a:r>
            <a:r>
              <a:rPr lang="ru-RU" sz="1600" dirty="0" err="1" smtClean="0">
                <a:solidFill>
                  <a:schemeClr val="tx1"/>
                </a:solidFill>
              </a:rPr>
              <a:t>постоплата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5017" y="2189019"/>
            <a:ext cx="2818015" cy="642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Закупка у единственного поставщика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84814" y="2189019"/>
            <a:ext cx="2818015" cy="642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Закупка у единственного поставщика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84813" y="4516582"/>
            <a:ext cx="2818015" cy="21751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Заявка на закупку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Спецификация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Решение закупки у ед. поставщика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 коммерческих предложения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Договор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134600" y="3081251"/>
            <a:ext cx="1981200" cy="890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Электронные конкурентные закупки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390015" y="2189019"/>
            <a:ext cx="1839710" cy="642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 5 млн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134600" y="2189019"/>
            <a:ext cx="1981200" cy="642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Свыше  5 млн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90015" y="4195157"/>
            <a:ext cx="1839710" cy="642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Срок до 7 дней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134600" y="4221307"/>
            <a:ext cx="1981200" cy="616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Срок до 21 дней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964" y="3167149"/>
            <a:ext cx="374073" cy="35245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условия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390015" y="3167149"/>
            <a:ext cx="1839710" cy="642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Электронный </a:t>
            </a:r>
            <a:r>
              <a:rPr lang="ru-RU" dirty="0" err="1" smtClean="0">
                <a:solidFill>
                  <a:schemeClr val="tx1"/>
                </a:solidFill>
              </a:rPr>
              <a:t>маркет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3"/>
          <p:cNvCxnSpPr>
            <a:stCxn id="7" idx="2"/>
            <a:endCxn id="15" idx="0"/>
          </p:cNvCxnSpPr>
          <p:nvPr/>
        </p:nvCxnSpPr>
        <p:spPr>
          <a:xfrm flipH="1">
            <a:off x="8309870" y="1853738"/>
            <a:ext cx="1443038" cy="335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7" idx="2"/>
            <a:endCxn id="16" idx="0"/>
          </p:cNvCxnSpPr>
          <p:nvPr/>
        </p:nvCxnSpPr>
        <p:spPr>
          <a:xfrm>
            <a:off x="9752908" y="1853738"/>
            <a:ext cx="1372292" cy="335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04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34314" y="305784"/>
            <a:ext cx="2818015" cy="6068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Закупки до 100 тыс. руб.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4840" y="305784"/>
            <a:ext cx="4432243" cy="13312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Заявка на закупку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Визы: проректор по направлению деятельности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Отдел планирования и бухучета НИР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Ректор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193202" y="305784"/>
            <a:ext cx="3574993" cy="120032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Собираются 3 коммерческих предложения инициатором закупки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94841" y="1885850"/>
            <a:ext cx="8572934" cy="120032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Заявки и 3 КП сдаются в </a:t>
            </a:r>
            <a:r>
              <a:rPr lang="ru-RU" b="1" dirty="0" smtClean="0"/>
              <a:t>Департамент контроля закупок и материально-технического обеспечения</a:t>
            </a:r>
          </a:p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каб</a:t>
            </a:r>
            <a:r>
              <a:rPr lang="ru-RU" dirty="0" smtClean="0"/>
              <a:t>. 311 </a:t>
            </a:r>
            <a:r>
              <a:rPr lang="ru-RU" dirty="0" smtClean="0">
                <a:solidFill>
                  <a:schemeClr val="tx1"/>
                </a:solidFill>
              </a:rPr>
              <a:t> БК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94840" y="3391756"/>
            <a:ext cx="8572935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Департамент готовит гарантийное письмо по требованию поставщика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94840" y="4066665"/>
            <a:ext cx="8572935" cy="6778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Производится поставка товара поставщиком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(ТН, УПД)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94840" y="5192654"/>
            <a:ext cx="8572935" cy="64633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Департамент оформляет и приходует товар, материальную ответственность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(до 5 </a:t>
            </a:r>
            <a:r>
              <a:rPr lang="ru-RU" dirty="0" err="1" smtClean="0">
                <a:solidFill>
                  <a:schemeClr val="tx1"/>
                </a:solidFill>
              </a:rPr>
              <a:t>р.д</a:t>
            </a:r>
            <a:r>
              <a:rPr lang="ru-RU" dirty="0" smtClean="0">
                <a:solidFill>
                  <a:schemeClr val="tx1"/>
                </a:solidFill>
              </a:rPr>
              <a:t>.)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94839" y="6048709"/>
            <a:ext cx="8572936" cy="64633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Оплата товара бухгалтерией (2-3 </a:t>
            </a:r>
            <a:r>
              <a:rPr lang="ru-RU" dirty="0" err="1" smtClean="0"/>
              <a:t>р.д</a:t>
            </a:r>
            <a:r>
              <a:rPr lang="ru-RU" dirty="0" smtClean="0"/>
              <a:t>.)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</p:txBody>
      </p:sp>
      <p:cxnSp>
        <p:nvCxnSpPr>
          <p:cNvPr id="40" name="Прямая со стрелкой 39"/>
          <p:cNvCxnSpPr>
            <a:stCxn id="22" idx="3"/>
            <a:endCxn id="2" idx="1"/>
          </p:cNvCxnSpPr>
          <p:nvPr/>
        </p:nvCxnSpPr>
        <p:spPr>
          <a:xfrm flipV="1">
            <a:off x="4727083" y="905949"/>
            <a:ext cx="466119" cy="65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" idx="2"/>
            <a:endCxn id="23" idx="0"/>
          </p:cNvCxnSpPr>
          <p:nvPr/>
        </p:nvCxnSpPr>
        <p:spPr>
          <a:xfrm flipH="1">
            <a:off x="4581308" y="1506113"/>
            <a:ext cx="2399391" cy="379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22" idx="2"/>
            <a:endCxn id="23" idx="0"/>
          </p:cNvCxnSpPr>
          <p:nvPr/>
        </p:nvCxnSpPr>
        <p:spPr>
          <a:xfrm>
            <a:off x="2510962" y="1637024"/>
            <a:ext cx="2070346" cy="248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23" idx="2"/>
            <a:endCxn id="24" idx="0"/>
          </p:cNvCxnSpPr>
          <p:nvPr/>
        </p:nvCxnSpPr>
        <p:spPr>
          <a:xfrm>
            <a:off x="4581308" y="3086179"/>
            <a:ext cx="0" cy="305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24" idx="2"/>
            <a:endCxn id="30" idx="0"/>
          </p:cNvCxnSpPr>
          <p:nvPr/>
        </p:nvCxnSpPr>
        <p:spPr>
          <a:xfrm>
            <a:off x="4581308" y="3761088"/>
            <a:ext cx="0" cy="305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30" idx="2"/>
            <a:endCxn id="31" idx="0"/>
          </p:cNvCxnSpPr>
          <p:nvPr/>
        </p:nvCxnSpPr>
        <p:spPr>
          <a:xfrm>
            <a:off x="4581308" y="4744559"/>
            <a:ext cx="0" cy="448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31" idx="2"/>
            <a:endCxn id="32" idx="0"/>
          </p:cNvCxnSpPr>
          <p:nvPr/>
        </p:nvCxnSpPr>
        <p:spPr>
          <a:xfrm flipH="1">
            <a:off x="4581307" y="5838985"/>
            <a:ext cx="1" cy="209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30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34314" y="305784"/>
            <a:ext cx="2818015" cy="6068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Закупки до 600 тыс. руб.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4840" y="198875"/>
            <a:ext cx="4432243" cy="1676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Заявка на закупку,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спецификация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Визы: проректор по направлению деятельности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Отдел планирования и бухучета НИР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Ректор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078900" y="198875"/>
            <a:ext cx="3574993" cy="92333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Собираются 3 коммерческих предложения инициатором закупки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94841" y="2085119"/>
            <a:ext cx="8572934" cy="92333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Заявка,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спецификация, Обоснование закупки у единственного поставщика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и 3 КП сдаются в </a:t>
            </a:r>
            <a:r>
              <a:rPr lang="ru-RU" b="1" dirty="0" smtClean="0"/>
              <a:t>Департамент контроля закупок и материально-технического обеспечения </a:t>
            </a:r>
            <a:r>
              <a:rPr lang="ru-RU" dirty="0" err="1" smtClean="0">
                <a:solidFill>
                  <a:schemeClr val="tx1"/>
                </a:solidFill>
              </a:rPr>
              <a:t>каб</a:t>
            </a:r>
            <a:r>
              <a:rPr lang="ru-RU" dirty="0" smtClean="0"/>
              <a:t>. 311 </a:t>
            </a:r>
            <a:r>
              <a:rPr lang="ru-RU" dirty="0" smtClean="0">
                <a:solidFill>
                  <a:schemeClr val="tx1"/>
                </a:solidFill>
              </a:rPr>
              <a:t> БК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94839" y="5158163"/>
            <a:ext cx="8572935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Департамент готовит гарантийное письмо по требованию поставщика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94839" y="5624349"/>
            <a:ext cx="8572935" cy="6778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Производится поставка товара поставщиком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(ТН, УПД)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9215007" y="3817885"/>
            <a:ext cx="2771775" cy="147732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Департамент оформляет и приходует товар, материальную ответственность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(до 5 </a:t>
            </a:r>
            <a:r>
              <a:rPr lang="ru-RU" dirty="0" err="1" smtClean="0">
                <a:solidFill>
                  <a:schemeClr val="tx1"/>
                </a:solidFill>
              </a:rPr>
              <a:t>р.д</a:t>
            </a:r>
            <a:r>
              <a:rPr lang="ru-RU" dirty="0" smtClean="0">
                <a:solidFill>
                  <a:schemeClr val="tx1"/>
                </a:solidFill>
              </a:rPr>
              <a:t>.)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9215006" y="5539164"/>
            <a:ext cx="2771775" cy="120032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Оплата товара бухгалтерией </a:t>
            </a:r>
          </a:p>
          <a:p>
            <a:pPr algn="ctr"/>
            <a:r>
              <a:rPr lang="ru-RU" dirty="0" smtClean="0"/>
              <a:t>(2-3 </a:t>
            </a:r>
            <a:r>
              <a:rPr lang="ru-RU" dirty="0" err="1" smtClean="0"/>
              <a:t>р.д</a:t>
            </a:r>
            <a:r>
              <a:rPr lang="ru-RU" dirty="0" smtClean="0"/>
              <a:t>.)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8899" y="1225295"/>
            <a:ext cx="3574994" cy="64633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Обоснование закупки у единственного поставщика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4839" y="3155175"/>
            <a:ext cx="8572935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Бюджетный комитет  (внесение в план закупок)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4839" y="3671233"/>
            <a:ext cx="8572935" cy="64633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Заявка поступает в отдел договоров и контрактов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Готовит проект Договора                  согласование и подписание договора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4839" y="4425088"/>
            <a:ext cx="8572935" cy="64633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Договор поступает в Департамент закупок – контроль и предоплата (если предусмотрено договором)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552606" y="4127285"/>
            <a:ext cx="7905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2" idx="3"/>
            <a:endCxn id="2" idx="1"/>
          </p:cNvCxnSpPr>
          <p:nvPr/>
        </p:nvCxnSpPr>
        <p:spPr>
          <a:xfrm flipV="1">
            <a:off x="4727083" y="660540"/>
            <a:ext cx="351817" cy="376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2" idx="3"/>
            <a:endCxn id="10" idx="1"/>
          </p:cNvCxnSpPr>
          <p:nvPr/>
        </p:nvCxnSpPr>
        <p:spPr>
          <a:xfrm>
            <a:off x="4727083" y="1037135"/>
            <a:ext cx="351816" cy="511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0" idx="2"/>
            <a:endCxn id="23" idx="0"/>
          </p:cNvCxnSpPr>
          <p:nvPr/>
        </p:nvCxnSpPr>
        <p:spPr>
          <a:xfrm flipH="1">
            <a:off x="4581308" y="1871626"/>
            <a:ext cx="2285088" cy="213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3" idx="2"/>
            <a:endCxn id="11" idx="0"/>
          </p:cNvCxnSpPr>
          <p:nvPr/>
        </p:nvCxnSpPr>
        <p:spPr>
          <a:xfrm flipH="1">
            <a:off x="4581307" y="3008449"/>
            <a:ext cx="1" cy="146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1" idx="2"/>
            <a:endCxn id="12" idx="0"/>
          </p:cNvCxnSpPr>
          <p:nvPr/>
        </p:nvCxnSpPr>
        <p:spPr>
          <a:xfrm>
            <a:off x="4581307" y="3524507"/>
            <a:ext cx="0" cy="146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2" idx="2"/>
            <a:endCxn id="13" idx="0"/>
          </p:cNvCxnSpPr>
          <p:nvPr/>
        </p:nvCxnSpPr>
        <p:spPr>
          <a:xfrm>
            <a:off x="4581307" y="4317564"/>
            <a:ext cx="0" cy="107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3" idx="2"/>
            <a:endCxn id="24" idx="0"/>
          </p:cNvCxnSpPr>
          <p:nvPr/>
        </p:nvCxnSpPr>
        <p:spPr>
          <a:xfrm>
            <a:off x="4581307" y="5071419"/>
            <a:ext cx="0" cy="86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4" idx="2"/>
            <a:endCxn id="30" idx="0"/>
          </p:cNvCxnSpPr>
          <p:nvPr/>
        </p:nvCxnSpPr>
        <p:spPr>
          <a:xfrm>
            <a:off x="4581307" y="5527495"/>
            <a:ext cx="0" cy="96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>
            <a:stCxn id="30" idx="3"/>
          </p:cNvCxnSpPr>
          <p:nvPr/>
        </p:nvCxnSpPr>
        <p:spPr>
          <a:xfrm flipV="1">
            <a:off x="8867774" y="3524507"/>
            <a:ext cx="207257" cy="243878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9075031" y="3524507"/>
            <a:ext cx="14925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31" idx="0"/>
          </p:cNvCxnSpPr>
          <p:nvPr/>
        </p:nvCxnSpPr>
        <p:spPr>
          <a:xfrm>
            <a:off x="10590938" y="3524507"/>
            <a:ext cx="9957" cy="293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10590938" y="5306797"/>
            <a:ext cx="1" cy="2439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ьная выноска 15"/>
          <p:cNvSpPr/>
          <p:nvPr/>
        </p:nvSpPr>
        <p:spPr>
          <a:xfrm>
            <a:off x="9005709" y="1037135"/>
            <a:ext cx="3046620" cy="2344240"/>
          </a:xfrm>
          <a:prstGeom prst="wedgeEllipseCallout">
            <a:avLst>
              <a:gd name="adj1" fmla="val -77109"/>
              <a:gd name="adj2" fmla="val -2889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Важно!!!</a:t>
            </a:r>
          </a:p>
          <a:p>
            <a:pPr algn="ctr"/>
            <a:r>
              <a:rPr lang="ru-RU" sz="1600" dirty="0" smtClean="0"/>
              <a:t>Если в спецификации несколько позиций, то в 1 лот можно объединить только те, которые имеют одинаковый ОКПД 2 (первые 4 цифры)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098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013549" y="198875"/>
            <a:ext cx="3190875" cy="6068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Закупки свыше  600 тыс. руб.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4840" y="198875"/>
            <a:ext cx="4432243" cy="1676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Заявка на закупку,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спецификация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Визы: проректор по направлению деятельности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Отдел планирования и бухучета НИР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Ректор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078900" y="198875"/>
            <a:ext cx="3574993" cy="92333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Собираются 3 коммерческих предложения инициатором закупки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94841" y="2085119"/>
            <a:ext cx="8572934" cy="92333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Заявка,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спецификация, Обоснование закупки у единственного поставщика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и 3 КП сдаются в </a:t>
            </a:r>
            <a:r>
              <a:rPr lang="ru-RU" b="1" dirty="0" smtClean="0"/>
              <a:t>Департамент контроля закупок и материально-технического обеспечения </a:t>
            </a:r>
            <a:r>
              <a:rPr lang="ru-RU" dirty="0" err="1" smtClean="0">
                <a:solidFill>
                  <a:schemeClr val="tx1"/>
                </a:solidFill>
              </a:rPr>
              <a:t>каб</a:t>
            </a:r>
            <a:r>
              <a:rPr lang="ru-RU" dirty="0" smtClean="0"/>
              <a:t>. 311 </a:t>
            </a:r>
            <a:r>
              <a:rPr lang="ru-RU" dirty="0" smtClean="0">
                <a:solidFill>
                  <a:schemeClr val="tx1"/>
                </a:solidFill>
              </a:rPr>
              <a:t> БК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94837" y="5289688"/>
            <a:ext cx="8572935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Объявление о процедуре закупки (аукцион, заключение договора) до 21 </a:t>
            </a:r>
            <a:r>
              <a:rPr lang="ru-RU" dirty="0" err="1" smtClean="0">
                <a:solidFill>
                  <a:schemeClr val="tx1"/>
                </a:solidFill>
              </a:rPr>
              <a:t>р.д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94838" y="5936019"/>
            <a:ext cx="8572935" cy="4668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Производится поставка товара поставщиком </a:t>
            </a:r>
            <a:r>
              <a:rPr lang="ru-RU" dirty="0" smtClean="0">
                <a:solidFill>
                  <a:schemeClr val="tx1"/>
                </a:solidFill>
              </a:rPr>
              <a:t>(ТН, УПД)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8899" y="1225295"/>
            <a:ext cx="3574993" cy="64633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Обоснование закупки у единственного поставщика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4839" y="3155175"/>
            <a:ext cx="8572935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Бюджетный комитет  (внесение в план закупок)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4840" y="3671233"/>
            <a:ext cx="4124760" cy="64633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Заявка поступает в отдел договоров и контрактов (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Готовит проект Договора)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01149" y="2119959"/>
            <a:ext cx="2619373" cy="147732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Договор поступает в Департамент закупок – контроль и предоплата (если предусмотрено договором)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Прямая со стрелкой 6"/>
          <p:cNvCxnSpPr>
            <a:stCxn id="22" idx="3"/>
            <a:endCxn id="2" idx="1"/>
          </p:cNvCxnSpPr>
          <p:nvPr/>
        </p:nvCxnSpPr>
        <p:spPr>
          <a:xfrm flipV="1">
            <a:off x="4727083" y="660540"/>
            <a:ext cx="351817" cy="376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2" idx="3"/>
            <a:endCxn id="10" idx="1"/>
          </p:cNvCxnSpPr>
          <p:nvPr/>
        </p:nvCxnSpPr>
        <p:spPr>
          <a:xfrm>
            <a:off x="4727083" y="1037135"/>
            <a:ext cx="351816" cy="511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0" idx="2"/>
            <a:endCxn id="23" idx="0"/>
          </p:cNvCxnSpPr>
          <p:nvPr/>
        </p:nvCxnSpPr>
        <p:spPr>
          <a:xfrm flipH="1">
            <a:off x="4581308" y="1871626"/>
            <a:ext cx="2285088" cy="213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3" idx="2"/>
            <a:endCxn id="11" idx="0"/>
          </p:cNvCxnSpPr>
          <p:nvPr/>
        </p:nvCxnSpPr>
        <p:spPr>
          <a:xfrm flipH="1">
            <a:off x="4581307" y="3008449"/>
            <a:ext cx="1" cy="146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4" idx="2"/>
            <a:endCxn id="30" idx="0"/>
          </p:cNvCxnSpPr>
          <p:nvPr/>
        </p:nvCxnSpPr>
        <p:spPr>
          <a:xfrm>
            <a:off x="4581305" y="5659020"/>
            <a:ext cx="1" cy="276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4581306" y="3670067"/>
            <a:ext cx="4286468" cy="120032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Заявка поступает в отдел подготовки документации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госзакупок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(227 УК4) (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Готовит техническое задание на закупку совместно с инициатором закупки )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1" name="Прямая со стрелкой 50"/>
          <p:cNvCxnSpPr>
            <a:stCxn id="11" idx="2"/>
            <a:endCxn id="12" idx="0"/>
          </p:cNvCxnSpPr>
          <p:nvPr/>
        </p:nvCxnSpPr>
        <p:spPr>
          <a:xfrm flipH="1">
            <a:off x="2357220" y="3524507"/>
            <a:ext cx="2224087" cy="146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11" idx="2"/>
            <a:endCxn id="45" idx="0"/>
          </p:cNvCxnSpPr>
          <p:nvPr/>
        </p:nvCxnSpPr>
        <p:spPr>
          <a:xfrm>
            <a:off x="4581307" y="3524507"/>
            <a:ext cx="2143233" cy="145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ная линия уступом 54"/>
          <p:cNvCxnSpPr>
            <a:stCxn id="45" idx="2"/>
            <a:endCxn id="12" idx="2"/>
          </p:cNvCxnSpPr>
          <p:nvPr/>
        </p:nvCxnSpPr>
        <p:spPr>
          <a:xfrm rot="5400000" flipH="1">
            <a:off x="4264464" y="2410320"/>
            <a:ext cx="552832" cy="4367320"/>
          </a:xfrm>
          <a:prstGeom prst="bentConnector3">
            <a:avLst>
              <a:gd name="adj1" fmla="val -4135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695700" y="4626384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ТЗ</a:t>
            </a:r>
            <a:endParaRPr lang="ru-RU" dirty="0"/>
          </a:p>
        </p:txBody>
      </p:sp>
      <p:cxnSp>
        <p:nvCxnSpPr>
          <p:cNvPr id="60" name="Прямая со стрелкой 59"/>
          <p:cNvCxnSpPr>
            <a:endCxn id="24" idx="0"/>
          </p:cNvCxnSpPr>
          <p:nvPr/>
        </p:nvCxnSpPr>
        <p:spPr>
          <a:xfrm>
            <a:off x="4581305" y="5121036"/>
            <a:ext cx="0" cy="168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1666875" y="4283995"/>
            <a:ext cx="2055" cy="1005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03101" y="4677724"/>
            <a:ext cx="1339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Договор, ТЗ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9215007" y="3817885"/>
            <a:ext cx="2771775" cy="147732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Департамент оформляет и приходует товар, материальную ответственность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(до 5 </a:t>
            </a:r>
            <a:r>
              <a:rPr lang="ru-RU" dirty="0" err="1" smtClean="0">
                <a:solidFill>
                  <a:schemeClr val="tx1"/>
                </a:solidFill>
              </a:rPr>
              <a:t>р.д</a:t>
            </a:r>
            <a:r>
              <a:rPr lang="ru-RU" dirty="0" smtClean="0">
                <a:solidFill>
                  <a:schemeClr val="tx1"/>
                </a:solidFill>
              </a:rPr>
              <a:t>.)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9215006" y="5539164"/>
            <a:ext cx="2771775" cy="120032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Оплата товара бухгалтерией </a:t>
            </a:r>
          </a:p>
          <a:p>
            <a:pPr algn="ctr"/>
            <a:r>
              <a:rPr lang="ru-RU" dirty="0" smtClean="0"/>
              <a:t>(2-3 </a:t>
            </a:r>
            <a:r>
              <a:rPr lang="ru-RU" dirty="0" err="1" smtClean="0"/>
              <a:t>р.д</a:t>
            </a:r>
            <a:r>
              <a:rPr lang="ru-RU" dirty="0" smtClean="0"/>
              <a:t>.)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</p:txBody>
      </p:sp>
      <p:cxnSp>
        <p:nvCxnSpPr>
          <p:cNvPr id="78" name="Соединительная линия уступом 77"/>
          <p:cNvCxnSpPr>
            <a:stCxn id="30" idx="3"/>
          </p:cNvCxnSpPr>
          <p:nvPr/>
        </p:nvCxnSpPr>
        <p:spPr>
          <a:xfrm flipV="1">
            <a:off x="8867773" y="1978372"/>
            <a:ext cx="145776" cy="419108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Соединительная линия уступом 79"/>
          <p:cNvCxnSpPr>
            <a:endCxn id="13" idx="0"/>
          </p:cNvCxnSpPr>
          <p:nvPr/>
        </p:nvCxnSpPr>
        <p:spPr>
          <a:xfrm>
            <a:off x="9053300" y="1978372"/>
            <a:ext cx="1457536" cy="14158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10529665" y="3599978"/>
            <a:ext cx="0" cy="168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10529665" y="5289688"/>
            <a:ext cx="0" cy="168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вальная выноска 82"/>
          <p:cNvSpPr/>
          <p:nvPr/>
        </p:nvSpPr>
        <p:spPr>
          <a:xfrm>
            <a:off x="8987525" y="805705"/>
            <a:ext cx="3046620" cy="1009540"/>
          </a:xfrm>
          <a:prstGeom prst="wedgeEllipseCallout">
            <a:avLst>
              <a:gd name="adj1" fmla="val -77109"/>
              <a:gd name="adj2" fmla="val -2889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 1 лот можно объединить только по одному  ОКПД 2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4415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513</Words>
  <Application>Microsoft Office PowerPoint</Application>
  <PresentationFormat>Широкоэкранный</PresentationFormat>
  <Paragraphs>89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Тема Office</vt:lpstr>
      <vt:lpstr>Закупочная деятельность  в БГТУ им. В.Г. Шухова  в 2023 году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Закупочная деятельность в БГТУ им. В.Г. Шухова в 2023 году</dc:title>
  <dc:creator>User</dc:creator>
  <cp:lastModifiedBy>User</cp:lastModifiedBy>
  <cp:revision>14</cp:revision>
  <cp:lastPrinted>2023-05-11T10:48:45Z</cp:lastPrinted>
  <dcterms:created xsi:type="dcterms:W3CDTF">2023-05-11T09:37:10Z</dcterms:created>
  <dcterms:modified xsi:type="dcterms:W3CDTF">2023-05-11T14:48:55Z</dcterms:modified>
</cp:coreProperties>
</file>