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blab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3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444" autoAdjust="0"/>
  </p:normalViewPr>
  <p:slideViewPr>
    <p:cSldViewPr>
      <p:cViewPr>
        <p:scale>
          <a:sx n="100" d="100"/>
          <a:sy n="100" d="100"/>
        </p:scale>
        <p:origin x="-1452" y="83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7A7B4-E254-4419-AF27-E3AF3D9205C9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38363" y="746125"/>
            <a:ext cx="25812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9A07D-CAA1-4614-BC2B-CB5DEF1DFD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279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F16C-C7E7-40B8-BA97-4362C94843A3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0B94-FE96-4C12-B017-898A6824F8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783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F16C-C7E7-40B8-BA97-4362C94843A3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0B94-FE96-4C12-B017-898A6824F8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98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F16C-C7E7-40B8-BA97-4362C94843A3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0B94-FE96-4C12-B017-898A6824F8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51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F16C-C7E7-40B8-BA97-4362C94843A3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0B94-FE96-4C12-B017-898A6824F8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9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F16C-C7E7-40B8-BA97-4362C94843A3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0B94-FE96-4C12-B017-898A6824F8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83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F16C-C7E7-40B8-BA97-4362C94843A3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0B94-FE96-4C12-B017-898A6824F8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88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F16C-C7E7-40B8-BA97-4362C94843A3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0B94-FE96-4C12-B017-898A6824F8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28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F16C-C7E7-40B8-BA97-4362C94843A3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0B94-FE96-4C12-B017-898A6824F8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17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F16C-C7E7-40B8-BA97-4362C94843A3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0B94-FE96-4C12-B017-898A6824F8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15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F16C-C7E7-40B8-BA97-4362C94843A3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0B94-FE96-4C12-B017-898A6824F8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80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F16C-C7E7-40B8-BA97-4362C94843A3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0B94-FE96-4C12-B017-898A6824F8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49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2F16C-C7E7-40B8-BA97-4362C94843A3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C0B94-FE96-4C12-B017-898A6824F8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31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6857999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Прямая соединительная линия 5"/>
          <p:cNvCxnSpPr/>
          <p:nvPr/>
        </p:nvCxnSpPr>
        <p:spPr>
          <a:xfrm flipH="1">
            <a:off x="0" y="1887953"/>
            <a:ext cx="685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656824" y="4128254"/>
            <a:ext cx="118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653490" y="5097016"/>
            <a:ext cx="118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653490" y="5745088"/>
            <a:ext cx="118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093506" y="2864768"/>
            <a:ext cx="0" cy="684076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16832" y="560512"/>
            <a:ext cx="3102709" cy="43088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solidFill>
                  <a:schemeClr val="bg1"/>
                </a:solidFill>
              </a:rPr>
              <a:t>ООО «МОДИФИКАТОР»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208584"/>
            <a:ext cx="6858000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РАЗРАБОТКА И ПРОИЗВОДСТВО ЭФФЕКТИВНЫХ ПОЛИФУНКЦИОНАЛЬНЫХ МОДИФИКАТОРОВ ЦЕМЕНТСОДЕРЖАЩИХ СТРОИТЕЛЬНЫХ КОМПОЗИТОВ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48880" y="2072680"/>
            <a:ext cx="4192214" cy="7402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О КОМПАНИИ</a:t>
            </a:r>
            <a:endParaRPr lang="ru-RU" sz="1050" b="1" dirty="0" smtClean="0">
              <a:solidFill>
                <a:schemeClr val="tx1">
                  <a:lumMod val="75000"/>
                  <a:lumOff val="25000"/>
                </a:schemeClr>
              </a:solidFill>
              <a:ea typeface="Fira Sans Heavy" pitchFamily="50" charset="0"/>
            </a:endParaRPr>
          </a:p>
          <a:p>
            <a:endParaRPr lang="ru-RU" sz="1050" dirty="0" smtClean="0">
              <a:solidFill>
                <a:schemeClr val="tx1">
                  <a:lumMod val="75000"/>
                  <a:lumOff val="25000"/>
                </a:schemeClr>
              </a:solidFill>
              <a:ea typeface="Fira Sans Heavy" pitchFamily="50" charset="0"/>
            </a:endParaRPr>
          </a:p>
          <a:p>
            <a:pPr algn="just"/>
            <a:r>
              <a:rPr lang="ru-RU" sz="1050" dirty="0" smtClean="0"/>
              <a:t>Компания основана  в 2012 году для реализации государственных целевых жилищных программ «Жилище», «Доступное и комфортное жилье – гражданам России»  путем создания разнообразных эффективных строительных материалов нового поколения, с гарантированным обеспечением современных требований по качеству, по номенклатуре, по энергоэффективности, экологическим и прочим требованиям. Компания готова производить высокоэффективные строительные материалы, обеспечивающие надежность, качество и долговечность. Разработанные составы и технологии производства строительных  материалов в 2-3 раза экономически эффективнее в сравнении  с существующими зарубежными аналогами. </a:t>
            </a:r>
          </a:p>
          <a:p>
            <a:endParaRPr lang="ru-RU" sz="1050" dirty="0" smtClean="0">
              <a:solidFill>
                <a:schemeClr val="tx1">
                  <a:lumMod val="75000"/>
                  <a:lumOff val="25000"/>
                </a:schemeClr>
              </a:solidFill>
              <a:ea typeface="Fira Sans Heavy" pitchFamily="50" charset="0"/>
            </a:endParaRPr>
          </a:p>
          <a:p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ПРОДУКЦИЯ: РАЗРАБОТКА МАТЕРИАЛОВ</a:t>
            </a:r>
            <a:endParaRPr lang="en-US" sz="1200" b="1" dirty="0" smtClean="0">
              <a:solidFill>
                <a:schemeClr val="tx1">
                  <a:lumMod val="75000"/>
                  <a:lumOff val="25000"/>
                </a:schemeClr>
              </a:solidFill>
              <a:ea typeface="Fira Sans Heavy" pitchFamily="50" charset="0"/>
            </a:endParaRPr>
          </a:p>
          <a:p>
            <a:endParaRPr lang="ru-RU" sz="1050" dirty="0" smtClean="0">
              <a:solidFill>
                <a:schemeClr val="tx1">
                  <a:lumMod val="75000"/>
                  <a:lumOff val="25000"/>
                </a:schemeClr>
              </a:solidFill>
              <a:ea typeface="Fira Sans Heavy" pitchFamily="50" charset="0"/>
            </a:endParaRPr>
          </a:p>
          <a:p>
            <a:pPr algn="just"/>
            <a:r>
              <a:rPr lang="ru-RU" sz="1050" dirty="0" smtClean="0"/>
              <a:t>Полифункциональные модификаторы бетонных смесей и строительных растворов.</a:t>
            </a:r>
          </a:p>
          <a:p>
            <a:pPr algn="just"/>
            <a:r>
              <a:rPr lang="ru-RU" sz="1050" dirty="0" smtClean="0"/>
              <a:t>Высокоэффективные </a:t>
            </a:r>
            <a:r>
              <a:rPr lang="ru-RU" sz="1050" dirty="0" err="1" smtClean="0"/>
              <a:t>суперпластификаторы</a:t>
            </a:r>
            <a:r>
              <a:rPr lang="ru-RU" sz="1050" dirty="0" smtClean="0"/>
              <a:t> бетонных смесей и строительных растворов.</a:t>
            </a:r>
          </a:p>
          <a:p>
            <a:pPr algn="just"/>
            <a:r>
              <a:rPr lang="ru-RU" sz="1050" dirty="0" err="1" smtClean="0"/>
              <a:t>Гиперпластификаторы</a:t>
            </a:r>
            <a:r>
              <a:rPr lang="ru-RU" sz="1050" dirty="0" smtClean="0"/>
              <a:t>, </a:t>
            </a:r>
            <a:r>
              <a:rPr lang="ru-RU" sz="1050" dirty="0" err="1" smtClean="0"/>
              <a:t>фунгицидные</a:t>
            </a:r>
            <a:r>
              <a:rPr lang="ru-RU" sz="1050" dirty="0" smtClean="0"/>
              <a:t> модификаторы бетонов, композиционные вяжущие, органоминеральные модификаторы, противоморозные добавки.</a:t>
            </a:r>
          </a:p>
          <a:p>
            <a:pPr algn="just"/>
            <a:r>
              <a:rPr lang="ru-RU" sz="1050" dirty="0" smtClean="0"/>
              <a:t>Вяжущие низкой </a:t>
            </a:r>
            <a:r>
              <a:rPr lang="ru-RU" sz="1050" dirty="0" err="1" smtClean="0"/>
              <a:t>водопотребности</a:t>
            </a:r>
            <a:r>
              <a:rPr lang="ru-RU" sz="1050" dirty="0" smtClean="0"/>
              <a:t>, тонкомолотые цементы, </a:t>
            </a:r>
            <a:r>
              <a:rPr lang="ru-RU" sz="1050" dirty="0" err="1" smtClean="0"/>
              <a:t>наноструктурированные</a:t>
            </a:r>
            <a:r>
              <a:rPr lang="ru-RU" sz="1050" dirty="0" smtClean="0"/>
              <a:t> вяжущие.</a:t>
            </a:r>
          </a:p>
          <a:p>
            <a:pPr algn="just"/>
            <a:r>
              <a:rPr lang="ru-RU" sz="1050" dirty="0" smtClean="0"/>
              <a:t>Литые бетонные смеси, </a:t>
            </a:r>
            <a:r>
              <a:rPr lang="ru-RU" sz="1050" dirty="0" err="1" smtClean="0"/>
              <a:t>высокопроникающие</a:t>
            </a:r>
            <a:r>
              <a:rPr lang="ru-RU" sz="1050" dirty="0" smtClean="0"/>
              <a:t> </a:t>
            </a:r>
            <a:r>
              <a:rPr lang="ru-RU" sz="1050" dirty="0" err="1" smtClean="0"/>
              <a:t>цементсодержащие</a:t>
            </a:r>
            <a:r>
              <a:rPr lang="ru-RU" sz="1050" dirty="0" smtClean="0"/>
              <a:t> строительные композиции для укрепления щебеночных массивов, закладочные бетонные смеси, модифицированные растворные смеси.</a:t>
            </a:r>
          </a:p>
          <a:p>
            <a:pPr algn="just"/>
            <a:endParaRPr lang="ru-RU" sz="1050" dirty="0" smtClean="0"/>
          </a:p>
          <a:p>
            <a:pPr algn="just"/>
            <a:endParaRPr lang="ru-RU" sz="1050" dirty="0" smtClean="0"/>
          </a:p>
          <a:p>
            <a:pPr algn="just"/>
            <a:endParaRPr lang="ru-RU" sz="1050" dirty="0" smtClean="0"/>
          </a:p>
          <a:p>
            <a:pPr algn="just"/>
            <a:endParaRPr lang="ru-RU" sz="1050" dirty="0" smtClean="0"/>
          </a:p>
          <a:p>
            <a:pPr algn="just"/>
            <a:endParaRPr lang="ru-RU" sz="1050" dirty="0" smtClean="0"/>
          </a:p>
          <a:p>
            <a:pPr algn="just"/>
            <a:endParaRPr lang="ru-RU" sz="1050" dirty="0" smtClean="0"/>
          </a:p>
          <a:p>
            <a:pPr algn="just"/>
            <a:endParaRPr lang="ru-RU" sz="1050" dirty="0" smtClean="0"/>
          </a:p>
          <a:p>
            <a:r>
              <a:rPr lang="ru-RU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ПОЛЬЗОВАТЕЛИ</a:t>
            </a:r>
            <a:endParaRPr lang="en-US" sz="1050" b="1" dirty="0" smtClean="0">
              <a:solidFill>
                <a:schemeClr val="tx1">
                  <a:lumMod val="75000"/>
                  <a:lumOff val="25000"/>
                </a:schemeClr>
              </a:solidFill>
              <a:ea typeface="Fira Sans Heavy" pitchFamily="50" charset="0"/>
            </a:endParaRPr>
          </a:p>
          <a:p>
            <a:endParaRPr lang="ru-RU" sz="1000" dirty="0" smtClean="0"/>
          </a:p>
          <a:p>
            <a:pPr algn="just"/>
            <a:r>
              <a:rPr lang="ru-RU" sz="1050" dirty="0" smtClean="0"/>
              <a:t>Предприятия по производству минеральных вяжущих веществ, сборного и монолитного бетона и железобетона. Оптовые компании и индивидуальные предприниматели, занимающиеся  строительтвом, оптовой и розничной торговлей строительной продукции. А также интернет-магазины и мелкие поставщики строительных материалов. </a:t>
            </a:r>
            <a:endParaRPr lang="ru-RU" sz="1050" dirty="0"/>
          </a:p>
        </p:txBody>
      </p:sp>
      <p:sp>
        <p:nvSpPr>
          <p:cNvPr id="18" name="TextBox 17"/>
          <p:cNvSpPr txBox="1"/>
          <p:nvPr/>
        </p:nvSpPr>
        <p:spPr>
          <a:xfrm>
            <a:off x="116632" y="4160912"/>
            <a:ext cx="1728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/>
              <a:t> Директор</a:t>
            </a:r>
          </a:p>
          <a:p>
            <a:pPr algn="r"/>
            <a:r>
              <a:rPr lang="ru-RU" sz="1000" dirty="0" err="1" smtClean="0"/>
              <a:t>Косухин</a:t>
            </a:r>
            <a:r>
              <a:rPr lang="ru-RU" sz="1000" dirty="0" smtClean="0"/>
              <a:t> </a:t>
            </a:r>
            <a:r>
              <a:rPr lang="ru-RU" sz="1000" smtClean="0"/>
              <a:t>М.М.</a:t>
            </a:r>
          </a:p>
          <a:p>
            <a:pPr algn="r"/>
            <a:r>
              <a:rPr lang="ru-RU" sz="100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г.Белгород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,</a:t>
            </a:r>
          </a:p>
          <a:p>
            <a:pPr algn="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ул. Костюкова,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46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, корп.1. каб.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132А</a:t>
            </a:r>
            <a:endParaRPr lang="en-US" sz="1000" dirty="0" smtClean="0">
              <a:solidFill>
                <a:schemeClr val="tx1">
                  <a:lumMod val="75000"/>
                  <a:lumOff val="25000"/>
                </a:schemeClr>
              </a:solidFill>
              <a:ea typeface="Fira Sans Heavy" pitchFamily="50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6632" y="5130924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(4722)55-16-62</a:t>
            </a: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kafnx@intbel.ru</a:t>
            </a:r>
          </a:p>
          <a:p>
            <a:pPr algn="r"/>
            <a:r>
              <a:rPr 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www.bstu.ru</a:t>
            </a:r>
            <a:endParaRPr lang="en-US" sz="1000" b="1" dirty="0" smtClean="0">
              <a:solidFill>
                <a:schemeClr val="tx1">
                  <a:lumMod val="75000"/>
                  <a:lumOff val="25000"/>
                </a:schemeClr>
              </a:solidFill>
              <a:ea typeface="Fira Sans Heavy" pitchFamily="50" charset="0"/>
            </a:endParaRPr>
          </a:p>
          <a:p>
            <a:pPr algn="r"/>
            <a:endParaRPr lang="ru-RU" sz="1000" b="1" dirty="0" smtClean="0">
              <a:solidFill>
                <a:schemeClr val="tx1">
                  <a:lumMod val="75000"/>
                  <a:lumOff val="25000"/>
                </a:schemeClr>
              </a:solidFill>
              <a:ea typeface="Fira Sans Heavy" pitchFamily="5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5792713"/>
            <a:ext cx="1844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 err="1" smtClean="0"/>
              <a:t>Стартап</a:t>
            </a:r>
            <a:endParaRPr lang="ru-RU" sz="1000" dirty="0" smtClean="0"/>
          </a:p>
          <a:p>
            <a:pPr algn="r"/>
            <a:endParaRPr lang="ru-RU" sz="1000" dirty="0" smtClean="0"/>
          </a:p>
          <a:p>
            <a:pPr algn="r"/>
            <a:r>
              <a:rPr lang="ru-RU" sz="1000" dirty="0" smtClean="0"/>
              <a:t>Учредители:</a:t>
            </a:r>
          </a:p>
          <a:p>
            <a:pPr algn="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БГТУ им. В.Г. Шухова – 50%</a:t>
            </a:r>
          </a:p>
          <a:p>
            <a:pPr algn="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Физические лица – 50%</a:t>
            </a:r>
            <a:endParaRPr lang="ru-RU" sz="1000" dirty="0" smtClean="0">
              <a:solidFill>
                <a:schemeClr val="tx1">
                  <a:lumMod val="75000"/>
                  <a:lumOff val="25000"/>
                </a:schemeClr>
              </a:solidFill>
              <a:ea typeface="Fira Sans Heavy" pitchFamily="50" charset="0"/>
            </a:endParaRPr>
          </a:p>
          <a:p>
            <a:pPr algn="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Средняя выручка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:</a:t>
            </a:r>
            <a:endParaRPr lang="ru-RU" sz="1000" dirty="0" smtClean="0">
              <a:solidFill>
                <a:schemeClr val="tx1">
                  <a:lumMod val="75000"/>
                  <a:lumOff val="25000"/>
                </a:schemeClr>
              </a:solidFill>
              <a:ea typeface="Fira Sans Heavy" pitchFamily="50" charset="0"/>
            </a:endParaRPr>
          </a:p>
          <a:p>
            <a:pPr algn="r"/>
            <a:r>
              <a:rPr lang="ru-RU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до 1 млн. рублей</a:t>
            </a:r>
          </a:p>
          <a:p>
            <a:pPr algn="r"/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ea typeface="Fira Sans Heavy" pitchFamily="50" charset="0"/>
            </a:endParaRPr>
          </a:p>
          <a:p>
            <a:pPr algn="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Количество рабочих мест:</a:t>
            </a:r>
          </a:p>
          <a:p>
            <a:pPr algn="r"/>
            <a:r>
              <a:rPr lang="ru-RU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ira Sans Heavy" pitchFamily="50" charset="0"/>
              </a:rPr>
              <a:t>1-10 человек</a:t>
            </a:r>
            <a:endParaRPr lang="en-US" sz="1000" i="1" dirty="0" smtClean="0">
              <a:solidFill>
                <a:schemeClr val="tx1">
                  <a:lumMod val="75000"/>
                  <a:lumOff val="25000"/>
                </a:schemeClr>
              </a:solidFill>
              <a:ea typeface="Fira Sans Heavy" pitchFamily="50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656824" y="7761312"/>
            <a:ext cx="118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624" y="7833320"/>
            <a:ext cx="1844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 smtClean="0"/>
              <a:t>Проблемы / Предложения:</a:t>
            </a:r>
          </a:p>
          <a:p>
            <a:pPr algn="r"/>
            <a:endParaRPr lang="ru-RU" sz="1000" i="1" dirty="0" smtClean="0"/>
          </a:p>
          <a:p>
            <a:pPr algn="r"/>
            <a:r>
              <a:rPr lang="ru-RU" sz="1000" dirty="0" smtClean="0"/>
              <a:t>Требуется финансирование для НИОКР, опытно-промышленного производства и внедрение на конкретном предприятии строительной индустрии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23280"/>
          <a:stretch>
            <a:fillRect/>
          </a:stretch>
        </p:blipFill>
        <p:spPr bwMode="auto">
          <a:xfrm>
            <a:off x="764704" y="2720752"/>
            <a:ext cx="1126289" cy="12961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2" descr="image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41168" y="6969224"/>
            <a:ext cx="1440160" cy="107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 l="5078" t="1481" r="3539" b="5027"/>
          <a:stretch>
            <a:fillRect/>
          </a:stretch>
        </p:blipFill>
        <p:spPr bwMode="auto">
          <a:xfrm>
            <a:off x="4005064" y="6969224"/>
            <a:ext cx="819401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620px-Tetrahydrocannabino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48880" y="7041232"/>
            <a:ext cx="1656184" cy="939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05041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276</Words>
  <Application>Microsoft Office PowerPoint</Application>
  <PresentationFormat>Лист A4 (210x297 мм)</PresentationFormat>
  <Paragraphs>43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fablab</dc:creator>
  <cp:lastModifiedBy>User</cp:lastModifiedBy>
  <cp:revision>49</cp:revision>
  <cp:lastPrinted>2017-08-28T08:48:06Z</cp:lastPrinted>
  <dcterms:created xsi:type="dcterms:W3CDTF">2017-08-28T08:06:33Z</dcterms:created>
  <dcterms:modified xsi:type="dcterms:W3CDTF">2021-03-22T07:46:17Z</dcterms:modified>
</cp:coreProperties>
</file>