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1"/>
  </p:notesMasterIdLst>
  <p:sldIdLst>
    <p:sldId id="256" r:id="rId2"/>
    <p:sldId id="282" r:id="rId3"/>
    <p:sldId id="283" r:id="rId4"/>
    <p:sldId id="288" r:id="rId5"/>
    <p:sldId id="284" r:id="rId6"/>
    <p:sldId id="287" r:id="rId7"/>
    <p:sldId id="286" r:id="rId8"/>
    <p:sldId id="279" r:id="rId9"/>
    <p:sldId id="289" r:id="rId10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E2F9"/>
    <a:srgbClr val="00FFFF"/>
    <a:srgbClr val="8ED9F8"/>
    <a:srgbClr val="E8F4F8"/>
    <a:srgbClr val="08718A"/>
    <a:srgbClr val="0B9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8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43717-845B-4172-8281-5128739DDAED}" type="datetimeFigureOut">
              <a:rPr lang="ru-RU" smtClean="0"/>
              <a:t>18.10.2019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42059-EF5D-42BE-B7CC-A98480F239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41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4D4EF-82EF-4084-89A8-F2DD8F0BA14F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69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5340B-AB5B-4E25-AF74-27776B81DD3F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624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9F21D-BF8E-4D29-91A6-8FD829FECCFB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75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AA83E-6EF8-44F9-BE2F-2E9403375C2F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614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FA93D-16C2-476B-AB51-6D92EF803B22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526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C277-A970-41D9-BC05-D420D6CD101E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09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F11F-EF5A-4CFB-9827-E1D6295AFF2A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068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D626-6700-4AA3-A04D-BDFA88A03154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15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AC3B4-D4C8-405F-840B-38E9D4D04806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796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6C8E-3354-4316-9272-29C71CDDE914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936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2384-EE8B-4BAC-9408-D504DC413384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88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CCAA8-9E28-403D-917B-7D857A9DBAFE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3E6F0-F6F1-4A99-AB51-8B0675FDF3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440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7"/>
          <p:cNvSpPr>
            <a:spLocks noGrp="1"/>
          </p:cNvSpPr>
          <p:nvPr>
            <p:ph type="ctrTitle"/>
          </p:nvPr>
        </p:nvSpPr>
        <p:spPr>
          <a:xfrm>
            <a:off x="2987824" y="491480"/>
            <a:ext cx="5760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altLang="ru-RU" sz="1400" u="sng" dirty="0" smtClean="0">
                <a:solidFill>
                  <a:schemeClr val="bg1"/>
                </a:solidFill>
              </a:rPr>
              <a:t>наименование </a:t>
            </a:r>
            <a:r>
              <a:rPr lang="ru-RU" altLang="ru-RU" sz="1400" u="sng" dirty="0">
                <a:solidFill>
                  <a:schemeClr val="bg1"/>
                </a:solidFill>
              </a:rPr>
              <a:t>подразделения </a:t>
            </a:r>
            <a:r>
              <a:rPr lang="ru-RU" altLang="ru-RU" sz="1400" u="sng" dirty="0" smtClean="0">
                <a:solidFill>
                  <a:schemeClr val="bg1"/>
                </a:solidFill>
              </a:rPr>
              <a:t>университета</a:t>
            </a:r>
            <a:r>
              <a:rPr lang="ru-RU" altLang="ru-RU" sz="1400" dirty="0">
                <a:solidFill>
                  <a:schemeClr val="bg1"/>
                </a:solidFill>
              </a:rPr>
              <a:t/>
            </a:r>
            <a:br>
              <a:rPr lang="ru-RU" altLang="ru-RU" sz="1400" dirty="0">
                <a:solidFill>
                  <a:schemeClr val="bg1"/>
                </a:solidFill>
              </a:rPr>
            </a:br>
            <a:endParaRPr lang="ru-RU" altLang="ru-RU" sz="1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36134" y="4428200"/>
            <a:ext cx="261233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  <a:cs typeface="+mn-cs"/>
              </a:rPr>
              <a:t>Фамилия Имя Отчество,</a:t>
            </a:r>
            <a:endParaRPr lang="en-US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  <a:cs typeface="+mn-cs"/>
              </a:rPr>
              <a:t>должность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+mn-lt"/>
                <a:cs typeface="+mn-cs"/>
              </a:rPr>
              <a:t>руководителя проекта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04248" y="6482716"/>
            <a:ext cx="2682107" cy="276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г. Белгород, 201_ год</a:t>
            </a:r>
          </a:p>
        </p:txBody>
      </p:sp>
      <p:sp>
        <p:nvSpPr>
          <p:cNvPr id="4" name="Заголовок 3"/>
          <p:cNvSpPr txBox="1">
            <a:spLocks/>
          </p:cNvSpPr>
          <p:nvPr/>
        </p:nvSpPr>
        <p:spPr>
          <a:xfrm>
            <a:off x="1028155" y="2740389"/>
            <a:ext cx="5920109" cy="7923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11500" b="1" dirty="0" smtClean="0">
                <a:solidFill>
                  <a:schemeClr val="bg1"/>
                </a:solidFill>
              </a:rPr>
              <a:t>«На</a:t>
            </a:r>
            <a:r>
              <a:rPr lang="ru-RU" sz="11400" b="1" dirty="0">
                <a:solidFill>
                  <a:schemeClr val="bg1"/>
                </a:solidFill>
              </a:rPr>
              <a:t>имено</a:t>
            </a:r>
            <a:r>
              <a:rPr lang="ru-RU" sz="11500" b="1" dirty="0" smtClean="0">
                <a:solidFill>
                  <a:schemeClr val="bg1"/>
                </a:solidFill>
              </a:rPr>
              <a:t>вание проекта»</a:t>
            </a:r>
            <a:endParaRPr lang="ru-RU" sz="11500" b="1" dirty="0">
              <a:solidFill>
                <a:schemeClr val="bg1"/>
              </a:solidFill>
            </a:endParaRPr>
          </a:p>
        </p:txBody>
      </p:sp>
      <p:pic>
        <p:nvPicPr>
          <p:cNvPr id="9" name="Рисунок 8" descr="лого темны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50091"/>
            <a:ext cx="3026760" cy="580179"/>
          </a:xfrm>
          <a:prstGeom prst="rect">
            <a:avLst/>
          </a:prstGeom>
          <a:effectLst>
            <a:glow rad="127000">
              <a:schemeClr val="bg1"/>
            </a:glow>
          </a:effectLst>
        </p:spPr>
      </p:pic>
      <p:sp>
        <p:nvSpPr>
          <p:cNvPr id="11" name="TextBox 10"/>
          <p:cNvSpPr txBox="1"/>
          <p:nvPr/>
        </p:nvSpPr>
        <p:spPr>
          <a:xfrm>
            <a:off x="3421979" y="6174443"/>
            <a:ext cx="2682107" cy="276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1"/>
                </a:solidFill>
                <a:latin typeface="+mn-lt"/>
                <a:cs typeface="+mn-cs"/>
              </a:rPr>
              <a:t>г. Белгород, 201_ год</a:t>
            </a:r>
          </a:p>
        </p:txBody>
      </p:sp>
    </p:spTree>
    <p:extLst>
      <p:ext uri="{BB962C8B-B14F-4D97-AF65-F5344CB8AC3E}">
        <p14:creationId xmlns:p14="http://schemas.microsoft.com/office/powerpoint/2010/main" val="138246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115616" y="723497"/>
            <a:ext cx="8686800" cy="13394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dirty="0" smtClean="0"/>
              <a:t>Введение в предметную область</a:t>
            </a:r>
            <a:br>
              <a:rPr lang="ru-RU" sz="3000" dirty="0" smtClean="0"/>
            </a:br>
            <a:r>
              <a:rPr lang="ru-RU" sz="3000" dirty="0" smtClean="0"/>
              <a:t>(описание ситуации «как есть»)</a:t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8" name="TextBox 7"/>
          <p:cNvSpPr txBox="1"/>
          <p:nvPr/>
        </p:nvSpPr>
        <p:spPr>
          <a:xfrm>
            <a:off x="763588" y="2276475"/>
            <a:ext cx="7705725" cy="4156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ru-RU" sz="2400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Обозначьте </a:t>
            </a:r>
            <a:r>
              <a:rPr lang="ru-RU" sz="2400" b="1" u="sng" dirty="0">
                <a:solidFill>
                  <a:srgbClr val="C00000"/>
                </a:solidFill>
                <a:latin typeface="+mn-lt"/>
              </a:rPr>
              <a:t>проблему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, </a:t>
            </a:r>
          </a:p>
          <a:p>
            <a:pPr algn="ctr" eaLnBrk="1" hangingPunct="1">
              <a:defRPr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на решение которой направлен проект.</a:t>
            </a:r>
          </a:p>
          <a:p>
            <a:pPr algn="ctr" eaLnBrk="1" hangingPunct="1">
              <a:defRPr/>
            </a:pPr>
            <a:endParaRPr lang="ru-RU" sz="2400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 Продемонстрируйте </a:t>
            </a:r>
          </a:p>
          <a:p>
            <a:pPr algn="ctr" eaLnBrk="1" hangingPunct="1">
              <a:defRPr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(графически, рисунком, видео, таблицей и </a:t>
            </a:r>
            <a:r>
              <a:rPr lang="ru-RU" sz="2400" dirty="0" err="1">
                <a:solidFill>
                  <a:schemeClr val="accent4">
                    <a:lumMod val="75000"/>
                  </a:schemeClr>
                </a:solidFill>
                <a:latin typeface="+mn-lt"/>
              </a:rPr>
              <a:t>т.д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,)</a:t>
            </a:r>
          </a:p>
          <a:p>
            <a:pPr algn="ctr" eaLnBrk="1" hangingPunct="1">
              <a:defRPr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 либо</a:t>
            </a:r>
          </a:p>
          <a:p>
            <a:pPr algn="ctr" eaLnBrk="1" hangingPunct="1">
              <a:defRPr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 тезисно опишите существующую ситуацию </a:t>
            </a:r>
          </a:p>
          <a:p>
            <a:pPr algn="ctr" eaLnBrk="1" hangingPunct="1">
              <a:defRPr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и параметры в соответствующей области</a:t>
            </a:r>
          </a:p>
          <a:p>
            <a:pPr algn="ctr" eaLnBrk="1" hangingPunct="1">
              <a:defRPr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+mn-lt"/>
              </a:rPr>
              <a:t>до начала 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реализации проекта.</a:t>
            </a:r>
          </a:p>
          <a:p>
            <a:pPr algn="ctr" eaLnBrk="1" hangingPunct="1">
              <a:defRPr/>
            </a:pPr>
            <a:endParaRPr lang="ru-RU" sz="2400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5" name="Рисунок 4" descr="лого темны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93152"/>
            <a:ext cx="3026760" cy="58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31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9512" y="116632"/>
            <a:ext cx="8686800" cy="841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dirty="0" smtClean="0"/>
              <a:t>Описание проекта</a:t>
            </a:r>
            <a:endParaRPr lang="ru-RU" sz="3000" dirty="0"/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2855177"/>
              </p:ext>
            </p:extLst>
          </p:nvPr>
        </p:nvGraphicFramePr>
        <p:xfrm>
          <a:off x="88073" y="764704"/>
          <a:ext cx="9036495" cy="54719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8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2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8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8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20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93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066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546064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Цель проекта: </a:t>
                      </a:r>
                      <a:endParaRPr lang="ru-RU" sz="1200" b="1" dirty="0"/>
                    </a:p>
                  </a:txBody>
                  <a:tcPr marL="91438" marR="91438" marT="45740" marB="45740" anchor="ctr"/>
                </a:tc>
                <a:tc gridSpan="6">
                  <a:txBody>
                    <a:bodyPr/>
                    <a:lstStyle/>
                    <a:p>
                      <a:pPr lvl="0"/>
                      <a:r>
                        <a:rPr kumimoji="0" lang="ru-RU" sz="12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Цель проекта – запланированный желаемый оцифрованный результат, для достижения которого осуществляется проект.</a:t>
                      </a:r>
                      <a:r>
                        <a:rPr kumimoji="0" lang="ru-RU" sz="120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/>
                      <a:r>
                        <a:rPr kumimoji="0" lang="ru-RU" sz="12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Цель проекта должна быть: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kumimoji="0" lang="ru-RU" sz="12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конкретной (отражать непосредственный ожидаемый социально-экономический полезный эффект от реализации проекта);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kumimoji="0" lang="ru-RU" sz="12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измеримой (иметь количественные показатели и сроки достижения);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kumimoji="0" lang="ru-RU" sz="12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достижимой в реальных условиях при заданных ограничениях (находясь в сфере ответственности и влияния исполнителя проекта)</a:t>
                      </a:r>
                      <a:endParaRPr kumimoji="0" lang="ru-RU" sz="1200" i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40" marB="4574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9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Способ достижения цели:</a:t>
                      </a:r>
                      <a:endParaRPr lang="ru-RU" sz="1200" b="1" dirty="0"/>
                    </a:p>
                  </a:txBody>
                  <a:tcPr marL="91438" marR="91438" marT="45740" marB="45740" anchor="ctr"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2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Оптимальный путь достижения обозначенной цели</a:t>
                      </a:r>
                      <a:endParaRPr kumimoji="0" lang="ru-RU" sz="1200" i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40" marB="4574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867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Результат /продукт</a:t>
                      </a:r>
                      <a:r>
                        <a:rPr lang="ru-RU" sz="1200" b="1" baseline="0" dirty="0" smtClean="0"/>
                        <a:t> </a:t>
                      </a:r>
                      <a:r>
                        <a:rPr lang="ru-RU" sz="1200" b="1" dirty="0" smtClean="0"/>
                        <a:t>проекта:</a:t>
                      </a:r>
                    </a:p>
                    <a:p>
                      <a:endParaRPr lang="ru-RU" sz="1200" b="1" dirty="0"/>
                    </a:p>
                  </a:txBody>
                  <a:tcPr marL="91438" marR="91438" marT="45740" marB="45740" anchor="ctr"/>
                </a:tc>
                <a:tc gridSpan="5">
                  <a:txBody>
                    <a:bodyPr/>
                    <a:lstStyle/>
                    <a:p>
                      <a:pPr marL="0" lv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0"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Результат</a:t>
                      </a:r>
                    </a:p>
                  </a:txBody>
                  <a:tcPr marL="91438" marR="91438" marT="45740" marB="4574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0"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 подтверждения результата</a:t>
                      </a:r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7168">
                <a:tc vMerge="1">
                  <a:txBody>
                    <a:bodyPr/>
                    <a:lstStyle/>
                    <a:p>
                      <a:endParaRPr lang="ru-RU" sz="1500" b="1" dirty="0"/>
                    </a:p>
                  </a:txBody>
                  <a:tcPr marL="91438" marR="91438" marT="45727" marB="45727" anchor="ctr"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2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Измеримое выражение социальных, экономических, интеллектуальных и иных эффектов, полученных в результате реализации проекта</a:t>
                      </a:r>
                      <a:endParaRPr kumimoji="0" lang="ru-RU" sz="1200" i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40" marB="4574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0" lang="ru-RU" sz="120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Документ, подтверждающий наличие результата</a:t>
                      </a:r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867">
                <a:tc rowSpan="5"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Показатели реализации проекта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40" marB="45740" anchor="ctr"/>
                </a:tc>
                <a:tc gridSpan="5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Показатель:</a:t>
                      </a:r>
                    </a:p>
                  </a:txBody>
                  <a:tcPr marL="91438" marR="91438" marT="45740" marB="4574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Вид подтверждения:</a:t>
                      </a:r>
                      <a:endParaRPr lang="ru-RU" sz="1200" b="1" dirty="0"/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867">
                <a:tc vMerge="1">
                  <a:txBody>
                    <a:bodyPr/>
                    <a:lstStyle/>
                    <a:p>
                      <a:endParaRPr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40" marB="45740" anchor="ctr"/>
                </a:tc>
                <a:tc rowSpan="2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Показатель проекта</a:t>
                      </a: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40" marB="45740" anchor="ctr"/>
                </a:tc>
                <a:tc rowSpan="2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Базовое</a:t>
                      </a: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значение</a:t>
                      </a: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40" marB="45740" anchor="ctr"/>
                </a:tc>
                <a:tc gridSpan="3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Плановое значение</a:t>
                      </a: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40" marB="45740" anchor="ctr"/>
                </a:tc>
                <a:tc hMerge="1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37" marB="45737" anchor="ctr"/>
                </a:tc>
                <a:tc hMerge="1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37" marB="45737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37" marB="45737" anchor="ctr"/>
                </a:tc>
                <a:tc vMerge="1"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37" marB="45737" anchor="ctr"/>
                </a:tc>
                <a:tc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201_г.</a:t>
                      </a: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201_г.</a:t>
                      </a: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pPr marL="0" lvl="1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40" marB="4574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 marL="91438" marR="91438" marT="45737" marB="45737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239">
                <a:tc vMerge="1"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 marL="91438" marR="91438" marT="45737" marB="45737" anchor="ctr"/>
                </a:tc>
                <a:tc>
                  <a:txBody>
                    <a:bodyPr/>
                    <a:lstStyle/>
                    <a:p>
                      <a:pPr marL="0" lvl="1" algn="just" rtl="0" eaLnBrk="1" latinLnBrk="0" hangingPunct="1">
                        <a:spcAft>
                          <a:spcPts val="0"/>
                        </a:spcAft>
                      </a:pP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1128">
                <a:tc vMerge="1"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 marL="91438" marR="91438" marT="45737" marB="45737" anchor="ctr"/>
                </a:tc>
                <a:tc>
                  <a:txBody>
                    <a:bodyPr/>
                    <a:lstStyle/>
                    <a:p>
                      <a:pPr marL="0" lvl="1" algn="just" rtl="0" eaLnBrk="1" latinLnBrk="0" hangingPunct="1">
                        <a:spcAft>
                          <a:spcPts val="0"/>
                        </a:spcAft>
                      </a:pPr>
                      <a:endParaRPr kumimoji="0" lang="ru-RU" sz="8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91438" marR="91438" marT="45740" marB="45740" anchor="ctr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91438" marR="91438" marT="45740" marB="4574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4752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Пользователи</a:t>
                      </a:r>
                      <a:r>
                        <a:rPr lang="ru-RU" sz="1200" b="1" baseline="0" dirty="0" smtClean="0"/>
                        <a:t> </a:t>
                      </a:r>
                    </a:p>
                    <a:p>
                      <a:r>
                        <a:rPr lang="ru-RU" sz="1200" b="1" baseline="0" dirty="0" smtClean="0"/>
                        <a:t>результатом пр</a:t>
                      </a:r>
                      <a:r>
                        <a:rPr lang="ru-RU" sz="1200" b="1" dirty="0" smtClean="0"/>
                        <a:t>оекта: </a:t>
                      </a:r>
                      <a:endParaRPr lang="ru-RU" sz="1200" b="1" dirty="0"/>
                    </a:p>
                  </a:txBody>
                  <a:tcPr marL="91438" marR="91438" marT="45740" marB="45740" anchor="ctr"/>
                </a:tc>
                <a:tc gridSpan="6">
                  <a:txBody>
                    <a:bodyPr/>
                    <a:lstStyle/>
                    <a:p>
                      <a:pPr marL="0" lvl="1" algn="just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Круг потребителей (область применения) результатов проекта</a:t>
                      </a: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40" marB="4574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072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Внешние участники проекта (партнеры)</a:t>
                      </a:r>
                      <a:endParaRPr lang="ru-RU" sz="12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40" marB="45740" anchor="ctr"/>
                </a:tc>
                <a:tc gridSpan="6">
                  <a:txBody>
                    <a:bodyPr/>
                    <a:lstStyle/>
                    <a:p>
                      <a:pPr marL="0" lvl="1" algn="just" rtl="0" eaLnBrk="1" latinLnBrk="0" hangingPunct="1">
                        <a:spcAft>
                          <a:spcPts val="0"/>
                        </a:spcAft>
                      </a:pP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40" marB="4574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Рынки сбыта</a:t>
                      </a:r>
                      <a:endParaRPr lang="ru-RU" sz="1200" b="1" dirty="0"/>
                    </a:p>
                  </a:txBody>
                  <a:tcPr marL="91438" marR="91438" marT="45740" marB="45740" anchor="ctr"/>
                </a:tc>
                <a:tc gridSpan="6">
                  <a:txBody>
                    <a:bodyPr/>
                    <a:lstStyle/>
                    <a:p>
                      <a:pPr marL="0" lvl="1" algn="just" rtl="0" eaLnBrk="1" latinLnBrk="0" hangingPunct="1">
                        <a:spcAft>
                          <a:spcPts val="0"/>
                        </a:spcAft>
                      </a:pPr>
                      <a:endParaRPr kumimoji="0" lang="ru-RU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40" marB="4574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4" name="Рисунок 3" descr="лого темны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016" y="83795"/>
            <a:ext cx="3026760" cy="58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04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39552" y="1196752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dirty="0" smtClean="0"/>
              <a:t>Введение в предметную область</a:t>
            </a:r>
            <a:br>
              <a:rPr lang="ru-RU" sz="3000" dirty="0" smtClean="0"/>
            </a:br>
            <a:r>
              <a:rPr lang="ru-RU" sz="3000" dirty="0" smtClean="0"/>
              <a:t>(описание ситуации «как будет»)</a:t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8825" y="2205038"/>
            <a:ext cx="7848600" cy="30464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 Продемонстрируйте </a:t>
            </a:r>
          </a:p>
          <a:p>
            <a:pPr algn="ctr" eaLnBrk="1" hangingPunct="1">
              <a:defRPr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(графически, рисунком, видео, таблицей и </a:t>
            </a:r>
            <a:r>
              <a:rPr lang="ru-RU" sz="2400" dirty="0" err="1">
                <a:solidFill>
                  <a:schemeClr val="accent4">
                    <a:lumMod val="75000"/>
                  </a:schemeClr>
                </a:solidFill>
              </a:rPr>
              <a:t>т.д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,)</a:t>
            </a:r>
          </a:p>
          <a:p>
            <a:pPr algn="ctr" eaLnBrk="1" hangingPunct="1">
              <a:defRPr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 либо</a:t>
            </a:r>
          </a:p>
          <a:p>
            <a:pPr algn="ctr" eaLnBrk="1" hangingPunct="1">
              <a:defRPr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 тезисно опишите изменённую ситуацию </a:t>
            </a:r>
          </a:p>
          <a:p>
            <a:pPr algn="ctr" eaLnBrk="1" hangingPunct="1">
              <a:defRPr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и параметры в соответствующей области</a:t>
            </a:r>
          </a:p>
          <a:p>
            <a:pPr algn="ctr" eaLnBrk="1" hangingPunct="1">
              <a:defRPr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400" b="1" u="sng" dirty="0">
                <a:solidFill>
                  <a:srgbClr val="C00000"/>
                </a:solidFill>
              </a:rPr>
              <a:t>после окончания 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</a:rPr>
              <a:t>проекта.</a:t>
            </a:r>
          </a:p>
          <a:p>
            <a:pPr algn="ctr" eaLnBrk="1" hangingPunct="1">
              <a:defRPr/>
            </a:pP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  <a:p>
            <a:pPr algn="ctr" eaLnBrk="1" hangingPunct="1">
              <a:defRPr/>
            </a:pP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Рисунок 3" descr="лого темны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016" y="83795"/>
            <a:ext cx="3026760" cy="58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45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50825" y="612457"/>
            <a:ext cx="8229600" cy="5619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dirty="0" smtClean="0"/>
              <a:t>Бюджет проекта</a:t>
            </a:r>
            <a:endParaRPr lang="ru-RU" sz="3000" dirty="0"/>
          </a:p>
        </p:txBody>
      </p:sp>
      <p:sp>
        <p:nvSpPr>
          <p:cNvPr id="7" name="TextBox 6"/>
          <p:cNvSpPr txBox="1"/>
          <p:nvPr/>
        </p:nvSpPr>
        <p:spPr>
          <a:xfrm>
            <a:off x="557213" y="1196975"/>
            <a:ext cx="81311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Укажите, из каких 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источников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 Вы планируете финансировать Ваш проект </a:t>
            </a:r>
          </a:p>
          <a:p>
            <a:pPr algn="ctr" eaLnBrk="1" hangingPunct="1">
              <a:defRPr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и какой необходим 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объем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 затрат</a:t>
            </a:r>
          </a:p>
        </p:txBody>
      </p:sp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7544262"/>
              </p:ext>
            </p:extLst>
          </p:nvPr>
        </p:nvGraphicFramePr>
        <p:xfrm>
          <a:off x="102393" y="2397125"/>
          <a:ext cx="8934105" cy="4216102"/>
        </p:xfrm>
        <a:graphic>
          <a:graphicData uri="http://schemas.openxmlformats.org/drawingml/2006/table">
            <a:tbl>
              <a:tblPr/>
              <a:tblGrid>
                <a:gridCol w="375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5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6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5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2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92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6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67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334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704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№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Бюджет проекта, 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тыс. руб.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Бюджетные источники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Внебюджетные источники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Arial" charset="0"/>
                        </a:rPr>
                        <a:t>Федеральный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Arial" charset="0"/>
                        </a:rPr>
                        <a:t>бюджет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Arial" charset="0"/>
                        </a:rPr>
                        <a:t>Региональный бюджет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Arial" charset="0"/>
                        </a:rPr>
                        <a:t>Муниципальный бюджет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средства БГТУ им. В.Г. Шухова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(от приносящей доход деятельности)</a:t>
                      </a:r>
                    </a:p>
                  </a:txBody>
                  <a:tcPr marL="36006" marR="36006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привлечен-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ные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 (спонсор-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ские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)  средства</a:t>
                      </a:r>
                    </a:p>
                  </a:txBody>
                  <a:tcPr marL="68591" marR="6859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гранты</a:t>
                      </a:r>
                    </a:p>
                  </a:txBody>
                  <a:tcPr marL="68591" marR="6859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средства от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коммерциа-лизации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 продукта проекта </a:t>
                      </a:r>
                    </a:p>
                  </a:txBody>
                  <a:tcPr marL="68591" marR="6859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82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1.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Укажите,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на что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Вы планируете потратить средства (перечислите конкретные работы проекта)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6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2.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6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3.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6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4.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5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marL="91455" marR="91455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952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6" marR="72004"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" name="Рисунок 5" descr="лого темны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016" y="83795"/>
            <a:ext cx="3026760" cy="58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54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04790" y="548680"/>
            <a:ext cx="8229600" cy="5619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smtClean="0"/>
              <a:t>Риски проекта</a:t>
            </a:r>
            <a:endParaRPr lang="ru-RU" sz="3000" dirty="0"/>
          </a:p>
        </p:txBody>
      </p:sp>
      <p:graphicFrame>
        <p:nvGraphicFramePr>
          <p:cNvPr id="3" name="Объект 3"/>
          <p:cNvGraphicFramePr>
            <a:graphicFrameLocks noGrp="1"/>
          </p:cNvGraphicFramePr>
          <p:nvPr/>
        </p:nvGraphicFramePr>
        <p:xfrm>
          <a:off x="250825" y="1989138"/>
          <a:ext cx="8713788" cy="3130550"/>
        </p:xfrm>
        <a:graphic>
          <a:graphicData uri="http://schemas.openxmlformats.org/drawingml/2006/table">
            <a:tbl>
              <a:tblPr/>
              <a:tblGrid>
                <a:gridCol w="356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8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46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3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06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75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68594" marR="68594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Риск</a:t>
                      </a:r>
                    </a:p>
                  </a:txBody>
                  <a:tcPr marL="68594" marR="68594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Ожидаемые последствия наступления риска</a:t>
                      </a:r>
                    </a:p>
                  </a:txBody>
                  <a:tcPr marL="68594" marR="68594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Мероприятия по предупреждению наступления риска</a:t>
                      </a:r>
                    </a:p>
                  </a:txBody>
                  <a:tcPr marL="68594" marR="68594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Действия в случае наступления риска</a:t>
                      </a:r>
                    </a:p>
                  </a:txBody>
                  <a:tcPr marL="68594" marR="68594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1442" marR="51442" marT="825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89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1434" marR="51434" marT="8255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1442" marR="51442" marT="8254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Рисунок 3" descr="лого темны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016" y="83795"/>
            <a:ext cx="3026760" cy="58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04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520" y="620688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000" dirty="0"/>
              <a:t>Показатели </a:t>
            </a:r>
            <a:r>
              <a:rPr lang="ru-RU" sz="3000" dirty="0" smtClean="0"/>
              <a:t>эффективности проекта</a:t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184150" y="1557338"/>
            <a:ext cx="8785225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1. Укажите, </a:t>
            </a:r>
            <a:r>
              <a:rPr lang="ru-RU" sz="2400" dirty="0">
                <a:solidFill>
                  <a:srgbClr val="C00000"/>
                </a:solidFill>
                <a:latin typeface="+mn-lt"/>
              </a:rPr>
              <a:t>какие результаты 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проекта повлияют на улучшение </a:t>
            </a:r>
            <a:r>
              <a:rPr lang="ru-RU" sz="2400" dirty="0">
                <a:solidFill>
                  <a:srgbClr val="C00000"/>
                </a:solidFill>
                <a:latin typeface="+mn-lt"/>
              </a:rPr>
              <a:t>каких целевых показателей 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программ развития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университета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388" y="2852936"/>
            <a:ext cx="893762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2. Укажите (схематично, тезисно, таблицей, рисунком и </a:t>
            </a:r>
            <a:r>
              <a:rPr lang="ru-RU" sz="2400" dirty="0" err="1">
                <a:solidFill>
                  <a:schemeClr val="accent4">
                    <a:lumMod val="75000"/>
                  </a:schemeClr>
                </a:solidFill>
                <a:latin typeface="+mn-lt"/>
              </a:rPr>
              <a:t>т.д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,), </a:t>
            </a:r>
          </a:p>
          <a:p>
            <a:pPr algn="ctr" eaLnBrk="1" hangingPunct="1">
              <a:defRPr/>
            </a:pPr>
            <a:r>
              <a:rPr lang="ru-RU" sz="2400" dirty="0">
                <a:solidFill>
                  <a:srgbClr val="C00000"/>
                </a:solidFill>
                <a:latin typeface="+mn-lt"/>
              </a:rPr>
              <a:t>каких эффектов 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(экономических, социальных, </a:t>
            </a:r>
            <a:r>
              <a:rPr lang="ru-RU" sz="2400" dirty="0" err="1">
                <a:solidFill>
                  <a:schemeClr val="accent4">
                    <a:lumMod val="75000"/>
                  </a:schemeClr>
                </a:solidFill>
                <a:latin typeface="+mn-lt"/>
              </a:rPr>
              <a:t>имиджевых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 и т.д.) Вы планируете достичь в результате реализации Вашего проекта.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665387"/>
              </p:ext>
            </p:extLst>
          </p:nvPr>
        </p:nvGraphicFramePr>
        <p:xfrm>
          <a:off x="52388" y="4221088"/>
          <a:ext cx="9091611" cy="2482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87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37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39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3955">
                  <a:extLst>
                    <a:ext uri="{9D8B030D-6E8A-4147-A177-3AD203B41FA5}">
                      <a16:colId xmlns:a16="http://schemas.microsoft.com/office/drawing/2014/main" val="1542245941"/>
                    </a:ext>
                  </a:extLst>
                </a:gridCol>
              </a:tblGrid>
              <a:tr h="542017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Экономические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48" marB="4574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Социальные 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48" marB="4574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Имиджевые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48" marB="4574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Корпоративные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48" marB="4574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Привлечение абитуриентов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48" marB="4574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Влияние на рейтинги университета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48" marB="45748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Иные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48" marB="4574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5046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48" marB="45748"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48" marB="45748"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48" marB="45748"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48" marB="45748"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48" marB="45748"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48" marB="45748"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….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7" marR="91447" marT="45748" marB="4574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Рисунок 5" descr="лого темны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016" y="83795"/>
            <a:ext cx="3026760" cy="58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6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01625" y="427038"/>
            <a:ext cx="8686800" cy="841375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Команда проекта</a:t>
            </a:r>
            <a:endParaRPr lang="ru-RU" sz="3000" dirty="0"/>
          </a:p>
        </p:txBody>
      </p:sp>
      <p:graphicFrame>
        <p:nvGraphicFramePr>
          <p:cNvPr id="9" name="Group 135"/>
          <p:cNvGraphicFramePr>
            <a:graphicFrameLocks noGrp="1"/>
          </p:cNvGraphicFramePr>
          <p:nvPr/>
        </p:nvGraphicFramePr>
        <p:xfrm>
          <a:off x="179388" y="1773238"/>
          <a:ext cx="8713788" cy="2835274"/>
        </p:xfrm>
        <a:graphic>
          <a:graphicData uri="http://schemas.openxmlformats.org/drawingml/2006/table">
            <a:tbl>
              <a:tblPr/>
              <a:tblGrid>
                <a:gridCol w="42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559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2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№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ФИО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Должность и основное место работы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Выполняемые в проекте работы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1.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Куратор проекта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2.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Руководитель проекта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3.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Администратор проекта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4.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Член команды проекта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5.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……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8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6.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…..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7.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……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" name="Рисунок 4" descr="лого темны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016" y="83795"/>
            <a:ext cx="3026760" cy="58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66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E6F0-F6F1-4A99-AB51-8B0675FDF372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3140968"/>
            <a:ext cx="8686800" cy="841375"/>
          </a:xfrm>
        </p:spPr>
        <p:txBody>
          <a:bodyPr/>
          <a:lstStyle/>
          <a:p>
            <a:pPr>
              <a:defRPr/>
            </a:pPr>
            <a:r>
              <a:rPr lang="ru-RU" sz="3000" b="1" dirty="0" smtClean="0">
                <a:solidFill>
                  <a:schemeClr val="bg1"/>
                </a:solidFill>
              </a:rPr>
              <a:t>Контактные данные:</a:t>
            </a:r>
            <a:endParaRPr lang="ru-RU" sz="3000" b="1" dirty="0">
              <a:solidFill>
                <a:schemeClr val="bg1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3982343"/>
            <a:ext cx="9144000" cy="2272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851920" y="4293096"/>
            <a:ext cx="482901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Руководитель проекта:             Ф.И.О.</a:t>
            </a:r>
          </a:p>
          <a:p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                                                       контактный тел. </a:t>
            </a:r>
          </a:p>
          <a:p>
            <a:endParaRPr lang="ru-RU" b="1" dirty="0">
              <a:solidFill>
                <a:schemeClr val="bg1"/>
              </a:solidFill>
            </a:endParaRPr>
          </a:p>
          <a:p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Администратор проекта:          Ф.И.О.</a:t>
            </a:r>
          </a:p>
          <a:p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                                                        </a:t>
            </a:r>
            <a:r>
              <a:rPr lang="ru-RU" b="1" dirty="0">
                <a:solidFill>
                  <a:schemeClr val="bg1"/>
                </a:solidFill>
              </a:rPr>
              <a:t>контактный тел. </a:t>
            </a:r>
          </a:p>
        </p:txBody>
      </p:sp>
      <p:pic>
        <p:nvPicPr>
          <p:cNvPr id="6" name="Рисунок 5" descr="лого темны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016" y="83795"/>
            <a:ext cx="3026760" cy="580179"/>
          </a:xfrm>
          <a:prstGeom prst="rect">
            <a:avLst/>
          </a:prstGeom>
          <a:effectLst>
            <a:glow rad="127000">
              <a:schemeClr val="bg1"/>
            </a:glow>
          </a:effectLst>
        </p:spPr>
      </p:pic>
    </p:spTree>
    <p:extLst>
      <p:ext uri="{BB962C8B-B14F-4D97-AF65-F5344CB8AC3E}">
        <p14:creationId xmlns:p14="http://schemas.microsoft.com/office/powerpoint/2010/main" val="85112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</TotalTime>
  <Words>497</Words>
  <Application>Microsoft Office PowerPoint</Application>
  <PresentationFormat>Экран (4:3)</PresentationFormat>
  <Paragraphs>151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Franklin Gothic Book</vt:lpstr>
      <vt:lpstr>Times New Roman</vt:lpstr>
      <vt:lpstr>Wingdings</vt:lpstr>
      <vt:lpstr>Тема Office</vt:lpstr>
      <vt:lpstr>наименование подразделения университета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Команда проекта</vt:lpstr>
      <vt:lpstr>Контактные данные: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Belgorod State Technological University named after  V.G. Shukhov</dc:title>
  <dc:creator>Hiwi</dc:creator>
  <cp:lastModifiedBy>User</cp:lastModifiedBy>
  <cp:revision>65</cp:revision>
  <cp:lastPrinted>2018-09-24T08:34:52Z</cp:lastPrinted>
  <dcterms:created xsi:type="dcterms:W3CDTF">2017-07-24T10:26:29Z</dcterms:created>
  <dcterms:modified xsi:type="dcterms:W3CDTF">2019-10-18T07:15:54Z</dcterms:modified>
</cp:coreProperties>
</file>