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256" r:id="rId2"/>
    <p:sldId id="282" r:id="rId3"/>
    <p:sldId id="283" r:id="rId4"/>
    <p:sldId id="288" r:id="rId5"/>
    <p:sldId id="284" r:id="rId6"/>
    <p:sldId id="287" r:id="rId7"/>
    <p:sldId id="286" r:id="rId8"/>
    <p:sldId id="279" r:id="rId9"/>
    <p:sldId id="289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E2F9"/>
    <a:srgbClr val="00FFFF"/>
    <a:srgbClr val="8ED9F8"/>
    <a:srgbClr val="E8F4F8"/>
    <a:srgbClr val="08718A"/>
    <a:srgbClr val="0B9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3717-845B-4172-8281-5128739DDAED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2059-EF5D-42BE-B7CC-A98480F2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4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D4EF-82EF-4084-89A8-F2DD8F0BA14F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340B-AB5B-4E25-AF74-27776B81DD3F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F21D-BF8E-4D29-91A6-8FD829FECCFB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5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A83E-6EF8-44F9-BE2F-2E9403375C2F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3D-16C2-476B-AB51-6D92EF803B22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277-A970-41D9-BC05-D420D6CD101E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11F-EF5A-4CFB-9827-E1D6295AFF2A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D626-6700-4AA3-A04D-BDFA88A03154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C3B4-D4C8-405F-840B-38E9D4D0480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9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6C8E-3354-4316-9272-29C71CDDE914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2384-EE8B-4BAC-9408-D504DC413384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CAA8-9E28-403D-917B-7D857A9DBAFE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>
            <a:spLocks noGrp="1"/>
          </p:cNvSpPr>
          <p:nvPr>
            <p:ph type="ctrTitle"/>
          </p:nvPr>
        </p:nvSpPr>
        <p:spPr>
          <a:xfrm>
            <a:off x="2987824" y="491480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400" u="sng" dirty="0" smtClean="0">
                <a:solidFill>
                  <a:schemeClr val="bg1"/>
                </a:solidFill>
              </a:rPr>
              <a:t>наименование </a:t>
            </a:r>
            <a:r>
              <a:rPr lang="ru-RU" altLang="ru-RU" sz="1400" u="sng" dirty="0">
                <a:solidFill>
                  <a:schemeClr val="bg1"/>
                </a:solidFill>
              </a:rPr>
              <a:t>подразделения </a:t>
            </a:r>
            <a:r>
              <a:rPr lang="ru-RU" altLang="ru-RU" sz="1400" u="sng" dirty="0" smtClean="0">
                <a:solidFill>
                  <a:schemeClr val="bg1"/>
                </a:solidFill>
              </a:rPr>
              <a:t>университета</a:t>
            </a:r>
            <a:r>
              <a:rPr lang="ru-RU" altLang="ru-RU" sz="1400" dirty="0">
                <a:solidFill>
                  <a:schemeClr val="bg1"/>
                </a:solidFill>
              </a:rPr>
              <a:t/>
            </a:r>
            <a:br>
              <a:rPr lang="ru-RU" altLang="ru-RU" sz="1400" dirty="0">
                <a:solidFill>
                  <a:schemeClr val="bg1"/>
                </a:solidFill>
              </a:rPr>
            </a:b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134" y="4428200"/>
            <a:ext cx="26123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Фамилия Имя Отчество,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должность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руководителя проекта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201_ год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028155" y="2740389"/>
            <a:ext cx="5920109" cy="792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500" b="1" dirty="0" smtClean="0">
                <a:solidFill>
                  <a:schemeClr val="bg1"/>
                </a:solidFill>
              </a:rPr>
              <a:t>«На</a:t>
            </a:r>
            <a:r>
              <a:rPr lang="ru-RU" sz="11400" b="1" dirty="0">
                <a:solidFill>
                  <a:schemeClr val="bg1"/>
                </a:solidFill>
              </a:rPr>
              <a:t>имено</a:t>
            </a:r>
            <a:r>
              <a:rPr lang="ru-RU" sz="11500" b="1" dirty="0" smtClean="0">
                <a:solidFill>
                  <a:schemeClr val="bg1"/>
                </a:solidFill>
              </a:rPr>
              <a:t>вание проекта»</a:t>
            </a:r>
            <a:endParaRPr lang="ru-RU" sz="115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50091"/>
            <a:ext cx="3026760" cy="580179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11" name="TextBox 10"/>
          <p:cNvSpPr txBox="1"/>
          <p:nvPr/>
        </p:nvSpPr>
        <p:spPr>
          <a:xfrm>
            <a:off x="3421979" y="6174443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1"/>
                </a:solidFill>
                <a:latin typeface="+mn-lt"/>
                <a:cs typeface="+mn-cs"/>
              </a:rPr>
              <a:t>г. Белгород, 201_ год</a:t>
            </a:r>
          </a:p>
        </p:txBody>
      </p:sp>
    </p:spTree>
    <p:extLst>
      <p:ext uri="{BB962C8B-B14F-4D97-AF65-F5344CB8AC3E}">
        <p14:creationId xmlns:p14="http://schemas.microsoft.com/office/powerpoint/2010/main" val="13824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115616" y="723497"/>
            <a:ext cx="8686800" cy="1339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63588" y="2276475"/>
            <a:ext cx="7705725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Обозначьте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проблему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,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на решение которой направлен проект.</a:t>
            </a:r>
          </a:p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Продемонстрируйте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(графически, рисунком, видео, таблицей и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т.д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,)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либо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тезисно опишите существующую ситуацию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и параметры в соответствующей области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+mn-lt"/>
              </a:rPr>
              <a:t>до начала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реализации проекта.</a:t>
            </a:r>
          </a:p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3152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16632"/>
            <a:ext cx="86868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Описание проекта</a:t>
            </a:r>
            <a:endParaRPr lang="ru-RU" sz="3000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855177"/>
              </p:ext>
            </p:extLst>
          </p:nvPr>
        </p:nvGraphicFramePr>
        <p:xfrm>
          <a:off x="88073" y="764704"/>
          <a:ext cx="9036495" cy="5471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06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4606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Цель проекта: </a:t>
                      </a:r>
                      <a:endParaRPr lang="ru-RU" sz="1200" b="1" dirty="0"/>
                    </a:p>
                  </a:txBody>
                  <a:tcPr marL="91438" marR="91438" marT="45740" marB="45740" anchor="ctr"/>
                </a:tc>
                <a:tc gridSpan="6">
                  <a:txBody>
                    <a:bodyPr/>
                    <a:lstStyle/>
                    <a:p>
                      <a:pPr lvl="0"/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проекта – запланированный желаемый оцифрованный результат, для достижения которого осуществляется проект.</a:t>
                      </a:r>
                      <a:r>
                        <a:rPr kumimoji="0" lang="ru-RU" sz="12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проекта должна быть: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конкретной (отражать непосредственный ожидаемый социально-экономический полезный эффект от реализации проекта);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измеримой (иметь количественные показатели и сроки достижения);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достижимой в реальных условиях при заданных ограничениях (находясь в сфере ответственности и влияния исполнителя проекта)</a:t>
                      </a:r>
                      <a:endParaRPr kumimoji="0" lang="ru-RU" sz="12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Способ достижения цели:</a:t>
                      </a:r>
                      <a:endParaRPr lang="ru-RU" sz="1200" b="1" dirty="0"/>
                    </a:p>
                  </a:txBody>
                  <a:tcPr marL="91438" marR="91438" marT="45740" marB="45740" anchor="ctr"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Оптимальный путь достижения обозначенной цели</a:t>
                      </a:r>
                      <a:endParaRPr kumimoji="0" lang="ru-RU" sz="12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6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Результат /продукт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проекта:</a:t>
                      </a:r>
                    </a:p>
                    <a:p>
                      <a:endParaRPr lang="ru-RU" sz="1200" b="1" dirty="0"/>
                    </a:p>
                  </a:txBody>
                  <a:tcPr marL="91438" marR="91438" marT="45740" marB="45740" anchor="ctr"/>
                </a:tc>
                <a:tc gridSpan="5">
                  <a:txBody>
                    <a:bodyPr/>
                    <a:lstStyle/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подтверждения результата</a:t>
                      </a: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168">
                <a:tc vMerge="1">
                  <a:txBody>
                    <a:bodyPr/>
                    <a:lstStyle/>
                    <a:p>
                      <a:endParaRPr lang="ru-RU" sz="1500" b="1" dirty="0"/>
                    </a:p>
                  </a:txBody>
                  <a:tcPr marL="91438" marR="91438" marT="45727" marB="45727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Измеримое выражение социальных, экономических, интеллектуальных и иных эффектов, полученных в результате реализации проекта</a:t>
                      </a:r>
                      <a:endParaRPr kumimoji="0" lang="ru-RU" sz="120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12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Документ, подтверждающий наличие результата</a:t>
                      </a: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67">
                <a:tc rowSpan="5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реализации проекта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gridSpan="5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Показатель:</a:t>
                      </a: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Вид подтверждения:</a:t>
                      </a:r>
                      <a:endParaRPr lang="ru-RU" sz="1200" b="1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67">
                <a:tc vMerge="1"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 проекта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Базовое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значение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gridSpan="3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Плановое значение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h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201_г.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201_г.</a:t>
                      </a: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 marL="91438" marR="91438" marT="45737" marB="4573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39">
                <a:tc v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128">
                <a:tc v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75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Пользователи</a:t>
                      </a:r>
                      <a:r>
                        <a:rPr lang="ru-RU" sz="1200" b="1" baseline="0" dirty="0" smtClean="0"/>
                        <a:t> </a:t>
                      </a:r>
                    </a:p>
                    <a:p>
                      <a:r>
                        <a:rPr lang="ru-RU" sz="1200" b="1" baseline="0" dirty="0" smtClean="0"/>
                        <a:t>результатом пр</a:t>
                      </a:r>
                      <a:r>
                        <a:rPr lang="ru-RU" sz="1200" b="1" dirty="0" smtClean="0"/>
                        <a:t>оекта: </a:t>
                      </a:r>
                      <a:endParaRPr lang="ru-RU" sz="1200" b="1" dirty="0"/>
                    </a:p>
                  </a:txBody>
                  <a:tcPr marL="91438" marR="91438" marT="45740" marB="45740" anchor="ctr"/>
                </a:tc>
                <a:tc gridSpan="6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 потребителей (область применения) результатов проекта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7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участники проекта (партнеры)</a:t>
                      </a:r>
                      <a:endParaRPr lang="ru-RU" sz="12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gridSpan="6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Рынки сбыта</a:t>
                      </a:r>
                      <a:endParaRPr lang="ru-RU" sz="1200" b="1" dirty="0"/>
                    </a:p>
                  </a:txBody>
                  <a:tcPr marL="91438" marR="91438" marT="45740" marB="45740" anchor="ctr"/>
                </a:tc>
                <a:tc gridSpan="6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Рисунок 3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1196752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будет»)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8825" y="2205038"/>
            <a:ext cx="784860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 Продемонстрируйте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(графически, рисунком, видео, таблицей и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</a:rPr>
              <a:t>т.д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,)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 либо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 тезисно опишите изменённую ситуацию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и параметры в соответствующей области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после окончания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проекта.</a:t>
            </a:r>
          </a:p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0825" y="612457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Бюджет проекта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" y="1196975"/>
            <a:ext cx="81311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Укажите, из каких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источников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Вы планируете финансировать Ваш проект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и какой необходим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объем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затрат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544262"/>
              </p:ext>
            </p:extLst>
          </p:nvPr>
        </p:nvGraphicFramePr>
        <p:xfrm>
          <a:off x="102393" y="2397125"/>
          <a:ext cx="8934105" cy="4216102"/>
        </p:xfrm>
        <a:graphic>
          <a:graphicData uri="http://schemas.openxmlformats.org/drawingml/2006/table">
            <a:tbl>
              <a:tblPr/>
              <a:tblGrid>
                <a:gridCol w="37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34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0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Федеральный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бюджет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Региональный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Arial" charset="0"/>
                        </a:rPr>
                        <a:t>Муниципальный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средства БГТУ им. В.Г. Шухова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(от приносящей доход деятельности)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привлечен-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(спонсор-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ские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)  средства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от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коммерциа-лизации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продукта проекта 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Укажите,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 что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 планируете потратить средства (перечислите конкретные работы проекта)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790" y="548680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smtClean="0"/>
              <a:t>Риски проекта</a:t>
            </a:r>
            <a:endParaRPr lang="ru-RU" sz="30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/>
        </p:nvGraphicFramePr>
        <p:xfrm>
          <a:off x="250825" y="1989138"/>
          <a:ext cx="8713788" cy="3130550"/>
        </p:xfrm>
        <a:graphic>
          <a:graphicData uri="http://schemas.openxmlformats.org/drawingml/2006/table">
            <a:tbl>
              <a:tblPr/>
              <a:tblGrid>
                <a:gridCol w="35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5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Риск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Ожидаемые последствия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Мероприятия по предупреждению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Действия в случае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9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4" marR="51434" marT="825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62068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Показатели </a:t>
            </a:r>
            <a:r>
              <a:rPr lang="ru-RU" sz="3000" dirty="0" smtClean="0"/>
              <a:t>эффективности проекта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84150" y="1557338"/>
            <a:ext cx="87852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1. Укажите,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какие результаты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проекта повлияют на улучшение 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каких целевых показателей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программ развития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университета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88" y="2852936"/>
            <a:ext cx="8937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2. Укажите (схематично, тезисно, таблицей, рисунком и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т.д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,), </a:t>
            </a:r>
          </a:p>
          <a:p>
            <a:pPr algn="ctr" eaLnBrk="1" hangingPunct="1"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</a:rPr>
              <a:t>каких эффектов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(экономических, социальных,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имиджевых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и т.д.) Вы планируете достичь в результате реализации Вашего проекта.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65387"/>
              </p:ext>
            </p:extLst>
          </p:nvPr>
        </p:nvGraphicFramePr>
        <p:xfrm>
          <a:off x="52388" y="4221088"/>
          <a:ext cx="9091611" cy="248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3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3955">
                  <a:extLst>
                    <a:ext uri="{9D8B030D-6E8A-4147-A177-3AD203B41FA5}">
                      <a16:colId xmlns:a16="http://schemas.microsoft.com/office/drawing/2014/main" val="1542245941"/>
                    </a:ext>
                  </a:extLst>
                </a:gridCol>
              </a:tblGrid>
              <a:tr h="54201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Экономические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Социальные 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Имиджевые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Корпоративные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Привлечение абитуриентов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Влияние на рейтинги университета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04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9" name="Group 135"/>
          <p:cNvGraphicFramePr>
            <a:graphicFrameLocks noGrp="1"/>
          </p:cNvGraphicFramePr>
          <p:nvPr/>
        </p:nvGraphicFramePr>
        <p:xfrm>
          <a:off x="179388" y="1773238"/>
          <a:ext cx="8713788" cy="2835274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Член команды проекта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……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…..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……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Рисунок 4" descr="лого тем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Контактные данные:</a:t>
            </a:r>
            <a:endParaRPr lang="ru-RU" sz="3000" b="1" dirty="0">
              <a:solidFill>
                <a:schemeClr val="bg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3982343"/>
            <a:ext cx="9144000" cy="227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51920" y="4293096"/>
            <a:ext cx="48290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Руководитель проекта:             Ф.И.О.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контактный тел. 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Администратор проекта:          Ф.И.О.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       </a:t>
            </a:r>
            <a:r>
              <a:rPr lang="ru-RU" b="1" dirty="0">
                <a:solidFill>
                  <a:schemeClr val="bg1"/>
                </a:solidFill>
              </a:rPr>
              <a:t>контактный тел. </a:t>
            </a:r>
          </a:p>
        </p:txBody>
      </p:sp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016" y="83795"/>
            <a:ext cx="3026760" cy="580179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8511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497</Words>
  <Application>Microsoft Office PowerPoint</Application>
  <PresentationFormat>Экран (4:3)</PresentationFormat>
  <Paragraphs>151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Times New Roman</vt:lpstr>
      <vt:lpstr>Wingdings</vt:lpstr>
      <vt:lpstr>Тема Office</vt:lpstr>
      <vt:lpstr>наименование подразделения университета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Команда проекта</vt:lpstr>
      <vt:lpstr>Контактные данные: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Belgorod State Technological University named after  V.G. Shukhov</dc:title>
  <dc:creator>Hiwi</dc:creator>
  <cp:lastModifiedBy>User</cp:lastModifiedBy>
  <cp:revision>65</cp:revision>
  <cp:lastPrinted>2018-09-24T08:34:52Z</cp:lastPrinted>
  <dcterms:created xsi:type="dcterms:W3CDTF">2017-07-24T10:26:29Z</dcterms:created>
  <dcterms:modified xsi:type="dcterms:W3CDTF">2019-10-18T07:15:54Z</dcterms:modified>
</cp:coreProperties>
</file>