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2"/>
  </p:notesMasterIdLst>
  <p:sldIdLst>
    <p:sldId id="256" r:id="rId2"/>
    <p:sldId id="272" r:id="rId3"/>
    <p:sldId id="275" r:id="rId4"/>
    <p:sldId id="276" r:id="rId5"/>
    <p:sldId id="277" r:id="rId6"/>
    <p:sldId id="278" r:id="rId7"/>
    <p:sldId id="279" r:id="rId8"/>
    <p:sldId id="264" r:id="rId9"/>
    <p:sldId id="263" r:id="rId10"/>
    <p:sldId id="262" r:id="rId11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3333CC"/>
    <a:srgbClr val="CCCCFF"/>
    <a:srgbClr val="99CC00"/>
    <a:srgbClr val="FF5555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0"/>
    <p:restoredTop sz="96374" autoAdjust="0"/>
  </p:normalViewPr>
  <p:slideViewPr>
    <p:cSldViewPr>
      <p:cViewPr varScale="1">
        <p:scale>
          <a:sx n="114" d="100"/>
          <a:sy n="114" d="100"/>
        </p:scale>
        <p:origin x="96" y="2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3444B3-4F4B-439E-901E-F0ECAFBAE896}" type="doc">
      <dgm:prSet loTypeId="urn:microsoft.com/office/officeart/2005/8/layout/radial5" loCatId="cycle" qsTypeId="urn:microsoft.com/office/officeart/2005/8/quickstyle/3d3" qsCatId="3D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47AE85B6-1C57-49E2-9BB7-1DA93F9AE6B0}">
      <dgm:prSet phldrT="[Текст]"/>
      <dgm:spPr/>
      <dgm:t>
        <a:bodyPr/>
        <a:lstStyle/>
        <a:p>
          <a:r>
            <a:rPr lang="ru-RU" dirty="0" smtClean="0"/>
            <a:t>ФИРМА</a:t>
          </a:r>
          <a:endParaRPr lang="ru-RU" dirty="0"/>
        </a:p>
      </dgm:t>
    </dgm:pt>
    <dgm:pt modelId="{47B5A230-8BCC-4E3D-88A3-603F654DFBBA}" type="parTrans" cxnId="{C9F44391-EED3-4122-B266-FCB053F197D6}">
      <dgm:prSet/>
      <dgm:spPr/>
      <dgm:t>
        <a:bodyPr/>
        <a:lstStyle/>
        <a:p>
          <a:endParaRPr lang="ru-RU"/>
        </a:p>
      </dgm:t>
    </dgm:pt>
    <dgm:pt modelId="{63596DFA-C7C9-4563-B06A-A3AFF8132A68}" type="sibTrans" cxnId="{C9F44391-EED3-4122-B266-FCB053F197D6}">
      <dgm:prSet/>
      <dgm:spPr/>
      <dgm:t>
        <a:bodyPr/>
        <a:lstStyle/>
        <a:p>
          <a:endParaRPr lang="ru-RU"/>
        </a:p>
      </dgm:t>
    </dgm:pt>
    <dgm:pt modelId="{C003DE2F-5BF8-4A1F-B315-F9ADDDF38260}">
      <dgm:prSet phldrT="[Текст]"/>
      <dgm:spPr/>
      <dgm:t>
        <a:bodyPr/>
        <a:lstStyle/>
        <a:p>
          <a:r>
            <a:rPr lang="ru-RU" dirty="0" smtClean="0"/>
            <a:t>ИНВЕСТОР</a:t>
          </a:r>
          <a:endParaRPr lang="ru-RU" dirty="0"/>
        </a:p>
      </dgm:t>
    </dgm:pt>
    <dgm:pt modelId="{D98A865C-BB2B-4C46-A58F-3131DCBC843A}" type="parTrans" cxnId="{C0D85317-E2B8-4FE5-AC46-E8D53054687B}">
      <dgm:prSet/>
      <dgm:spPr/>
      <dgm:t>
        <a:bodyPr/>
        <a:lstStyle/>
        <a:p>
          <a:endParaRPr lang="ru-RU"/>
        </a:p>
      </dgm:t>
    </dgm:pt>
    <dgm:pt modelId="{A2D138C9-DA63-4A13-9FAF-58DF264CC393}" type="sibTrans" cxnId="{C0D85317-E2B8-4FE5-AC46-E8D53054687B}">
      <dgm:prSet/>
      <dgm:spPr/>
      <dgm:t>
        <a:bodyPr/>
        <a:lstStyle/>
        <a:p>
          <a:endParaRPr lang="ru-RU"/>
        </a:p>
      </dgm:t>
    </dgm:pt>
    <dgm:pt modelId="{DDCE2870-FAD3-4FD2-B70F-33B192DEF9B1}">
      <dgm:prSet phldrT="[Текст]"/>
      <dgm:spPr/>
      <dgm:t>
        <a:bodyPr/>
        <a:lstStyle/>
        <a:p>
          <a:r>
            <a:rPr lang="ru-RU" dirty="0" smtClean="0"/>
            <a:t>ЗАКАЗЧИК</a:t>
          </a:r>
          <a:endParaRPr lang="ru-RU" dirty="0"/>
        </a:p>
      </dgm:t>
    </dgm:pt>
    <dgm:pt modelId="{D4C4DD9F-A8DB-44A4-B565-3F2D0A90BD7E}" type="parTrans" cxnId="{B59E2E33-BDC9-4A6E-ACDA-7F9F127A45EB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E77F9544-5283-411F-A931-B8CE7EF4517F}" type="sibTrans" cxnId="{B59E2E33-BDC9-4A6E-ACDA-7F9F127A45EB}">
      <dgm:prSet/>
      <dgm:spPr/>
      <dgm:t>
        <a:bodyPr/>
        <a:lstStyle/>
        <a:p>
          <a:endParaRPr lang="ru-RU"/>
        </a:p>
      </dgm:t>
    </dgm:pt>
    <dgm:pt modelId="{BEEF65B6-4EA1-4B12-9A8F-9D8AFB1D0E7D}">
      <dgm:prSet phldrT="[Текст]"/>
      <dgm:spPr/>
      <dgm:t>
        <a:bodyPr/>
        <a:lstStyle/>
        <a:p>
          <a:r>
            <a:rPr lang="ru-RU" dirty="0" smtClean="0"/>
            <a:t>ЗАВОД</a:t>
          </a:r>
          <a:endParaRPr lang="ru-RU" dirty="0"/>
        </a:p>
      </dgm:t>
    </dgm:pt>
    <dgm:pt modelId="{88906EDC-90BE-4251-955F-A5D2335FA66A}" type="parTrans" cxnId="{A0A21562-C53C-42EA-A29E-118D0B4E821C}">
      <dgm:prSet/>
      <dgm:spPr/>
      <dgm:t>
        <a:bodyPr/>
        <a:lstStyle/>
        <a:p>
          <a:endParaRPr lang="ru-RU"/>
        </a:p>
      </dgm:t>
    </dgm:pt>
    <dgm:pt modelId="{E9A7BF99-A1CA-412F-8260-F17693465EE4}" type="sibTrans" cxnId="{A0A21562-C53C-42EA-A29E-118D0B4E821C}">
      <dgm:prSet/>
      <dgm:spPr/>
      <dgm:t>
        <a:bodyPr/>
        <a:lstStyle/>
        <a:p>
          <a:endParaRPr lang="ru-RU"/>
        </a:p>
      </dgm:t>
    </dgm:pt>
    <dgm:pt modelId="{AC713879-9889-4471-A05A-CF3223D32207}">
      <dgm:prSet phldrT="[Текст]"/>
      <dgm:spPr/>
      <dgm:t>
        <a:bodyPr/>
        <a:lstStyle/>
        <a:p>
          <a:r>
            <a:rPr lang="ru-RU" dirty="0" smtClean="0"/>
            <a:t>АВТОР</a:t>
          </a:r>
          <a:endParaRPr lang="ru-RU" dirty="0"/>
        </a:p>
      </dgm:t>
    </dgm:pt>
    <dgm:pt modelId="{97CA416E-2144-4B0A-B1B0-D923512E785D}" type="parTrans" cxnId="{3D0CC6AC-8C75-4B18-B1A0-5F36C2D767D9}">
      <dgm:prSet/>
      <dgm:spPr/>
      <dgm:t>
        <a:bodyPr/>
        <a:lstStyle/>
        <a:p>
          <a:endParaRPr lang="ru-RU"/>
        </a:p>
      </dgm:t>
    </dgm:pt>
    <dgm:pt modelId="{C88AB052-F2E4-435B-BBD5-9D0B4B5AA9AF}" type="sibTrans" cxnId="{3D0CC6AC-8C75-4B18-B1A0-5F36C2D767D9}">
      <dgm:prSet/>
      <dgm:spPr/>
      <dgm:t>
        <a:bodyPr/>
        <a:lstStyle/>
        <a:p>
          <a:endParaRPr lang="ru-RU"/>
        </a:p>
      </dgm:t>
    </dgm:pt>
    <dgm:pt modelId="{CDE575D3-FD18-49F6-AED6-5E7CDED2F055}" type="pres">
      <dgm:prSet presAssocID="{603444B3-4F4B-439E-901E-F0ECAFBAE89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545FF5-87B5-41C6-8911-79DE048A1096}" type="pres">
      <dgm:prSet presAssocID="{47AE85B6-1C57-49E2-9BB7-1DA93F9AE6B0}" presName="centerShape" presStyleLbl="node0" presStyleIdx="0" presStyleCnt="1"/>
      <dgm:spPr/>
      <dgm:t>
        <a:bodyPr/>
        <a:lstStyle/>
        <a:p>
          <a:endParaRPr lang="ru-RU"/>
        </a:p>
      </dgm:t>
    </dgm:pt>
    <dgm:pt modelId="{47EF6573-9AD6-44C7-9A19-4439E5592118}" type="pres">
      <dgm:prSet presAssocID="{D98A865C-BB2B-4C46-A58F-3131DCBC843A}" presName="parTrans" presStyleLbl="sibTrans2D1" presStyleIdx="0" presStyleCnt="4" custAng="10800000" custLinFactNeighborX="4317" custLinFactNeighborY="26739"/>
      <dgm:spPr/>
      <dgm:t>
        <a:bodyPr/>
        <a:lstStyle/>
        <a:p>
          <a:endParaRPr lang="ru-RU"/>
        </a:p>
      </dgm:t>
    </dgm:pt>
    <dgm:pt modelId="{193C10DA-654B-477E-9C20-2414BACA8733}" type="pres">
      <dgm:prSet presAssocID="{D98A865C-BB2B-4C46-A58F-3131DCBC843A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EE559274-5917-4744-95A3-E01508BB3D87}" type="pres">
      <dgm:prSet presAssocID="{C003DE2F-5BF8-4A1F-B315-F9ADDDF38260}" presName="node" presStyleLbl="node1" presStyleIdx="0" presStyleCnt="4" custScaleY="861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1D6C9A-E8CD-48A7-B605-AEA3F033D7F0}" type="pres">
      <dgm:prSet presAssocID="{D4C4DD9F-A8DB-44A4-B565-3F2D0A90BD7E}" presName="parTrans" presStyleLbl="sibTrans2D1" presStyleIdx="1" presStyleCnt="4"/>
      <dgm:spPr/>
      <dgm:t>
        <a:bodyPr/>
        <a:lstStyle/>
        <a:p>
          <a:endParaRPr lang="ru-RU"/>
        </a:p>
      </dgm:t>
    </dgm:pt>
    <dgm:pt modelId="{DAB7EE9F-2A99-4163-B8E3-32005770BEE2}" type="pres">
      <dgm:prSet presAssocID="{D4C4DD9F-A8DB-44A4-B565-3F2D0A90BD7E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73F3628D-A740-43AB-AC87-49371B527837}" type="pres">
      <dgm:prSet presAssocID="{DDCE2870-FAD3-4FD2-B70F-33B192DEF9B1}" presName="node" presStyleLbl="node1" presStyleIdx="1" presStyleCnt="4" custRadScaleRad="150534" custRadScaleInc="-12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61C19C-49A0-404B-9CA1-7E18E7D98BB2}" type="pres">
      <dgm:prSet presAssocID="{88906EDC-90BE-4251-955F-A5D2335FA66A}" presName="parTrans" presStyleLbl="sibTrans2D1" presStyleIdx="2" presStyleCnt="4"/>
      <dgm:spPr/>
      <dgm:t>
        <a:bodyPr/>
        <a:lstStyle/>
        <a:p>
          <a:endParaRPr lang="ru-RU"/>
        </a:p>
      </dgm:t>
    </dgm:pt>
    <dgm:pt modelId="{20E6D648-88BF-4F06-9281-06A1C988D4EB}" type="pres">
      <dgm:prSet presAssocID="{88906EDC-90BE-4251-955F-A5D2335FA66A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2F127C5B-CCF5-42C6-B4F6-55032DEF7854}" type="pres">
      <dgm:prSet presAssocID="{BEEF65B6-4EA1-4B12-9A8F-9D8AFB1D0E7D}" presName="node" presStyleLbl="node1" presStyleIdx="2" presStyleCnt="4" custRadScaleRad="116559" custRadScaleInc="-8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0DB1CF-7B20-4BFD-B8DE-505664C1E574}" type="pres">
      <dgm:prSet presAssocID="{97CA416E-2144-4B0A-B1B0-D923512E785D}" presName="parTrans" presStyleLbl="sibTrans2D1" presStyleIdx="3" presStyleCnt="4" custAng="10800000"/>
      <dgm:spPr/>
      <dgm:t>
        <a:bodyPr/>
        <a:lstStyle/>
        <a:p>
          <a:endParaRPr lang="ru-RU"/>
        </a:p>
      </dgm:t>
    </dgm:pt>
    <dgm:pt modelId="{8283DF26-1C9C-45BD-800A-933FFB9668F0}" type="pres">
      <dgm:prSet presAssocID="{97CA416E-2144-4B0A-B1B0-D923512E785D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6791AA77-8207-4CE1-9682-2E8F80F916D4}" type="pres">
      <dgm:prSet presAssocID="{AC713879-9889-4471-A05A-CF3223D32207}" presName="node" presStyleLbl="node1" presStyleIdx="3" presStyleCnt="4" custRadScaleRad="142130" custRadScaleInc="-4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798B2D-38ED-40DE-B8A1-892536898401}" type="presOf" srcId="{AC713879-9889-4471-A05A-CF3223D32207}" destId="{6791AA77-8207-4CE1-9682-2E8F80F916D4}" srcOrd="0" destOrd="0" presId="urn:microsoft.com/office/officeart/2005/8/layout/radial5"/>
    <dgm:cxn modelId="{034670E3-32F9-4A9B-ABA0-5626C0E430D7}" type="presOf" srcId="{97CA416E-2144-4B0A-B1B0-D923512E785D}" destId="{8283DF26-1C9C-45BD-800A-933FFB9668F0}" srcOrd="1" destOrd="0" presId="urn:microsoft.com/office/officeart/2005/8/layout/radial5"/>
    <dgm:cxn modelId="{C0D85317-E2B8-4FE5-AC46-E8D53054687B}" srcId="{47AE85B6-1C57-49E2-9BB7-1DA93F9AE6B0}" destId="{C003DE2F-5BF8-4A1F-B315-F9ADDDF38260}" srcOrd="0" destOrd="0" parTransId="{D98A865C-BB2B-4C46-A58F-3131DCBC843A}" sibTransId="{A2D138C9-DA63-4A13-9FAF-58DF264CC393}"/>
    <dgm:cxn modelId="{B59E2E33-BDC9-4A6E-ACDA-7F9F127A45EB}" srcId="{47AE85B6-1C57-49E2-9BB7-1DA93F9AE6B0}" destId="{DDCE2870-FAD3-4FD2-B70F-33B192DEF9B1}" srcOrd="1" destOrd="0" parTransId="{D4C4DD9F-A8DB-44A4-B565-3F2D0A90BD7E}" sibTransId="{E77F9544-5283-411F-A931-B8CE7EF4517F}"/>
    <dgm:cxn modelId="{EE2E26FE-65EF-42BD-AB9D-6128DC7FDD65}" type="presOf" srcId="{47AE85B6-1C57-49E2-9BB7-1DA93F9AE6B0}" destId="{73545FF5-87B5-41C6-8911-79DE048A1096}" srcOrd="0" destOrd="0" presId="urn:microsoft.com/office/officeart/2005/8/layout/radial5"/>
    <dgm:cxn modelId="{2BB69256-AE4D-48A2-9773-1696C41095C1}" type="presOf" srcId="{97CA416E-2144-4B0A-B1B0-D923512E785D}" destId="{910DB1CF-7B20-4BFD-B8DE-505664C1E574}" srcOrd="0" destOrd="0" presId="urn:microsoft.com/office/officeart/2005/8/layout/radial5"/>
    <dgm:cxn modelId="{A2A7241D-F442-4FD3-B09C-F2FFF4BE14F1}" type="presOf" srcId="{88906EDC-90BE-4251-955F-A5D2335FA66A}" destId="{20E6D648-88BF-4F06-9281-06A1C988D4EB}" srcOrd="1" destOrd="0" presId="urn:microsoft.com/office/officeart/2005/8/layout/radial5"/>
    <dgm:cxn modelId="{C6E7F967-6EC0-4E42-8EFF-EE98349B94DC}" type="presOf" srcId="{88906EDC-90BE-4251-955F-A5D2335FA66A}" destId="{2F61C19C-49A0-404B-9CA1-7E18E7D98BB2}" srcOrd="0" destOrd="0" presId="urn:microsoft.com/office/officeart/2005/8/layout/radial5"/>
    <dgm:cxn modelId="{A5096226-7D8F-4950-8F21-9A961B41EBD5}" type="presOf" srcId="{BEEF65B6-4EA1-4B12-9A8F-9D8AFB1D0E7D}" destId="{2F127C5B-CCF5-42C6-B4F6-55032DEF7854}" srcOrd="0" destOrd="0" presId="urn:microsoft.com/office/officeart/2005/8/layout/radial5"/>
    <dgm:cxn modelId="{3D0CC6AC-8C75-4B18-B1A0-5F36C2D767D9}" srcId="{47AE85B6-1C57-49E2-9BB7-1DA93F9AE6B0}" destId="{AC713879-9889-4471-A05A-CF3223D32207}" srcOrd="3" destOrd="0" parTransId="{97CA416E-2144-4B0A-B1B0-D923512E785D}" sibTransId="{C88AB052-F2E4-435B-BBD5-9D0B4B5AA9AF}"/>
    <dgm:cxn modelId="{1F067DC5-0919-449B-AA68-4075A8D14D49}" type="presOf" srcId="{603444B3-4F4B-439E-901E-F0ECAFBAE896}" destId="{CDE575D3-FD18-49F6-AED6-5E7CDED2F055}" srcOrd="0" destOrd="0" presId="urn:microsoft.com/office/officeart/2005/8/layout/radial5"/>
    <dgm:cxn modelId="{C9F44391-EED3-4122-B266-FCB053F197D6}" srcId="{603444B3-4F4B-439E-901E-F0ECAFBAE896}" destId="{47AE85B6-1C57-49E2-9BB7-1DA93F9AE6B0}" srcOrd="0" destOrd="0" parTransId="{47B5A230-8BCC-4E3D-88A3-603F654DFBBA}" sibTransId="{63596DFA-C7C9-4563-B06A-A3AFF8132A68}"/>
    <dgm:cxn modelId="{2165797E-4331-46F2-9E15-73B531590D78}" type="presOf" srcId="{D98A865C-BB2B-4C46-A58F-3131DCBC843A}" destId="{193C10DA-654B-477E-9C20-2414BACA8733}" srcOrd="1" destOrd="0" presId="urn:microsoft.com/office/officeart/2005/8/layout/radial5"/>
    <dgm:cxn modelId="{63DC91B9-4481-45D4-B094-81D77504C288}" type="presOf" srcId="{C003DE2F-5BF8-4A1F-B315-F9ADDDF38260}" destId="{EE559274-5917-4744-95A3-E01508BB3D87}" srcOrd="0" destOrd="0" presId="urn:microsoft.com/office/officeart/2005/8/layout/radial5"/>
    <dgm:cxn modelId="{A0A21562-C53C-42EA-A29E-118D0B4E821C}" srcId="{47AE85B6-1C57-49E2-9BB7-1DA93F9AE6B0}" destId="{BEEF65B6-4EA1-4B12-9A8F-9D8AFB1D0E7D}" srcOrd="2" destOrd="0" parTransId="{88906EDC-90BE-4251-955F-A5D2335FA66A}" sibTransId="{E9A7BF99-A1CA-412F-8260-F17693465EE4}"/>
    <dgm:cxn modelId="{77E7D258-AC16-4B18-A7D1-B98AA76C0BBA}" type="presOf" srcId="{D4C4DD9F-A8DB-44A4-B565-3F2D0A90BD7E}" destId="{DAB7EE9F-2A99-4163-B8E3-32005770BEE2}" srcOrd="1" destOrd="0" presId="urn:microsoft.com/office/officeart/2005/8/layout/radial5"/>
    <dgm:cxn modelId="{8AC3D383-25DB-4AA3-B7B6-133480635A73}" type="presOf" srcId="{DDCE2870-FAD3-4FD2-B70F-33B192DEF9B1}" destId="{73F3628D-A740-43AB-AC87-49371B527837}" srcOrd="0" destOrd="0" presId="urn:microsoft.com/office/officeart/2005/8/layout/radial5"/>
    <dgm:cxn modelId="{BED356C5-66AC-4E9B-BA28-D32561AD29A2}" type="presOf" srcId="{D4C4DD9F-A8DB-44A4-B565-3F2D0A90BD7E}" destId="{AB1D6C9A-E8CD-48A7-B605-AEA3F033D7F0}" srcOrd="0" destOrd="0" presId="urn:microsoft.com/office/officeart/2005/8/layout/radial5"/>
    <dgm:cxn modelId="{F5531FE2-1B3A-4A3B-9545-9DC3CB21A116}" type="presOf" srcId="{D98A865C-BB2B-4C46-A58F-3131DCBC843A}" destId="{47EF6573-9AD6-44C7-9A19-4439E5592118}" srcOrd="0" destOrd="0" presId="urn:microsoft.com/office/officeart/2005/8/layout/radial5"/>
    <dgm:cxn modelId="{A115C6A8-F5D2-4E65-9F27-9538C6B5BE5B}" type="presParOf" srcId="{CDE575D3-FD18-49F6-AED6-5E7CDED2F055}" destId="{73545FF5-87B5-41C6-8911-79DE048A1096}" srcOrd="0" destOrd="0" presId="urn:microsoft.com/office/officeart/2005/8/layout/radial5"/>
    <dgm:cxn modelId="{28126C26-D995-4459-A6EF-2940E226E535}" type="presParOf" srcId="{CDE575D3-FD18-49F6-AED6-5E7CDED2F055}" destId="{47EF6573-9AD6-44C7-9A19-4439E5592118}" srcOrd="1" destOrd="0" presId="urn:microsoft.com/office/officeart/2005/8/layout/radial5"/>
    <dgm:cxn modelId="{BBA3B2D8-E22A-4081-9202-E09CF6ED01D7}" type="presParOf" srcId="{47EF6573-9AD6-44C7-9A19-4439E5592118}" destId="{193C10DA-654B-477E-9C20-2414BACA8733}" srcOrd="0" destOrd="0" presId="urn:microsoft.com/office/officeart/2005/8/layout/radial5"/>
    <dgm:cxn modelId="{E7C9C833-61EF-41FC-9615-4D22E3F5A304}" type="presParOf" srcId="{CDE575D3-FD18-49F6-AED6-5E7CDED2F055}" destId="{EE559274-5917-4744-95A3-E01508BB3D87}" srcOrd="2" destOrd="0" presId="urn:microsoft.com/office/officeart/2005/8/layout/radial5"/>
    <dgm:cxn modelId="{C99333FE-2CC9-4FA3-A1BA-A9C12DADE121}" type="presParOf" srcId="{CDE575D3-FD18-49F6-AED6-5E7CDED2F055}" destId="{AB1D6C9A-E8CD-48A7-B605-AEA3F033D7F0}" srcOrd="3" destOrd="0" presId="urn:microsoft.com/office/officeart/2005/8/layout/radial5"/>
    <dgm:cxn modelId="{639D16A5-F4D3-4EF3-937B-F4110F7BFEBD}" type="presParOf" srcId="{AB1D6C9A-E8CD-48A7-B605-AEA3F033D7F0}" destId="{DAB7EE9F-2A99-4163-B8E3-32005770BEE2}" srcOrd="0" destOrd="0" presId="urn:microsoft.com/office/officeart/2005/8/layout/radial5"/>
    <dgm:cxn modelId="{09DEEA9B-DFEF-4912-BF02-687731EA38A3}" type="presParOf" srcId="{CDE575D3-FD18-49F6-AED6-5E7CDED2F055}" destId="{73F3628D-A740-43AB-AC87-49371B527837}" srcOrd="4" destOrd="0" presId="urn:microsoft.com/office/officeart/2005/8/layout/radial5"/>
    <dgm:cxn modelId="{F7FC2BF0-C9F8-44DB-A1EA-2C58E0259E4F}" type="presParOf" srcId="{CDE575D3-FD18-49F6-AED6-5E7CDED2F055}" destId="{2F61C19C-49A0-404B-9CA1-7E18E7D98BB2}" srcOrd="5" destOrd="0" presId="urn:microsoft.com/office/officeart/2005/8/layout/radial5"/>
    <dgm:cxn modelId="{230F0F43-DF56-40C7-A575-E9E59F9EE360}" type="presParOf" srcId="{2F61C19C-49A0-404B-9CA1-7E18E7D98BB2}" destId="{20E6D648-88BF-4F06-9281-06A1C988D4EB}" srcOrd="0" destOrd="0" presId="urn:microsoft.com/office/officeart/2005/8/layout/radial5"/>
    <dgm:cxn modelId="{4DD58E34-2062-4B90-B914-A8456AD789EC}" type="presParOf" srcId="{CDE575D3-FD18-49F6-AED6-5E7CDED2F055}" destId="{2F127C5B-CCF5-42C6-B4F6-55032DEF7854}" srcOrd="6" destOrd="0" presId="urn:microsoft.com/office/officeart/2005/8/layout/radial5"/>
    <dgm:cxn modelId="{794F88C1-790B-420A-B117-EC6C9FD44E46}" type="presParOf" srcId="{CDE575D3-FD18-49F6-AED6-5E7CDED2F055}" destId="{910DB1CF-7B20-4BFD-B8DE-505664C1E574}" srcOrd="7" destOrd="0" presId="urn:microsoft.com/office/officeart/2005/8/layout/radial5"/>
    <dgm:cxn modelId="{82B1EBC0-5D9B-4732-A108-91E16D9AB3A1}" type="presParOf" srcId="{910DB1CF-7B20-4BFD-B8DE-505664C1E574}" destId="{8283DF26-1C9C-45BD-800A-933FFB9668F0}" srcOrd="0" destOrd="0" presId="urn:microsoft.com/office/officeart/2005/8/layout/radial5"/>
    <dgm:cxn modelId="{A69C1D9F-F379-48E5-BF42-3841286620B5}" type="presParOf" srcId="{CDE575D3-FD18-49F6-AED6-5E7CDED2F055}" destId="{6791AA77-8207-4CE1-9682-2E8F80F916D4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545FF5-87B5-41C6-8911-79DE048A1096}">
      <dsp:nvSpPr>
        <dsp:cNvPr id="0" name=""/>
        <dsp:cNvSpPr/>
      </dsp:nvSpPr>
      <dsp:spPr>
        <a:xfrm>
          <a:off x="3166734" y="1382569"/>
          <a:ext cx="1011346" cy="1011346"/>
        </a:xfrm>
        <a:prstGeom prst="ellips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ФИРМА</a:t>
          </a:r>
          <a:endParaRPr lang="ru-RU" sz="1300" kern="1200" dirty="0"/>
        </a:p>
      </dsp:txBody>
      <dsp:txXfrm>
        <a:off x="3314842" y="1530677"/>
        <a:ext cx="715130" cy="715130"/>
      </dsp:txXfrm>
    </dsp:sp>
    <dsp:sp modelId="{47EF6573-9AD6-44C7-9A19-4439E5592118}">
      <dsp:nvSpPr>
        <dsp:cNvPr id="0" name=""/>
        <dsp:cNvSpPr/>
      </dsp:nvSpPr>
      <dsp:spPr>
        <a:xfrm rot="5400000">
          <a:off x="3557640" y="1072689"/>
          <a:ext cx="251225" cy="3438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595324" y="1103777"/>
        <a:ext cx="175858" cy="206315"/>
      </dsp:txXfrm>
    </dsp:sp>
    <dsp:sp modelId="{EE559274-5917-4744-95A3-E01508BB3D87}">
      <dsp:nvSpPr>
        <dsp:cNvPr id="0" name=""/>
        <dsp:cNvSpPr/>
      </dsp:nvSpPr>
      <dsp:spPr>
        <a:xfrm>
          <a:off x="3166734" y="37789"/>
          <a:ext cx="1011346" cy="870769"/>
        </a:xfrm>
        <a:prstGeom prst="ellips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ИНВЕСТОР</a:t>
          </a:r>
          <a:endParaRPr lang="ru-RU" sz="900" kern="1200" dirty="0"/>
        </a:p>
      </dsp:txBody>
      <dsp:txXfrm>
        <a:off x="3314842" y="165310"/>
        <a:ext cx="715130" cy="615727"/>
      </dsp:txXfrm>
    </dsp:sp>
    <dsp:sp modelId="{AB1D6C9A-E8CD-48A7-B605-AEA3F033D7F0}">
      <dsp:nvSpPr>
        <dsp:cNvPr id="0" name=""/>
        <dsp:cNvSpPr/>
      </dsp:nvSpPr>
      <dsp:spPr>
        <a:xfrm rot="21565116">
          <a:off x="4424166" y="1705676"/>
          <a:ext cx="592970" cy="3438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4424169" y="1774970"/>
        <a:ext cx="489813" cy="206315"/>
      </dsp:txXfrm>
    </dsp:sp>
    <dsp:sp modelId="{73F3628D-A740-43AB-AC87-49371B527837}">
      <dsp:nvSpPr>
        <dsp:cNvPr id="0" name=""/>
        <dsp:cNvSpPr/>
      </dsp:nvSpPr>
      <dsp:spPr>
        <a:xfrm>
          <a:off x="5296783" y="1360954"/>
          <a:ext cx="1011346" cy="1011346"/>
        </a:xfrm>
        <a:prstGeom prst="ellipse">
          <a:avLst/>
        </a:prstGeom>
        <a:solidFill>
          <a:schemeClr val="accent2">
            <a:shade val="80000"/>
            <a:hueOff val="0"/>
            <a:satOff val="-3763"/>
            <a:lumOff val="915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ЗАКАЗЧИК</a:t>
          </a:r>
          <a:endParaRPr lang="ru-RU" sz="900" kern="1200" dirty="0"/>
        </a:p>
      </dsp:txBody>
      <dsp:txXfrm>
        <a:off x="5444891" y="1509062"/>
        <a:ext cx="715130" cy="715130"/>
      </dsp:txXfrm>
    </dsp:sp>
    <dsp:sp modelId="{2F61C19C-49A0-404B-9CA1-7E18E7D98BB2}">
      <dsp:nvSpPr>
        <dsp:cNvPr id="0" name=""/>
        <dsp:cNvSpPr/>
      </dsp:nvSpPr>
      <dsp:spPr>
        <a:xfrm rot="5374038">
          <a:off x="3560832" y="2436119"/>
          <a:ext cx="234022" cy="3438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-7396"/>
            <a:lumOff val="1671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595670" y="2469788"/>
        <a:ext cx="163815" cy="206315"/>
      </dsp:txXfrm>
    </dsp:sp>
    <dsp:sp modelId="{2F127C5B-CCF5-42C6-B4F6-55032DEF7854}">
      <dsp:nvSpPr>
        <dsp:cNvPr id="0" name=""/>
        <dsp:cNvSpPr/>
      </dsp:nvSpPr>
      <dsp:spPr>
        <a:xfrm>
          <a:off x="3177706" y="2835427"/>
          <a:ext cx="1011346" cy="1011346"/>
        </a:xfrm>
        <a:prstGeom prst="ellipse">
          <a:avLst/>
        </a:prstGeom>
        <a:solidFill>
          <a:schemeClr val="accent2">
            <a:shade val="80000"/>
            <a:hueOff val="0"/>
            <a:satOff val="-7527"/>
            <a:lumOff val="1831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ЗАВОД</a:t>
          </a:r>
          <a:endParaRPr lang="ru-RU" sz="900" kern="1200" dirty="0"/>
        </a:p>
      </dsp:txBody>
      <dsp:txXfrm>
        <a:off x="3325814" y="2983535"/>
        <a:ext cx="715130" cy="715130"/>
      </dsp:txXfrm>
    </dsp:sp>
    <dsp:sp modelId="{910DB1CF-7B20-4BFD-B8DE-505664C1E574}">
      <dsp:nvSpPr>
        <dsp:cNvPr id="0" name=""/>
        <dsp:cNvSpPr/>
      </dsp:nvSpPr>
      <dsp:spPr>
        <a:xfrm rot="21586662">
          <a:off x="2416824" y="1720157"/>
          <a:ext cx="529941" cy="3438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-11094"/>
            <a:lumOff val="2507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2416824" y="1789128"/>
        <a:ext cx="426784" cy="206315"/>
      </dsp:txXfrm>
    </dsp:sp>
    <dsp:sp modelId="{6791AA77-8207-4CE1-9682-2E8F80F916D4}">
      <dsp:nvSpPr>
        <dsp:cNvPr id="0" name=""/>
        <dsp:cNvSpPr/>
      </dsp:nvSpPr>
      <dsp:spPr>
        <a:xfrm>
          <a:off x="1155513" y="1390372"/>
          <a:ext cx="1011346" cy="1011346"/>
        </a:xfrm>
        <a:prstGeom prst="ellipse">
          <a:avLst/>
        </a:prstGeom>
        <a:solidFill>
          <a:schemeClr val="accent2">
            <a:shade val="80000"/>
            <a:hueOff val="0"/>
            <a:satOff val="-11290"/>
            <a:lumOff val="2746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АВТОР</a:t>
          </a:r>
          <a:endParaRPr lang="ru-RU" sz="900" kern="1200" dirty="0"/>
        </a:p>
      </dsp:txBody>
      <dsp:txXfrm>
        <a:off x="1303621" y="1538480"/>
        <a:ext cx="715130" cy="7151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B25539-B502-4A3F-9433-1A11002C6693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2866F5-2425-48D9-9F6B-107D852E74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20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66F5-2425-48D9-9F6B-107D852E74C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61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66F5-2425-48D9-9F6B-107D852E74C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260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66F5-2425-48D9-9F6B-107D852E74C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841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66F5-2425-48D9-9F6B-107D852E74C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361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66F5-2425-48D9-9F6B-107D852E74C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03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66F5-2425-48D9-9F6B-107D852E74C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20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2004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14750"/>
            <a:ext cx="64008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52F2C0F-AA8A-46A2-99F3-3ADD864F299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63186F-C366-4B11-89FA-CF2E6EF56A5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FBDA82-A74D-459C-82DF-611AE77DA9D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B5A53-9B52-4963-B781-4475A1780F3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028701"/>
            <a:ext cx="7772400" cy="1878806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51573"/>
            <a:ext cx="7772400" cy="848915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112F3-D630-4D0E-9FF3-64338ABE896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4495800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C8EF8-F4E6-40FE-B8CE-84992F827CB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200150"/>
            <a:ext cx="4041648" cy="339471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4040188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200150"/>
            <a:ext cx="4041775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075C2-B659-407F-A626-F19E5A5B7B7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1659636"/>
            <a:ext cx="4041648" cy="293522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1659637"/>
            <a:ext cx="4041648" cy="29348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9A296-EE56-46EC-AB4D-95D705198E5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0ECE5-71E5-445F-B97B-12122620B79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00025"/>
            <a:ext cx="3008313" cy="1571625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04788"/>
            <a:ext cx="4995863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1828801"/>
            <a:ext cx="3008313" cy="2765822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85F261-5404-4405-B223-84AF741908B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171450"/>
            <a:ext cx="5711824" cy="671513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857250"/>
            <a:ext cx="6054724" cy="3405783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4357688"/>
            <a:ext cx="5711824" cy="40005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52BCAC-1073-4BDB-A547-B716C554A05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00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8" y="4767263"/>
            <a:ext cx="2085975" cy="273844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6" y="4767263"/>
            <a:ext cx="2847975" cy="273844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4767263"/>
            <a:ext cx="561975" cy="273844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151A7D48-775A-49A7-95B5-54EC464821C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8457760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003819" y="1445515"/>
            <a:ext cx="6624736" cy="1228541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800" dirty="0" smtClean="0"/>
              <a:t>Название проекта</a:t>
            </a:r>
            <a:endParaRPr lang="ru-RU" altLang="ru-RU" sz="2800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8476"/>
            <a:ext cx="1637705" cy="495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43134" y="224168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Конкурс</a:t>
            </a:r>
          </a:p>
          <a:p>
            <a:pPr algn="ctr" fontAlgn="auto">
              <a:spcAft>
                <a:spcPts val="0"/>
              </a:spcAft>
            </a:pP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«Кубок молодых </a:t>
            </a:r>
            <a:r>
              <a:rPr lang="ru-RU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инноваторов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 БГТУ им. В.Г. Шухова»</a:t>
            </a:r>
          </a:p>
        </p:txBody>
      </p:sp>
      <p:sp>
        <p:nvSpPr>
          <p:cNvPr id="16" name="Прямоугольник 7"/>
          <p:cNvSpPr txBox="1">
            <a:spLocks/>
          </p:cNvSpPr>
          <p:nvPr/>
        </p:nvSpPr>
        <p:spPr>
          <a:xfrm>
            <a:off x="3660144" y="3147234"/>
            <a:ext cx="4379074" cy="1415772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ru-RU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Наименование института (группы, курс)</a:t>
            </a:r>
            <a:br>
              <a:rPr lang="ru-RU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ru-RU" sz="1500" b="1" dirty="0" smtClean="0">
                <a:cs typeface="Arial" panose="020B0604020202020204" pitchFamily="34" charset="0"/>
              </a:rPr>
              <a:t>(</a:t>
            </a:r>
            <a:r>
              <a:rPr lang="ru-RU" altLang="ru-RU" sz="1400" u="sng" dirty="0" smtClean="0">
                <a:solidFill>
                  <a:srgbClr val="3D3D3D"/>
                </a:solidFill>
              </a:rPr>
              <a:t>наименование подразделения университета)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Фамилия Имя 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Отчество,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должность руководителя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проекта</a:t>
            </a:r>
          </a:p>
          <a:p>
            <a:pPr algn="l" fontAlgn="auto">
              <a:spcAft>
                <a:spcPts val="0"/>
              </a:spcAft>
            </a:pPr>
            <a:r>
              <a:rPr lang="ru-RU" altLang="ru-RU" sz="1400" dirty="0" smtClean="0">
                <a:solidFill>
                  <a:srgbClr val="3D3D3D"/>
                </a:solidFill>
              </a:rPr>
              <a:t/>
            </a:r>
            <a:br>
              <a:rPr lang="ru-RU" altLang="ru-RU" sz="1400" dirty="0" smtClean="0">
                <a:solidFill>
                  <a:srgbClr val="3D3D3D"/>
                </a:solidFill>
              </a:rPr>
            </a:br>
            <a:endParaRPr lang="ru-RU" altLang="ru-RU" sz="1400" dirty="0">
              <a:solidFill>
                <a:srgbClr val="3D3D3D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01847" y="4543488"/>
            <a:ext cx="2682107" cy="276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г. Белгород,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2019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35596" y="2427734"/>
            <a:ext cx="72728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solidFill>
                <a:schemeClr val="tx1">
                  <a:lumMod val="50000"/>
                  <a:lumOff val="50000"/>
                </a:schemeClr>
              </a:solidFill>
              <a:latin typeface="Franklin Gothic Book" pitchFamily="34" charset="0"/>
            </a:endParaRPr>
          </a:p>
          <a:p>
            <a:pPr algn="ctr"/>
            <a:endParaRPr lang="ru-RU" sz="1600" dirty="0" smtClean="0">
              <a:latin typeface="Franklin Gothic Book" pitchFamily="34" charset="0"/>
            </a:endParaRPr>
          </a:p>
          <a:p>
            <a:pPr algn="ctr"/>
            <a:r>
              <a:rPr lang="ru-RU" sz="1600" dirty="0" smtClean="0">
                <a:latin typeface="Franklin Gothic Book" pitchFamily="34" charset="0"/>
              </a:rPr>
              <a:t>Руководитель </a:t>
            </a:r>
            <a:r>
              <a:rPr lang="ru-RU" sz="1600" dirty="0">
                <a:latin typeface="Franklin Gothic Book" pitchFamily="34" charset="0"/>
              </a:rPr>
              <a:t>проекта</a:t>
            </a:r>
            <a:r>
              <a:rPr lang="ru-RU" sz="1600" dirty="0" smtClean="0">
                <a:latin typeface="Franklin Gothic Book" pitchFamily="34" charset="0"/>
              </a:rPr>
              <a:t>: ФИО</a:t>
            </a:r>
          </a:p>
          <a:p>
            <a:pPr algn="ctr"/>
            <a:r>
              <a:rPr lang="ru-RU" sz="1600" dirty="0" smtClean="0">
                <a:latin typeface="Franklin Gothic Book" pitchFamily="34" charset="0"/>
              </a:rPr>
              <a:t>тел</a:t>
            </a:r>
            <a:r>
              <a:rPr lang="ru-RU" sz="1600" dirty="0">
                <a:latin typeface="Franklin Gothic Book" pitchFamily="34" charset="0"/>
              </a:rPr>
              <a:t>.: </a:t>
            </a:r>
            <a:endParaRPr lang="ru-RU" sz="1600" dirty="0" smtClean="0">
              <a:latin typeface="Franklin Gothic Book" pitchFamily="34" charset="0"/>
            </a:endParaRPr>
          </a:p>
          <a:p>
            <a:pPr algn="ctr"/>
            <a:r>
              <a:rPr lang="ru-RU" sz="1600" dirty="0" smtClean="0">
                <a:latin typeface="Franklin Gothic Book" pitchFamily="34" charset="0"/>
              </a:rPr>
              <a:t>e-</a:t>
            </a:r>
            <a:r>
              <a:rPr lang="ru-RU" sz="1600" dirty="0" err="1" smtClean="0">
                <a:latin typeface="Franklin Gothic Book" pitchFamily="34" charset="0"/>
              </a:rPr>
              <a:t>mail</a:t>
            </a:r>
            <a:r>
              <a:rPr lang="ru-RU" sz="1600" dirty="0">
                <a:latin typeface="Franklin Gothic Book" pitchFamily="34" charset="0"/>
              </a:rPr>
              <a:t>: </a:t>
            </a:r>
            <a:endParaRPr lang="ru-RU" sz="1600" dirty="0" smtClean="0">
              <a:latin typeface="Franklin Gothic Book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9A296-EE56-46EC-AB4D-95D705198E57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11560" y="1732397"/>
            <a:ext cx="7030616" cy="8413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ru-RU" sz="3000" dirty="0" smtClean="0"/>
              <a:t>Контактные данные:</a:t>
            </a:r>
            <a:endParaRPr lang="ru-RU" sz="300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0" y="257377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671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312951"/>
            <a:ext cx="5698976" cy="336054"/>
          </a:xfrm>
        </p:spPr>
        <p:txBody>
          <a:bodyPr/>
          <a:lstStyle/>
          <a:p>
            <a:r>
              <a:rPr lang="ru-RU" sz="4400" dirty="0"/>
              <a:t>Проблема</a:t>
            </a: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9A296-EE56-46EC-AB4D-95D705198E57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1275606"/>
            <a:ext cx="639226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defRPr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Обозначьте </a:t>
            </a:r>
            <a:r>
              <a:rPr lang="ru-RU" b="1" u="sng" dirty="0">
                <a:solidFill>
                  <a:srgbClr val="C00000"/>
                </a:solidFill>
              </a:rPr>
              <a:t>проблему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, </a:t>
            </a:r>
          </a:p>
          <a:p>
            <a:pPr algn="ctr" eaLnBrk="1" hangingPunct="1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на решение которой направлен проект.</a:t>
            </a:r>
          </a:p>
          <a:p>
            <a:pPr algn="ctr" eaLnBrk="1" hangingPunct="1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Продемонстрируйте </a:t>
            </a:r>
          </a:p>
          <a:p>
            <a:pPr algn="ctr" eaLnBrk="1" hangingPunct="1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(графически, рисунком, видео, таблицей и т.д.,)</a:t>
            </a:r>
          </a:p>
          <a:p>
            <a:pPr algn="ctr" eaLnBrk="1" hangingPunct="1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либо</a:t>
            </a:r>
          </a:p>
          <a:p>
            <a:pPr algn="ctr" eaLnBrk="1" hangingPunct="1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тезисно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опишите существующую ситуацию </a:t>
            </a:r>
          </a:p>
          <a:p>
            <a:pPr algn="ctr" eaLnBrk="1" hangingPunct="1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и параметры в соответствующей области</a:t>
            </a:r>
          </a:p>
          <a:p>
            <a:pPr algn="ctr" eaLnBrk="1" hangingPunct="1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b="1" u="sng" dirty="0">
                <a:solidFill>
                  <a:srgbClr val="C00000"/>
                </a:solidFill>
              </a:rPr>
              <a:t>до начала 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реализации проекта.</a:t>
            </a:r>
          </a:p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" y="153758"/>
            <a:ext cx="1637705" cy="495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609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411510"/>
            <a:ext cx="6275040" cy="264046"/>
          </a:xfrm>
        </p:spPr>
        <p:txBody>
          <a:bodyPr/>
          <a:lstStyle/>
          <a:p>
            <a:r>
              <a:rPr lang="ru-RU" sz="4400" dirty="0"/>
              <a:t>Решение</a:t>
            </a: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9A296-EE56-46EC-AB4D-95D705198E57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1275606"/>
            <a:ext cx="64807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1. Новые характеристики.</a:t>
            </a:r>
          </a:p>
          <a:p>
            <a:pPr algn="ctr" eaLnBrk="1" hangingPunct="1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2. Что дают новые характеристики.</a:t>
            </a:r>
          </a:p>
          <a:p>
            <a:pPr algn="ctr" eaLnBrk="1" hangingPunct="1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Продемонстрируйте </a:t>
            </a:r>
          </a:p>
          <a:p>
            <a:pPr algn="ctr" eaLnBrk="1" hangingPunct="1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(графически, рисунком, видео, таблицей и т.д.,)</a:t>
            </a:r>
          </a:p>
          <a:p>
            <a:pPr algn="ctr" eaLnBrk="1" hangingPunct="1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либо</a:t>
            </a:r>
          </a:p>
          <a:p>
            <a:pPr algn="ctr" eaLnBrk="1" hangingPunct="1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тезисно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опишите изменённую ситуацию </a:t>
            </a:r>
          </a:p>
          <a:p>
            <a:pPr algn="ctr" eaLnBrk="1" hangingPunct="1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и параметры в соответствующей области.</a:t>
            </a:r>
          </a:p>
          <a:p>
            <a:pPr algn="ctr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3 . Конкурентные преимущества в сравнении с другими аналогами (другими конкурентами).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" y="153758"/>
            <a:ext cx="1637705" cy="495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506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339502"/>
            <a:ext cx="6131024" cy="336054"/>
          </a:xfrm>
        </p:spPr>
        <p:txBody>
          <a:bodyPr/>
          <a:lstStyle/>
          <a:p>
            <a:r>
              <a:rPr lang="ru-RU" sz="4400" dirty="0"/>
              <a:t>Технология</a:t>
            </a: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9A296-EE56-46EC-AB4D-95D705198E57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1491630"/>
            <a:ext cx="61204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Краткое 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описание технологии (продукта).</a:t>
            </a:r>
          </a:p>
          <a:p>
            <a:pPr algn="ctr" eaLnBrk="1" hangingPunct="1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Продемонстрируйте </a:t>
            </a:r>
          </a:p>
          <a:p>
            <a:pPr algn="ctr" eaLnBrk="1" hangingPunct="1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(графически, рисунком, видео, таблицей и т.д.,)</a:t>
            </a:r>
          </a:p>
          <a:p>
            <a:pPr algn="ctr" eaLnBrk="1" hangingPunct="1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" y="153758"/>
            <a:ext cx="1637705" cy="495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075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9040" y="411510"/>
            <a:ext cx="5554960" cy="264046"/>
          </a:xfrm>
        </p:spPr>
        <p:txBody>
          <a:bodyPr/>
          <a:lstStyle/>
          <a:p>
            <a:r>
              <a:rPr lang="ru-RU" sz="4400" dirty="0"/>
              <a:t>Рынок</a:t>
            </a: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9A296-EE56-46EC-AB4D-95D705198E57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7700" y="987574"/>
            <a:ext cx="78486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1. Объём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рынка. </a:t>
            </a:r>
          </a:p>
          <a:p>
            <a:pPr algn="ctr">
              <a:defRPr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. Темпы роста рынка.</a:t>
            </a:r>
          </a:p>
          <a:p>
            <a:pPr algn="ctr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Продемонстрируйте </a:t>
            </a:r>
          </a:p>
          <a:p>
            <a:pPr algn="ctr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(графически, рисунком, видео, таблицей и т.д.,)</a:t>
            </a:r>
          </a:p>
          <a:p>
            <a:pPr algn="ctr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либо</a:t>
            </a:r>
          </a:p>
          <a:p>
            <a:pPr algn="ctr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тезисно опишите изменённую ситуацию </a:t>
            </a:r>
          </a:p>
          <a:p>
            <a:pPr algn="ctr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и параметры в соответствующей области.</a:t>
            </a:r>
          </a:p>
          <a:p>
            <a:pPr algn="ctr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3 . Дальнейшее развитие технологии.</a:t>
            </a:r>
          </a:p>
          <a:p>
            <a:pPr algn="ctr">
              <a:defRPr/>
            </a:pP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" y="153758"/>
            <a:ext cx="1637705" cy="495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160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0143" y="56425"/>
            <a:ext cx="5895798" cy="565030"/>
          </a:xfrm>
        </p:spPr>
        <p:txBody>
          <a:bodyPr/>
          <a:lstStyle/>
          <a:p>
            <a:r>
              <a:rPr lang="ru-RU" sz="4400" dirty="0"/>
              <a:t>Бизнес-модель</a:t>
            </a: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9A296-EE56-46EC-AB4D-95D705198E57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98910" y="819572"/>
            <a:ext cx="767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Взаимодействие автора, инвестора, производителя и заказчика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377288878"/>
              </p:ext>
            </p:extLst>
          </p:nvPr>
        </p:nvGraphicFramePr>
        <p:xfrm>
          <a:off x="395536" y="1059583"/>
          <a:ext cx="7344816" cy="3846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Стрелка вверх 6"/>
          <p:cNvSpPr/>
          <p:nvPr/>
        </p:nvSpPr>
        <p:spPr>
          <a:xfrm rot="3148541">
            <a:off x="5066549" y="3158781"/>
            <a:ext cx="360040" cy="1062417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Выноска-облако 8"/>
          <p:cNvSpPr/>
          <p:nvPr/>
        </p:nvSpPr>
        <p:spPr>
          <a:xfrm>
            <a:off x="734599" y="3878078"/>
            <a:ext cx="1298066" cy="1028278"/>
          </a:xfrm>
          <a:prstGeom prst="cloudCallout">
            <a:avLst>
              <a:gd name="adj1" fmla="val 120038"/>
              <a:gd name="adj2" fmla="val -71964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Вложения в проект</a:t>
            </a:r>
            <a:endParaRPr lang="ru-RU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2196414" y="3422347"/>
            <a:ext cx="1614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Лицензия, Ноу-Хау</a:t>
            </a:r>
            <a:endParaRPr lang="ru-RU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421159" y="1901571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Инвестиции</a:t>
            </a:r>
            <a:endParaRPr lang="ru-RU" sz="1400" dirty="0"/>
          </a:p>
        </p:txBody>
      </p:sp>
      <p:sp>
        <p:nvSpPr>
          <p:cNvPr id="13" name="Выноска-облако 12"/>
          <p:cNvSpPr/>
          <p:nvPr/>
        </p:nvSpPr>
        <p:spPr>
          <a:xfrm>
            <a:off x="1492936" y="1103986"/>
            <a:ext cx="1298066" cy="1028278"/>
          </a:xfrm>
          <a:prstGeom prst="cloudCallout">
            <a:avLst>
              <a:gd name="adj1" fmla="val 104650"/>
              <a:gd name="adj2" fmla="val 4002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Вложения в проект</a:t>
            </a:r>
            <a:endParaRPr lang="ru-RU" sz="1000" dirty="0"/>
          </a:p>
        </p:txBody>
      </p:sp>
      <p:sp>
        <p:nvSpPr>
          <p:cNvPr id="14" name="Выноска-облако 13"/>
          <p:cNvSpPr/>
          <p:nvPr/>
        </p:nvSpPr>
        <p:spPr>
          <a:xfrm>
            <a:off x="6944948" y="3640486"/>
            <a:ext cx="1298066" cy="1028278"/>
          </a:xfrm>
          <a:prstGeom prst="cloudCallout">
            <a:avLst>
              <a:gd name="adj1" fmla="val -146876"/>
              <a:gd name="adj2" fmla="val -913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Промышленный аутсорсинг</a:t>
            </a:r>
            <a:endParaRPr lang="ru-RU" sz="800" dirty="0"/>
          </a:p>
        </p:txBody>
      </p:sp>
      <p:sp>
        <p:nvSpPr>
          <p:cNvPr id="15" name="TextBox 14"/>
          <p:cNvSpPr txBox="1"/>
          <p:nvPr/>
        </p:nvSpPr>
        <p:spPr>
          <a:xfrm>
            <a:off x="4584880" y="2524410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Контракты</a:t>
            </a:r>
            <a:endParaRPr lang="ru-RU" sz="1400" dirty="0"/>
          </a:p>
        </p:txBody>
      </p:sp>
      <p:sp>
        <p:nvSpPr>
          <p:cNvPr id="16" name="Выноска-облако 15"/>
          <p:cNvSpPr/>
          <p:nvPr/>
        </p:nvSpPr>
        <p:spPr>
          <a:xfrm>
            <a:off x="5940152" y="1427908"/>
            <a:ext cx="1298066" cy="1028278"/>
          </a:xfrm>
          <a:prstGeom prst="cloudCallout">
            <a:avLst>
              <a:gd name="adj1" fmla="val -94894"/>
              <a:gd name="adj2" fmla="val 61396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Создание компании</a:t>
            </a:r>
            <a:endParaRPr lang="ru-RU" sz="800" dirty="0"/>
          </a:p>
        </p:txBody>
      </p:sp>
      <p:sp>
        <p:nvSpPr>
          <p:cNvPr id="17" name="TextBox 16"/>
          <p:cNvSpPr txBox="1"/>
          <p:nvPr/>
        </p:nvSpPr>
        <p:spPr>
          <a:xfrm>
            <a:off x="5138878" y="3749136"/>
            <a:ext cx="1563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Оборудование</a:t>
            </a:r>
            <a:endParaRPr lang="ru-RU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3601736" y="3670154"/>
            <a:ext cx="9541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Чертежи</a:t>
            </a:r>
            <a:endParaRPr lang="ru-RU" sz="1400" dirty="0"/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" y="153758"/>
            <a:ext cx="1637705" cy="495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386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6872" y="195486"/>
            <a:ext cx="7067128" cy="480070"/>
          </a:xfrm>
        </p:spPr>
        <p:txBody>
          <a:bodyPr/>
          <a:lstStyle/>
          <a:p>
            <a:r>
              <a:rPr lang="ru-RU" sz="4400" dirty="0"/>
              <a:t>Финансы и продажи</a:t>
            </a: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9A296-EE56-46EC-AB4D-95D705198E57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1707654"/>
            <a:ext cx="59766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1. 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Укажите, из каких </a:t>
            </a:r>
            <a:r>
              <a:rPr lang="ru-RU" b="1" dirty="0">
                <a:solidFill>
                  <a:srgbClr val="C00000"/>
                </a:solidFill>
              </a:rPr>
              <a:t>источников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Вы планируете финансировать Ваш проект </a:t>
            </a:r>
          </a:p>
          <a:p>
            <a:pPr algn="ctr" eaLnBrk="1" hangingPunct="1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и какой необходим </a:t>
            </a:r>
            <a:r>
              <a:rPr lang="ru-RU" b="1" dirty="0">
                <a:solidFill>
                  <a:srgbClr val="C00000"/>
                </a:solidFill>
              </a:rPr>
              <a:t>объем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затрат.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2. Объём 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продаж и прибыль.</a:t>
            </a:r>
          </a:p>
          <a:p>
            <a:pPr algn="ctr">
              <a:defRPr/>
            </a:pP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" y="153758"/>
            <a:ext cx="1637705" cy="495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022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0744" y="267494"/>
            <a:ext cx="5133256" cy="336054"/>
          </a:xfrm>
        </p:spPr>
        <p:txBody>
          <a:bodyPr/>
          <a:lstStyle/>
          <a:p>
            <a:r>
              <a:rPr lang="ru-RU" sz="4000" dirty="0"/>
              <a:t>Планы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9A296-EE56-46EC-AB4D-95D705198E57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" y="153758"/>
            <a:ext cx="1637705" cy="495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671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0" y="339502"/>
            <a:ext cx="5349280" cy="360040"/>
          </a:xfrm>
        </p:spPr>
        <p:txBody>
          <a:bodyPr/>
          <a:lstStyle/>
          <a:p>
            <a:r>
              <a:rPr lang="ru-RU" sz="4400" dirty="0" smtClean="0"/>
              <a:t>Команда проекта</a:t>
            </a:r>
            <a:endParaRPr lang="ru-RU" sz="4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997523"/>
              </p:ext>
            </p:extLst>
          </p:nvPr>
        </p:nvGraphicFramePr>
        <p:xfrm>
          <a:off x="513893" y="1419622"/>
          <a:ext cx="8136902" cy="23396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4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2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Должность</a:t>
                      </a:r>
                      <a:endParaRPr lang="ru-RU" sz="1200" dirty="0">
                        <a:effectLst/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56636" marR="566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Направление деятельности</a:t>
                      </a:r>
                      <a:endParaRPr lang="ru-RU" sz="1200" dirty="0">
                        <a:effectLst/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56636" marR="566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Квалификация</a:t>
                      </a:r>
                      <a:endParaRPr lang="ru-RU" sz="1200" dirty="0">
                        <a:effectLst/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56636" marR="5663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76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Руководитель проекта</a:t>
                      </a:r>
                      <a:endParaRPr lang="ru-RU" sz="1200" dirty="0">
                        <a:effectLst/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56636" marR="5663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56636" marR="5663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56636" marR="5663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663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56636" marR="5663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56636" marR="5663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56636" marR="5663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56636" marR="5663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56636" marR="5663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56636" marR="5663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91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56636" marR="5663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56636" marR="5663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56636" marR="5663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9A296-EE56-46EC-AB4D-95D705198E57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" y="153758"/>
            <a:ext cx="1637705" cy="495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671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1111</TotalTime>
  <Words>280</Words>
  <Application>Microsoft Office PowerPoint</Application>
  <PresentationFormat>Экран (16:9)</PresentationFormat>
  <Paragraphs>86</Paragraphs>
  <Slides>10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Century Gothic</vt:lpstr>
      <vt:lpstr>Courier New</vt:lpstr>
      <vt:lpstr>Franklin Gothic Book</vt:lpstr>
      <vt:lpstr>Palatino Linotype</vt:lpstr>
      <vt:lpstr>Times New Roman</vt:lpstr>
      <vt:lpstr>Исполнительная</vt:lpstr>
      <vt:lpstr>Название проекта</vt:lpstr>
      <vt:lpstr>Проблема</vt:lpstr>
      <vt:lpstr>Решение</vt:lpstr>
      <vt:lpstr>Технология</vt:lpstr>
      <vt:lpstr>Рынок</vt:lpstr>
      <vt:lpstr>Бизнес-модель</vt:lpstr>
      <vt:lpstr>Финансы и продажи</vt:lpstr>
      <vt:lpstr>Планы</vt:lpstr>
      <vt:lpstr>Команда проекта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User</cp:lastModifiedBy>
  <cp:revision>85</cp:revision>
  <dcterms:created xsi:type="dcterms:W3CDTF">2018-12-29T17:36:41Z</dcterms:created>
  <dcterms:modified xsi:type="dcterms:W3CDTF">2019-04-23T06:29:17Z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TC100690401049</vt:lpwstr>
  </property>
</Properties>
</file>