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sldIdLst>
    <p:sldId id="256" r:id="rId2"/>
    <p:sldId id="290" r:id="rId3"/>
    <p:sldId id="291" r:id="rId4"/>
    <p:sldId id="282" r:id="rId5"/>
    <p:sldId id="292" r:id="rId6"/>
    <p:sldId id="300" r:id="rId7"/>
    <p:sldId id="293" r:id="rId8"/>
    <p:sldId id="294" r:id="rId9"/>
    <p:sldId id="295" r:id="rId10"/>
    <p:sldId id="296" r:id="rId11"/>
    <p:sldId id="298" r:id="rId12"/>
    <p:sldId id="299" r:id="rId13"/>
    <p:sldId id="302" r:id="rId14"/>
    <p:sldId id="301" r:id="rId15"/>
    <p:sldId id="284" r:id="rId16"/>
    <p:sldId id="287" r:id="rId17"/>
    <p:sldId id="286" r:id="rId18"/>
    <p:sldId id="303" r:id="rId19"/>
    <p:sldId id="304" r:id="rId20"/>
    <p:sldId id="279" r:id="rId21"/>
    <p:sldId id="289" r:id="rId2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18A"/>
    <a:srgbClr val="8FE2F9"/>
    <a:srgbClr val="00FFFF"/>
    <a:srgbClr val="8ED9F8"/>
    <a:srgbClr val="E8F4F8"/>
    <a:srgbClr val="0B9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3717-845B-4172-8281-5128739DDAE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42059-EF5D-42BE-B7CC-A98480F23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4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D4EF-82EF-4084-89A8-F2DD8F0BA14F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40B-AB5B-4E25-AF74-27776B81DD3F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2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F21D-BF8E-4D29-91A6-8FD829FECCFB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5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A83E-6EF8-44F9-BE2F-2E9403375C2F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1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A93D-16C2-476B-AB51-6D92EF803B22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2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277-A970-41D9-BC05-D420D6CD101E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9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F11F-EF5A-4CFB-9827-E1D6295AFF2A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6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D626-6700-4AA3-A04D-BDFA88A03154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5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C3B4-D4C8-405F-840B-38E9D4D04806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9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6C8E-3354-4316-9272-29C71CDDE914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3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2384-EE8B-4BAC-9408-D504DC413384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8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CAA8-9E28-403D-917B-7D857A9DBAFE}" type="datetime1">
              <a:rPr lang="en-US" smtClean="0"/>
              <a:t>12/10/2018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E6F0-F6F1-4A99-AB51-8B0675FDF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7"/>
          <p:cNvSpPr>
            <a:spLocks noGrp="1"/>
          </p:cNvSpPr>
          <p:nvPr>
            <p:ph type="ctrTitle"/>
          </p:nvPr>
        </p:nvSpPr>
        <p:spPr>
          <a:xfrm>
            <a:off x="408950" y="475044"/>
            <a:ext cx="77724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500" b="1" spc="0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Белгородский государственный технологический университет им. В.Г. Шухова</a:t>
            </a:r>
            <a:r>
              <a:rPr lang="en-US" sz="1800" spc="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/>
            </a:r>
            <a:br>
              <a:rPr lang="en-US" sz="1800" spc="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ru-RU" altLang="ru-RU" sz="1400" u="sng" dirty="0" smtClean="0">
                <a:solidFill>
                  <a:srgbClr val="3D3D3D"/>
                </a:solidFill>
                <a:latin typeface="Franklin Gothic Medium" panose="020B0603020102020204" pitchFamily="34" charset="0"/>
              </a:rPr>
              <a:t>наименование </a:t>
            </a:r>
            <a:r>
              <a:rPr lang="ru-RU" altLang="ru-RU" sz="1400" u="sng" dirty="0">
                <a:solidFill>
                  <a:srgbClr val="3D3D3D"/>
                </a:solidFill>
                <a:latin typeface="Franklin Gothic Medium" panose="020B0603020102020204" pitchFamily="34" charset="0"/>
              </a:rPr>
              <a:t>подразделения </a:t>
            </a:r>
            <a:r>
              <a:rPr lang="ru-RU" altLang="ru-RU" sz="1400" u="sng" dirty="0" smtClean="0">
                <a:solidFill>
                  <a:srgbClr val="3D3D3D"/>
                </a:solidFill>
                <a:latin typeface="Franklin Gothic Medium" panose="020B0603020102020204" pitchFamily="34" charset="0"/>
              </a:rPr>
              <a:t>университета</a:t>
            </a:r>
            <a:r>
              <a:rPr lang="ru-RU" altLang="ru-RU" sz="1400" dirty="0">
                <a:solidFill>
                  <a:srgbClr val="3D3D3D"/>
                </a:solidFill>
                <a:latin typeface="Franklin Gothic Medium" panose="020B0603020102020204" pitchFamily="34" charset="0"/>
              </a:rPr>
              <a:t/>
            </a:r>
            <a:br>
              <a:rPr lang="ru-RU" altLang="ru-RU" sz="1400" dirty="0">
                <a:solidFill>
                  <a:srgbClr val="3D3D3D"/>
                </a:solidFill>
                <a:latin typeface="Franklin Gothic Medium" panose="020B0603020102020204" pitchFamily="34" charset="0"/>
              </a:rPr>
            </a:br>
            <a:endParaRPr lang="ru-RU" altLang="ru-RU" sz="1400" dirty="0">
              <a:solidFill>
                <a:srgbClr val="3D3D3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0150" y="3988146"/>
            <a:ext cx="2612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</a:rPr>
              <a:t>Наумов А.Е.,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</a:rPr>
              <a:t>начальник УНИР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6482716"/>
            <a:ext cx="2682107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</a:rPr>
              <a:t>г. Белгород,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</a:rPr>
              <a:t>2018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</a:rPr>
              <a:t>год</a:t>
            </a:r>
          </a:p>
        </p:txBody>
      </p:sp>
      <p:pic>
        <p:nvPicPr>
          <p:cNvPr id="1026" name="Picture 2" descr="http://belwesti.ru/files/2013/bgtu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724"/>
            <a:ext cx="5721157" cy="4697796"/>
          </a:xfrm>
          <a:prstGeom prst="rect">
            <a:avLst/>
          </a:prstGeom>
          <a:ln/>
          <a:effectLst>
            <a:glow rad="228600">
              <a:srgbClr val="8FE2F9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  <a:softEdge rad="6350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22316" y="1268760"/>
            <a:ext cx="8458200" cy="792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dirty="0" smtClean="0">
                <a:latin typeface="Franklin Gothic Medium" panose="020B0603020102020204" pitchFamily="34" charset="0"/>
              </a:rPr>
              <a:t>Проведение 14-го Международного конгресса </a:t>
            </a:r>
            <a:r>
              <a:rPr lang="ru-RU" dirty="0">
                <a:latin typeface="Franklin Gothic Medium" panose="020B0603020102020204" pitchFamily="34" charset="0"/>
              </a:rPr>
              <a:t>по прикладной минералогии (</a:t>
            </a:r>
            <a:r>
              <a:rPr lang="ru-RU" b="1" dirty="0">
                <a:latin typeface="Franklin Gothic Medium" panose="020B0603020102020204" pitchFamily="34" charset="0"/>
              </a:rPr>
              <a:t>ICAM</a:t>
            </a:r>
            <a:r>
              <a:rPr lang="ru-RU" dirty="0">
                <a:latin typeface="Franklin Gothic Medium" panose="020B0603020102020204" pitchFamily="34" charset="0"/>
              </a:rPr>
              <a:t> </a:t>
            </a:r>
            <a:r>
              <a:rPr lang="ru-RU" b="1" dirty="0">
                <a:latin typeface="Franklin Gothic Medium" panose="020B0603020102020204" pitchFamily="34" charset="0"/>
              </a:rPr>
              <a:t>2019</a:t>
            </a:r>
            <a:r>
              <a:rPr lang="ru-RU" dirty="0">
                <a:latin typeface="Franklin Gothic Medium" panose="020B0603020102020204" pitchFamily="34" charset="0"/>
              </a:rPr>
              <a:t>)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endParaRPr lang="ru-RU" sz="115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6868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Medium" panose="020B0603020102020204" pitchFamily="34" charset="0"/>
              </a:rPr>
              <a:t>Описание проекта</a:t>
            </a:r>
            <a:endParaRPr lang="ru-RU" sz="3000" dirty="0">
              <a:latin typeface="Franklin Gothic Medium" panose="020B06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47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anose="020B0603020102020204" pitchFamily="34" charset="0"/>
              </a:rPr>
              <a:t>Платежный шлюз университета</a:t>
            </a:r>
            <a:endParaRPr lang="ru-RU" sz="2000" dirty="0">
              <a:solidFill>
                <a:srgbClr val="08718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7" t="12003" r="23795" b="43999"/>
          <a:stretch/>
        </p:blipFill>
        <p:spPr bwMode="auto">
          <a:xfrm>
            <a:off x="166192" y="2636912"/>
            <a:ext cx="7293638" cy="344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5" t="11853" r="35492" b="13518"/>
          <a:stretch/>
        </p:blipFill>
        <p:spPr bwMode="auto">
          <a:xfrm>
            <a:off x="6348093" y="1612831"/>
            <a:ext cx="2553293" cy="332080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6868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Medium" panose="020B0603020102020204" pitchFamily="34" charset="0"/>
              </a:rPr>
              <a:t>Описание проекта</a:t>
            </a:r>
            <a:endParaRPr lang="ru-RU" sz="3000" dirty="0">
              <a:latin typeface="Franklin Gothic Medium" panose="020B06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47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anose="020B0603020102020204" pitchFamily="34" charset="0"/>
              </a:rPr>
              <a:t>Договорные отношения с издателем</a:t>
            </a:r>
            <a:endParaRPr lang="ru-RU" sz="2000" dirty="0">
              <a:solidFill>
                <a:srgbClr val="08718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t="11296" r="25450" b="31049"/>
          <a:stretch/>
        </p:blipFill>
        <p:spPr bwMode="auto">
          <a:xfrm>
            <a:off x="395536" y="1859495"/>
            <a:ext cx="6624736" cy="42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delsar.by/img/resources/elsevier-scopu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03"/>
          <a:stretch/>
        </p:blipFill>
        <p:spPr bwMode="auto">
          <a:xfrm>
            <a:off x="4522912" y="2348880"/>
            <a:ext cx="4413956" cy="377303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6868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Medium" panose="020B0603020102020204" pitchFamily="34" charset="0"/>
              </a:rPr>
              <a:t>Описание проекта</a:t>
            </a:r>
            <a:endParaRPr lang="ru-RU" sz="3000" dirty="0">
              <a:latin typeface="Franklin Gothic Medium" panose="020B06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47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anose="020B0603020102020204" pitchFamily="34" charset="0"/>
              </a:rPr>
              <a:t>Соглашение о включении сборника трудов в </a:t>
            </a:r>
            <a:r>
              <a:rPr lang="en-US" sz="2000" dirty="0" smtClean="0">
                <a:latin typeface="Franklin Gothic Medium" panose="020B0603020102020204" pitchFamily="34" charset="0"/>
              </a:rPr>
              <a:t>Scopus</a:t>
            </a:r>
            <a:endParaRPr lang="ru-RU" sz="2000" dirty="0">
              <a:solidFill>
                <a:srgbClr val="08718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196" name="Picture 4" descr="http://www.lancaster.ac.uk/media/lancaster-university/content-assets/images/library/mastheads/banner-scop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" y="2132856"/>
            <a:ext cx="914318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6868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Medium" panose="020B0603020102020204" pitchFamily="34" charset="0"/>
              </a:rPr>
              <a:t>Описание проекта</a:t>
            </a:r>
            <a:endParaRPr lang="ru-RU" sz="3000" dirty="0">
              <a:latin typeface="Franklin Gothic Medium" panose="020B06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47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anose="020B0603020102020204" pitchFamily="34" charset="0"/>
              </a:rPr>
              <a:t>Соглашения о информационной поддержке </a:t>
            </a: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с рецензируемыми изданиями</a:t>
            </a:r>
            <a:endParaRPr lang="ru-RU" sz="2000" dirty="0">
              <a:solidFill>
                <a:srgbClr val="08718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0" t="48445" r="5325" b="32222"/>
          <a:stretch/>
        </p:blipFill>
        <p:spPr bwMode="auto">
          <a:xfrm>
            <a:off x="289722" y="2492896"/>
            <a:ext cx="8602758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5" t="43556" r="6500" b="28222"/>
          <a:stretch/>
        </p:blipFill>
        <p:spPr bwMode="auto">
          <a:xfrm>
            <a:off x="492197" y="3861048"/>
            <a:ext cx="5310546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ci4.googleusercontent.com/proxy/zM2v6M5nRVB7F0PEAzI4xmuK4sqqTIN8wtbKh23pfjzYCb2CJo0MA1opu6ococpogx9ORL7LyKG9k9ZRDzDHAMMlW9OJauSTiRJcZgW_3iimrzUvyTGF7aiA0p9R4M-N6VRjBjYa05nYW21Lpd6bSu13jvW9xrmumCFtBr6j5h3HmLyJOrcJQJScvHMynNGF3K8vNjYjsf_NowW4eZL7gg=s0-d-e1-ft#https://docs.google.com/uc?export=download&amp;id=1nCYU5mMXPU_IvdwaMoVgQrcPy8z3LCBL&amp;revid=0BzvXRhIGZfmJRnFYRDJNZ3ZJTk5hMXJDQTk2MVdtaVQ0VzRFP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7" b="25898"/>
          <a:stretch/>
        </p:blipFill>
        <p:spPr bwMode="auto">
          <a:xfrm>
            <a:off x="5998611" y="4761248"/>
            <a:ext cx="267784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ci3.googleusercontent.com/proxy/4EkjOxUJ2-EXlYuXeu1lyjpX8UCRQaZsHWqRBtBMT9CZi7uZqby7Jg3pyS-oF6sfQQz8ATVfqKs9JN4qsaf58gYw0racyUTmviUU1KU80mM3WoehnV_DQibQi3vsNr3Cxs6t3jPR=s0-d-e1-ft#https://drive.google.com/uc?id=1u5bHkgltNDjoC6u2Lpa9smo12TctZHcB&amp;export=downloa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0" b="24757"/>
          <a:stretch/>
        </p:blipFill>
        <p:spPr bwMode="auto">
          <a:xfrm>
            <a:off x="6142626" y="3861048"/>
            <a:ext cx="245524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62068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Medium" panose="020B0603020102020204" pitchFamily="34" charset="0"/>
              </a:rPr>
              <a:t>Введение в предметную область</a:t>
            </a:r>
            <a:br>
              <a:rPr lang="ru-RU" sz="3000" dirty="0" smtClean="0">
                <a:latin typeface="Franklin Gothic Medium" panose="020B0603020102020204" pitchFamily="34" charset="0"/>
              </a:rPr>
            </a:br>
            <a:r>
              <a:rPr lang="ru-RU" sz="3000" dirty="0" smtClean="0">
                <a:latin typeface="Franklin Gothic Medium" panose="020B0603020102020204" pitchFamily="34" charset="0"/>
              </a:rPr>
              <a:t>(описание ситуации «как будет»)</a:t>
            </a:r>
            <a:br>
              <a:rPr lang="ru-RU" sz="3000" dirty="0" smtClean="0">
                <a:latin typeface="Franklin Gothic Medium" panose="020B0603020102020204" pitchFamily="34" charset="0"/>
              </a:rPr>
            </a:br>
            <a:endParaRPr lang="ru-RU" sz="3000" dirty="0"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3563888" y="35913"/>
            <a:ext cx="576064" cy="5184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1720" y="244353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участников из РФ и стран мира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234016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300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3563888" y="747282"/>
            <a:ext cx="576064" cy="51845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51720" y="315490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публикаций </a:t>
            </a:r>
            <a:r>
              <a:rPr lang="en-US" dirty="0" smtClean="0"/>
              <a:t>Scopus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305153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150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3563888" y="1467362"/>
            <a:ext cx="576064" cy="51845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51720" y="387498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международных НИР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377161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61368" y="1628800"/>
            <a:ext cx="670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Планируемые итоги работы </a:t>
            </a:r>
            <a:r>
              <a:rPr lang="en-US" sz="2400" dirty="0" smtClean="0"/>
              <a:t>ICAM 2019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563888" y="2196153"/>
            <a:ext cx="576064" cy="5184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660232" y="450040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3546748" y="2916233"/>
            <a:ext cx="576064" cy="51845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034580" y="532385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география публикационной активности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643092" y="522048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08548" y="460813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научных </a:t>
            </a:r>
            <a:r>
              <a:rPr lang="ru-RU" dirty="0" err="1" smtClean="0"/>
              <a:t>коллабораций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7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0825" y="612457"/>
            <a:ext cx="82296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Medium" panose="020B0603020102020204" pitchFamily="34" charset="0"/>
              </a:rPr>
              <a:t>Бюджет проекта</a:t>
            </a:r>
            <a:endParaRPr lang="ru-RU" sz="3000" dirty="0">
              <a:latin typeface="Franklin Gothic Medium" panose="020B06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" y="1640880"/>
            <a:ext cx="81311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/>
              <a:t>Планируемый объем финансирования проекта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650656"/>
              </p:ext>
            </p:extLst>
          </p:nvPr>
        </p:nvGraphicFramePr>
        <p:xfrm>
          <a:off x="102393" y="2397125"/>
          <a:ext cx="8934104" cy="4170361"/>
        </p:xfrm>
        <a:graphic>
          <a:graphicData uri="http://schemas.openxmlformats.org/drawingml/2006/table">
            <a:tbl>
              <a:tblPr/>
              <a:tblGrid>
                <a:gridCol w="375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6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67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34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0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 проекта,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тыс. руб.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Бюджетные источники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Внебюджетные источники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Федеральный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бюджет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Региональный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Муниципальный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средства БГТУ им. В.Г. Шухова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(от приносящей доход деятельности)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Привлечен-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(спонсор-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ские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)  средства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гранты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средства от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коммерциа-лизации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продукта проекта 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Статьи затрат, оплачиваемые из 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оргвзноса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 участников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6300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2660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3640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2.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Субсидия ФАНО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1200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1200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3.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Спонсорские средства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6370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6370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4.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Всего: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13870</a:t>
                      </a:r>
                    </a:p>
                  </a:txBody>
                  <a:tcPr marL="36006" marR="7200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2660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10010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1200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5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90" y="548680"/>
            <a:ext cx="82296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smtClean="0"/>
              <a:t>Риски проекта</a:t>
            </a:r>
            <a:endParaRPr lang="ru-RU" sz="3000" dirty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83639"/>
              </p:ext>
            </p:extLst>
          </p:nvPr>
        </p:nvGraphicFramePr>
        <p:xfrm>
          <a:off x="250825" y="1628800"/>
          <a:ext cx="8713788" cy="4331335"/>
        </p:xfrm>
        <a:graphic>
          <a:graphicData uri="http://schemas.openxmlformats.org/drawingml/2006/table">
            <a:tbl>
              <a:tblPr/>
              <a:tblGrid>
                <a:gridCol w="356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0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75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94" marR="68594" marT="45743" marB="457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Риск</a:t>
                      </a:r>
                    </a:p>
                  </a:txBody>
                  <a:tcPr marL="68594" marR="68594" marT="45743" marB="457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Ожидаемые последствия наступления риска</a:t>
                      </a:r>
                    </a:p>
                  </a:txBody>
                  <a:tcPr marL="68594" marR="68594" marT="45743" marB="457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Мероприятия по предупреждению наступления риска</a:t>
                      </a:r>
                    </a:p>
                  </a:txBody>
                  <a:tcPr marL="68594" marR="68594" marT="45743" marB="457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Действия в случае наступления риска</a:t>
                      </a:r>
                    </a:p>
                  </a:txBody>
                  <a:tcPr marL="68594" marR="68594" marT="45743" marB="457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42" marR="51442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Превышение бюджета проекта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Снижение качества организации и проведения мероприятий конгресса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финансированием проекта, привлечение спонсорских средств, размещение рекламы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Завершение проекта собственными силами вуза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4" marR="51434" marT="825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Несогласованность действий участников проекта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Срыв сроков, снижение качества организации и проведения мероприятий конгресса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Проектное управление подготовкой и организацией конгресса, сотрудничество с 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ICAM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Перераспределение функций участников проекта, привлечение дополнительных участников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42" marR="51442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Недостижение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публикационных результатов проекта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Срыв индексации сборника трудов конгресса в 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Scopus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Договорные отношения с 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ICAM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Springer, 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научный уровень публикаций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Осуществление индексации сборника трудов в 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Scopus 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собственными силами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0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62068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/>
              <a:t>Показатели </a:t>
            </a:r>
            <a:r>
              <a:rPr lang="ru-RU" sz="3000" dirty="0" smtClean="0"/>
              <a:t>эффективности проекта</a:t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84150" y="1511494"/>
            <a:ext cx="87852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Franklin Gothic Medium" panose="020B0603020102020204" pitchFamily="34" charset="0"/>
              </a:rPr>
              <a:t>Мероприятия программы </a:t>
            </a:r>
            <a:r>
              <a:rPr lang="ru-RU" sz="2000" dirty="0">
                <a:latin typeface="Franklin Gothic Medium" panose="020B0603020102020204" pitchFamily="34" charset="0"/>
              </a:rPr>
              <a:t>развития </a:t>
            </a:r>
            <a:r>
              <a:rPr lang="ru-RU" sz="2000" dirty="0" smtClean="0">
                <a:latin typeface="Franklin Gothic Medium" panose="020B0603020102020204" pitchFamily="34" charset="0"/>
              </a:rPr>
              <a:t>опорного университета, корреспондирующие с реализуемым проектом</a:t>
            </a:r>
            <a:endParaRPr lang="ru-RU" sz="2000" dirty="0">
              <a:latin typeface="Franklin Gothic Medium" panose="020B06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3" y="2219380"/>
            <a:ext cx="7992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8718A"/>
                </a:solidFill>
              </a:rPr>
              <a:t>3.2.1.1 Создание условий для проведения исследований национального и регионального </a:t>
            </a:r>
            <a:r>
              <a:rPr lang="ru-RU" sz="1600" dirty="0" smtClean="0">
                <a:solidFill>
                  <a:srgbClr val="08718A"/>
                </a:solidFill>
              </a:rPr>
              <a:t>уровней;</a:t>
            </a:r>
          </a:p>
          <a:p>
            <a:r>
              <a:rPr lang="ru-RU" sz="1600" dirty="0">
                <a:solidFill>
                  <a:srgbClr val="08718A"/>
                </a:solidFill>
              </a:rPr>
              <a:t>2.2.1 Создание коммуникационного офиса продвижения научных исследований, взаимодействия с базами данных, применения единых стандартов оформления </a:t>
            </a:r>
            <a:r>
              <a:rPr lang="ru-RU" sz="1600" dirty="0" smtClean="0">
                <a:solidFill>
                  <a:srgbClr val="08718A"/>
                </a:solidFill>
              </a:rPr>
              <a:t>публикаций;</a:t>
            </a:r>
          </a:p>
          <a:p>
            <a:r>
              <a:rPr lang="ru-RU" sz="1600" dirty="0">
                <a:solidFill>
                  <a:srgbClr val="08718A"/>
                </a:solidFill>
              </a:rPr>
              <a:t>3.2.2.2 Развитие системы </a:t>
            </a:r>
            <a:r>
              <a:rPr lang="ru-RU" sz="1600" dirty="0" err="1">
                <a:solidFill>
                  <a:srgbClr val="08718A"/>
                </a:solidFill>
              </a:rPr>
              <a:t>грантовой</a:t>
            </a:r>
            <a:r>
              <a:rPr lang="ru-RU" sz="1600" dirty="0">
                <a:solidFill>
                  <a:srgbClr val="08718A"/>
                </a:solidFill>
              </a:rPr>
              <a:t> поддержки научной </a:t>
            </a:r>
            <a:r>
              <a:rPr lang="ru-RU" sz="1600" dirty="0" smtClean="0">
                <a:solidFill>
                  <a:srgbClr val="08718A"/>
                </a:solidFill>
              </a:rPr>
              <a:t>деятельности</a:t>
            </a:r>
            <a:endParaRPr lang="ru-RU" sz="1600" dirty="0">
              <a:solidFill>
                <a:srgbClr val="08718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150" y="3845947"/>
            <a:ext cx="87852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Franklin Gothic Medium" panose="020B0603020102020204" pitchFamily="34" charset="0"/>
              </a:rPr>
              <a:t>Целевые показатели результативности программы </a:t>
            </a:r>
            <a:r>
              <a:rPr lang="ru-RU" sz="2000" dirty="0">
                <a:latin typeface="Franklin Gothic Medium" panose="020B0603020102020204" pitchFamily="34" charset="0"/>
              </a:rPr>
              <a:t>развития </a:t>
            </a:r>
            <a:r>
              <a:rPr lang="ru-RU" sz="2000" dirty="0" smtClean="0">
                <a:latin typeface="Franklin Gothic Medium" panose="020B0603020102020204" pitchFamily="34" charset="0"/>
              </a:rPr>
              <a:t>опорного университета, улучшаемые проектом</a:t>
            </a:r>
            <a:endParaRPr lang="ru-RU" sz="2000" dirty="0"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3" y="4553833"/>
            <a:ext cx="814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8718A"/>
                </a:solidFill>
              </a:rPr>
              <a:t>количество оформленных объектов интеллектуальной собственности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8718A"/>
                </a:solidFill>
              </a:rPr>
              <a:t>число </a:t>
            </a:r>
            <a:r>
              <a:rPr lang="ru-RU" sz="1600" dirty="0">
                <a:solidFill>
                  <a:srgbClr val="08718A"/>
                </a:solidFill>
              </a:rPr>
              <a:t>публикаций организации, индексируемых в информационно-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8718A"/>
                </a:solidFill>
              </a:rPr>
              <a:t>аналитической системе научного цитирования </a:t>
            </a:r>
            <a:r>
              <a:rPr lang="ru-RU" sz="1600" dirty="0" smtClean="0">
                <a:solidFill>
                  <a:srgbClr val="08718A"/>
                </a:solidFill>
              </a:rPr>
              <a:t>РИНЦ, </a:t>
            </a:r>
            <a:r>
              <a:rPr lang="en-US" sz="1600" dirty="0" smtClean="0">
                <a:solidFill>
                  <a:srgbClr val="08718A"/>
                </a:solidFill>
              </a:rPr>
              <a:t>Scopus, </a:t>
            </a:r>
            <a:r>
              <a:rPr lang="ru-RU" sz="1600" dirty="0" err="1" smtClean="0">
                <a:solidFill>
                  <a:srgbClr val="08718A"/>
                </a:solidFill>
              </a:rPr>
              <a:t>Web</a:t>
            </a:r>
            <a:r>
              <a:rPr lang="ru-RU" sz="1600" dirty="0" smtClean="0">
                <a:solidFill>
                  <a:srgbClr val="08718A"/>
                </a:solidFill>
              </a:rPr>
              <a:t> </a:t>
            </a:r>
            <a:r>
              <a:rPr lang="ru-RU" sz="1600" dirty="0" err="1">
                <a:solidFill>
                  <a:srgbClr val="08718A"/>
                </a:solidFill>
              </a:rPr>
              <a:t>of</a:t>
            </a:r>
            <a:r>
              <a:rPr lang="ru-RU" sz="1600" dirty="0">
                <a:solidFill>
                  <a:srgbClr val="08718A"/>
                </a:solidFill>
              </a:rPr>
              <a:t> </a:t>
            </a:r>
            <a:r>
              <a:rPr lang="ru-RU" sz="1600" dirty="0" err="1" smtClean="0">
                <a:solidFill>
                  <a:srgbClr val="08718A"/>
                </a:solidFill>
              </a:rPr>
              <a:t>Science</a:t>
            </a:r>
            <a:endParaRPr lang="ru-RU" sz="1600" dirty="0">
              <a:solidFill>
                <a:srgbClr val="08718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8718A"/>
                </a:solidFill>
              </a:rPr>
              <a:t>число крупных международных научных мероприятий на базе университета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8718A"/>
                </a:solidFill>
              </a:rPr>
              <a:t>объем портфеля научных исследований и разработок</a:t>
            </a:r>
            <a:endParaRPr lang="ru-RU" sz="1600" dirty="0">
              <a:solidFill>
                <a:srgbClr val="0871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62068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/>
              <a:t>Показатели </a:t>
            </a:r>
            <a:r>
              <a:rPr lang="ru-RU" sz="3000" dirty="0" smtClean="0"/>
              <a:t>эффективности проекта</a:t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87852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Franklin Gothic Medium" panose="020B0603020102020204" pitchFamily="34" charset="0"/>
              </a:rPr>
              <a:t>Эффекты, достигаемые проектом</a:t>
            </a:r>
            <a:endParaRPr lang="ru-RU" sz="2000" dirty="0">
              <a:latin typeface="Franklin Gothic Medium" panose="020B06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737" y="2204864"/>
            <a:ext cx="81417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Экономические</a:t>
            </a:r>
            <a:r>
              <a:rPr lang="ru-RU" b="1" dirty="0">
                <a:solidFill>
                  <a:srgbClr val="08718A"/>
                </a:solidFill>
              </a:rPr>
              <a:t>: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привлечение внебюджетных средств к выполнению НИР и ОКР;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обновление инфраструктуры вуза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Имиджевые</a:t>
            </a:r>
            <a:r>
              <a:rPr lang="ru-RU" b="1" dirty="0">
                <a:solidFill>
                  <a:srgbClr val="08718A"/>
                </a:solidFill>
              </a:rPr>
              <a:t>: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рейтинг </a:t>
            </a:r>
            <a:r>
              <a:rPr lang="ru-RU" sz="1600" dirty="0">
                <a:solidFill>
                  <a:srgbClr val="08718A"/>
                </a:solidFill>
              </a:rPr>
              <a:t>вуза в международном научно-образовательном пространстве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Корпоративные</a:t>
            </a:r>
            <a:r>
              <a:rPr lang="ru-RU" b="1" dirty="0">
                <a:solidFill>
                  <a:srgbClr val="08718A"/>
                </a:solidFill>
              </a:rPr>
              <a:t>: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формирование </a:t>
            </a:r>
            <a:r>
              <a:rPr lang="ru-RU" sz="1600" dirty="0">
                <a:solidFill>
                  <a:srgbClr val="08718A"/>
                </a:solidFill>
              </a:rPr>
              <a:t>международных научных </a:t>
            </a:r>
            <a:r>
              <a:rPr lang="ru-RU" sz="1600" dirty="0" err="1">
                <a:solidFill>
                  <a:srgbClr val="08718A"/>
                </a:solidFill>
              </a:rPr>
              <a:t>колабораций</a:t>
            </a:r>
            <a:r>
              <a:rPr lang="ru-RU" sz="1600" dirty="0" smtClean="0">
                <a:solidFill>
                  <a:srgbClr val="08718A"/>
                </a:solidFill>
              </a:rPr>
              <a:t>;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академический обмен;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привлечение РАН, РААСН и подведомственных учреждений к НИР вуза;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формирование пула научно-исследовательских проектов:</a:t>
            </a:r>
          </a:p>
          <a:p>
            <a:pPr marL="1260475" indent="-180975">
              <a:buFontTx/>
              <a:buChar char="-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рынков НТИ</a:t>
            </a:r>
          </a:p>
          <a:p>
            <a:pPr marL="1260475" indent="-180975">
              <a:buFontTx/>
              <a:buChar char="-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критических технологий РФ;</a:t>
            </a:r>
          </a:p>
          <a:p>
            <a:pPr marL="1260475" indent="-180975">
              <a:buFontTx/>
              <a:buChar char="-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национальных проектов «Образование и наука»;</a:t>
            </a:r>
          </a:p>
          <a:p>
            <a:pPr marL="1260475" indent="-180975">
              <a:buFontTx/>
              <a:buChar char="-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поручений (майских указов) Президента РФ</a:t>
            </a:r>
          </a:p>
          <a:p>
            <a:pPr marL="1260475" indent="-180975">
              <a:buFontTx/>
              <a:buChar char="-"/>
            </a:pPr>
            <a:endParaRPr lang="ru-RU" dirty="0">
              <a:solidFill>
                <a:srgbClr val="0871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62068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/>
              <a:t>Показатели </a:t>
            </a:r>
            <a:r>
              <a:rPr lang="ru-RU" sz="3000" dirty="0" smtClean="0"/>
              <a:t>эффективности проекта</a:t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51271" y="1628800"/>
            <a:ext cx="87852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Franklin Gothic Medium" panose="020B0603020102020204" pitchFamily="34" charset="0"/>
              </a:rPr>
              <a:t>Эффекты, достигаемые проектом</a:t>
            </a:r>
            <a:endParaRPr lang="ru-RU" sz="2000" dirty="0">
              <a:latin typeface="Franklin Gothic Medium" panose="020B06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737" y="1988840"/>
            <a:ext cx="81417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Экономические: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привлечение внебюджетных средств к выполнению НИР и ОКР;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обновление инфраструктуры вуза</a:t>
            </a:r>
          </a:p>
          <a:p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Имиджевые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повышение рейтинговых показателей </a:t>
            </a:r>
            <a:r>
              <a:rPr lang="ru-RU" sz="1600" dirty="0">
                <a:solidFill>
                  <a:srgbClr val="08718A"/>
                </a:solidFill>
              </a:rPr>
              <a:t>вуза в международном научно-образовательном пространстве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Корпоративные: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формирование </a:t>
            </a:r>
            <a:r>
              <a:rPr lang="ru-RU" sz="1600" dirty="0">
                <a:solidFill>
                  <a:srgbClr val="08718A"/>
                </a:solidFill>
              </a:rPr>
              <a:t>международных научных </a:t>
            </a:r>
            <a:r>
              <a:rPr lang="ru-RU" sz="1600" dirty="0" err="1">
                <a:solidFill>
                  <a:srgbClr val="08718A"/>
                </a:solidFill>
              </a:rPr>
              <a:t>колабораций</a:t>
            </a:r>
            <a:r>
              <a:rPr lang="ru-RU" sz="1600" dirty="0" smtClean="0">
                <a:solidFill>
                  <a:srgbClr val="08718A"/>
                </a:solidFill>
              </a:rPr>
              <a:t>;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академический обмен;</a:t>
            </a:r>
          </a:p>
          <a:p>
            <a:pPr marL="447675" indent="-180975">
              <a:buFontTx/>
              <a:buChar char="-"/>
            </a:pPr>
            <a:r>
              <a:rPr lang="ru-RU" sz="1600" dirty="0" smtClean="0">
                <a:solidFill>
                  <a:srgbClr val="08718A"/>
                </a:solidFill>
              </a:rPr>
              <a:t>привлечение РАН, РААСН и подведомственных учреждений к НИР вуза</a:t>
            </a:r>
            <a:endParaRPr lang="ru-RU" dirty="0">
              <a:solidFill>
                <a:srgbClr val="0871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04248" y="6482716"/>
            <a:ext cx="2682107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2018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9984" y="433408"/>
            <a:ext cx="8686800" cy="133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Book"/>
              </a:rPr>
              <a:t>Введение в предметную область</a:t>
            </a:r>
            <a:br>
              <a:rPr lang="ru-RU" sz="3000" dirty="0" smtClean="0">
                <a:latin typeface="Franklin Gothic Book"/>
              </a:rPr>
            </a:br>
            <a:r>
              <a:rPr lang="ru-RU" sz="3000" dirty="0" smtClean="0">
                <a:latin typeface="Franklin Gothic Book"/>
              </a:rPr>
              <a:t>(описание ситуации «как есть»)</a:t>
            </a:r>
            <a:br>
              <a:rPr lang="ru-RU" sz="3000" dirty="0" smtClean="0">
                <a:latin typeface="Franklin Gothic Book"/>
              </a:rPr>
            </a:br>
            <a:endParaRPr lang="ru-RU" sz="3000" dirty="0">
              <a:latin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538751"/>
            <a:ext cx="87129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Franklin Gothic Book"/>
              </a:rPr>
              <a:t>Цели </a:t>
            </a:r>
            <a:r>
              <a:rPr lang="ru-RU" sz="1600" b="1" dirty="0">
                <a:latin typeface="Franklin Gothic Book"/>
              </a:rPr>
              <a:t>IMA-CAM: </a:t>
            </a:r>
            <a:r>
              <a:rPr lang="ru-RU" sz="1600" dirty="0">
                <a:latin typeface="Franklin Gothic Book"/>
              </a:rPr>
              <a:t>организация и координация </a:t>
            </a:r>
            <a:r>
              <a:rPr lang="ru-RU" sz="1600" dirty="0" smtClean="0">
                <a:latin typeface="Franklin Gothic Book"/>
              </a:rPr>
              <a:t>конгрессов</a:t>
            </a:r>
            <a:r>
              <a:rPr lang="en-US" sz="1600" dirty="0" smtClean="0">
                <a:latin typeface="Franklin Gothic Book"/>
              </a:rPr>
              <a:t> (ICAM)</a:t>
            </a:r>
            <a:r>
              <a:rPr lang="ru-RU" sz="1600" dirty="0" smtClean="0">
                <a:latin typeface="Franklin Gothic Book"/>
              </a:rPr>
              <a:t>, </a:t>
            </a:r>
            <a:r>
              <a:rPr lang="ru-RU" sz="1600" dirty="0">
                <a:latin typeface="Franklin Gothic Book"/>
              </a:rPr>
              <a:t>симпозиумов, семинаров или совещаний, посвященных прикладной минералогии, связь с другими организациями, действующими в этой области, между специалистами в </a:t>
            </a:r>
            <a:r>
              <a:rPr lang="ru-RU" sz="1600" dirty="0" smtClean="0">
                <a:latin typeface="Franklin Gothic Book"/>
              </a:rPr>
              <a:t>областях: </a:t>
            </a:r>
          </a:p>
          <a:p>
            <a:pPr marL="536575" algn="just"/>
            <a:r>
              <a:rPr lang="ru-RU" sz="1600" dirty="0" smtClean="0">
                <a:solidFill>
                  <a:srgbClr val="08718A"/>
                </a:solidFill>
                <a:latin typeface="Franklin Gothic Book"/>
              </a:rPr>
              <a:t>технологической </a:t>
            </a:r>
            <a:r>
              <a:rPr lang="ru-RU" sz="1600" dirty="0">
                <a:solidFill>
                  <a:srgbClr val="08718A"/>
                </a:solidFill>
                <a:latin typeface="Franklin Gothic Book"/>
              </a:rPr>
              <a:t>минералогии, </a:t>
            </a:r>
            <a:endParaRPr lang="ru-RU" sz="1600" dirty="0" smtClean="0">
              <a:solidFill>
                <a:srgbClr val="08718A"/>
              </a:solidFill>
              <a:latin typeface="Franklin Gothic Book"/>
            </a:endParaRPr>
          </a:p>
          <a:p>
            <a:pPr marL="536575" algn="just"/>
            <a:r>
              <a:rPr lang="ru-RU" sz="1600" dirty="0" err="1" smtClean="0">
                <a:solidFill>
                  <a:srgbClr val="08718A"/>
                </a:solidFill>
                <a:latin typeface="Franklin Gothic Book"/>
              </a:rPr>
              <a:t>геометаллургии</a:t>
            </a:r>
            <a:r>
              <a:rPr lang="ru-RU" sz="1600" dirty="0" smtClean="0">
                <a:solidFill>
                  <a:srgbClr val="08718A"/>
                </a:solidFill>
                <a:latin typeface="Franklin Gothic Book"/>
              </a:rPr>
              <a:t>,</a:t>
            </a:r>
          </a:p>
          <a:p>
            <a:pPr marL="536575" algn="just"/>
            <a:r>
              <a:rPr lang="ru-RU" sz="1600" dirty="0" smtClean="0">
                <a:solidFill>
                  <a:srgbClr val="08718A"/>
                </a:solidFill>
                <a:latin typeface="Franklin Gothic Book"/>
              </a:rPr>
              <a:t>прикладной </a:t>
            </a:r>
            <a:r>
              <a:rPr lang="ru-RU" sz="1600" dirty="0">
                <a:solidFill>
                  <a:srgbClr val="08718A"/>
                </a:solidFill>
                <a:latin typeface="Franklin Gothic Book"/>
              </a:rPr>
              <a:t>минералогии керамики, </a:t>
            </a:r>
            <a:endParaRPr lang="ru-RU" sz="1600" dirty="0" smtClean="0">
              <a:solidFill>
                <a:srgbClr val="08718A"/>
              </a:solidFill>
              <a:latin typeface="Franklin Gothic Book"/>
            </a:endParaRPr>
          </a:p>
          <a:p>
            <a:pPr marL="536575" algn="just"/>
            <a:r>
              <a:rPr lang="ru-RU" sz="1600" dirty="0" smtClean="0">
                <a:solidFill>
                  <a:srgbClr val="08718A"/>
                </a:solidFill>
                <a:latin typeface="Franklin Gothic Book"/>
              </a:rPr>
              <a:t>разработке </a:t>
            </a:r>
            <a:r>
              <a:rPr lang="ru-RU" sz="1600" dirty="0">
                <a:solidFill>
                  <a:srgbClr val="08718A"/>
                </a:solidFill>
                <a:latin typeface="Franklin Gothic Book"/>
              </a:rPr>
              <a:t>и применении функциональных материалов, включая цемент и стекла, </a:t>
            </a:r>
            <a:endParaRPr lang="ru-RU" sz="1600" dirty="0" smtClean="0">
              <a:solidFill>
                <a:srgbClr val="08718A"/>
              </a:solidFill>
              <a:latin typeface="Franklin Gothic Book"/>
            </a:endParaRPr>
          </a:p>
          <a:p>
            <a:pPr marL="536575" algn="just"/>
            <a:r>
              <a:rPr lang="ru-RU" sz="1600" dirty="0" smtClean="0">
                <a:solidFill>
                  <a:srgbClr val="08718A"/>
                </a:solidFill>
                <a:latin typeface="Franklin Gothic Book"/>
              </a:rPr>
              <a:t>экологии </a:t>
            </a:r>
            <a:r>
              <a:rPr lang="ru-RU" sz="1600" dirty="0">
                <a:solidFill>
                  <a:srgbClr val="08718A"/>
                </a:solidFill>
                <a:latin typeface="Franklin Gothic Book"/>
              </a:rPr>
              <a:t>и медицине, </a:t>
            </a:r>
            <a:endParaRPr lang="ru-RU" sz="1600" dirty="0" smtClean="0">
              <a:solidFill>
                <a:srgbClr val="08718A"/>
              </a:solidFill>
              <a:latin typeface="Franklin Gothic Book"/>
            </a:endParaRPr>
          </a:p>
          <a:p>
            <a:pPr marL="536575" algn="just"/>
            <a:r>
              <a:rPr lang="ru-RU" sz="1600" dirty="0" smtClean="0">
                <a:solidFill>
                  <a:srgbClr val="08718A"/>
                </a:solidFill>
                <a:latin typeface="Franklin Gothic Book"/>
              </a:rPr>
              <a:t>аналитических методах,</a:t>
            </a:r>
          </a:p>
          <a:p>
            <a:pPr marL="536575" algn="just"/>
            <a:r>
              <a:rPr lang="ru-RU" sz="1600" dirty="0" smtClean="0">
                <a:solidFill>
                  <a:srgbClr val="08718A"/>
                </a:solidFill>
                <a:latin typeface="Franklin Gothic Book"/>
              </a:rPr>
              <a:t>минеральных поверхностей </a:t>
            </a:r>
            <a:r>
              <a:rPr lang="ru-RU" sz="1600" dirty="0">
                <a:solidFill>
                  <a:srgbClr val="08718A"/>
                </a:solidFill>
                <a:latin typeface="Franklin Gothic Book"/>
              </a:rPr>
              <a:t>и </a:t>
            </a:r>
            <a:r>
              <a:rPr lang="ru-RU" sz="1600" dirty="0" err="1" smtClean="0">
                <a:solidFill>
                  <a:srgbClr val="08718A"/>
                </a:solidFill>
                <a:latin typeface="Franklin Gothic Book"/>
              </a:rPr>
              <a:t>наночастиц</a:t>
            </a:r>
            <a:r>
              <a:rPr lang="ru-RU" sz="1600" dirty="0" smtClean="0">
                <a:solidFill>
                  <a:srgbClr val="08718A"/>
                </a:solidFill>
                <a:latin typeface="Franklin Gothic Book"/>
              </a:rPr>
              <a:t>.</a:t>
            </a:r>
            <a:r>
              <a:rPr lang="ru-RU" sz="1600" dirty="0">
                <a:solidFill>
                  <a:srgbClr val="08718A"/>
                </a:solidFill>
                <a:latin typeface="Franklin Gothic Book"/>
              </a:rPr>
              <a:t> 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8604" y="2996952"/>
            <a:ext cx="68047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/>
              </a:rPr>
              <a:t>Commission on Applied Mineralogy (CAM)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348944" y="2684516"/>
            <a:ext cx="342038" cy="3031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59632" y="2315184"/>
            <a:ext cx="68047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/>
              </a:rPr>
              <a:t>International Council on Applied Mineralogy </a:t>
            </a:r>
            <a:r>
              <a:rPr lang="ru-RU" dirty="0" smtClean="0">
                <a:latin typeface="Franklin Gothic Book"/>
              </a:rPr>
              <a:t>(ICAM</a:t>
            </a:r>
            <a:r>
              <a:rPr lang="ru-RU" dirty="0">
                <a:latin typeface="Franklin Gothic Book"/>
              </a:rPr>
              <a:t>)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348944" y="1957482"/>
            <a:ext cx="342038" cy="3031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88604" y="1588150"/>
            <a:ext cx="68047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/>
              </a:rPr>
              <a:t>International Mineralogy Association</a:t>
            </a:r>
            <a:r>
              <a:rPr lang="ru-RU" dirty="0">
                <a:latin typeface="Franklin Gothic Book"/>
              </a:rPr>
              <a:t> </a:t>
            </a:r>
            <a:r>
              <a:rPr lang="ru-RU" dirty="0" smtClean="0">
                <a:latin typeface="Franklin Gothic Book"/>
              </a:rPr>
              <a:t>(IMA)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1625" y="427038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Команда проекта</a:t>
            </a:r>
            <a:endParaRPr lang="ru-RU" sz="3000" dirty="0"/>
          </a:p>
        </p:txBody>
      </p:sp>
      <p:graphicFrame>
        <p:nvGraphicFramePr>
          <p:cNvPr id="9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907088"/>
              </p:ext>
            </p:extLst>
          </p:nvPr>
        </p:nvGraphicFramePr>
        <p:xfrm>
          <a:off x="179388" y="1773238"/>
          <a:ext cx="8713788" cy="3628454"/>
        </p:xfrm>
        <a:graphic>
          <a:graphicData uri="http://schemas.openxmlformats.org/drawingml/2006/table">
            <a:tbl>
              <a:tblPr/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ФИО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Должность и основное место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Евтушенко Е.И.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Проректор по научной работе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Строкова В.В.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Зав. кафедрой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МиТМ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Котова О.Б.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Вице-президент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CAM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Администратор проекта</a:t>
                      </a:r>
                      <a:endParaRPr lang="ru-RU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Наумов А.Е.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Начальник УНИР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Администратор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Хахалева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 Е.Н.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Зам. начальника УНИР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Администратор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Заикина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 Л.В.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Зам. начальника УНИР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Член команды проекта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7.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Митякина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 Н.А.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Директор ЦКВР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Член команды проекта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8.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Алфимова Н.И.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Директор НПЦ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Член команды проекта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41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9.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Franklin Gothic Book" pitchFamily="34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Гвоздевский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 И.Н.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Начальник УИК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Член команды проекта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6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Контактные данные:</a:t>
            </a:r>
            <a:endParaRPr lang="ru-RU" sz="3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4005064"/>
            <a:ext cx="867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51920" y="4293096"/>
            <a:ext cx="47708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 проекта:             Строкова В.В.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</a:t>
            </a:r>
            <a:r>
              <a:rPr lang="ru-RU" dirty="0"/>
              <a:t>8∙910∙</a:t>
            </a:r>
            <a:r>
              <a:rPr lang="ru-RU" dirty="0" smtClean="0"/>
              <a:t>320∙56∙23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Администратор проекта:          Наумов А.Е.</a:t>
            </a:r>
          </a:p>
          <a:p>
            <a:pPr>
              <a:tabLst>
                <a:tab pos="2959100" algn="l"/>
              </a:tabLst>
            </a:pPr>
            <a:r>
              <a:rPr lang="ru-RU" dirty="0" smtClean="0"/>
              <a:t>	8∙910∙360∙00∙51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1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04248" y="6482716"/>
            <a:ext cx="2682107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2018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9984" y="433408"/>
            <a:ext cx="8686800" cy="133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Book"/>
              </a:rPr>
              <a:t>Введение в предметную область</a:t>
            </a:r>
            <a:br>
              <a:rPr lang="ru-RU" sz="3000" dirty="0" smtClean="0">
                <a:latin typeface="Franklin Gothic Book"/>
              </a:rPr>
            </a:br>
            <a:r>
              <a:rPr lang="ru-RU" sz="3000" dirty="0" smtClean="0">
                <a:latin typeface="Franklin Gothic Book"/>
              </a:rPr>
              <a:t>(описание ситуации «как есть»)</a:t>
            </a:r>
            <a:br>
              <a:rPr lang="ru-RU" sz="3000" dirty="0" smtClean="0">
                <a:latin typeface="Franklin Gothic Book"/>
              </a:rPr>
            </a:br>
            <a:endParaRPr lang="ru-RU" sz="3000" dirty="0">
              <a:latin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959084"/>
            <a:ext cx="404694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Book"/>
              </a:rPr>
              <a:t>Перт, Австралия (</a:t>
            </a:r>
            <a:r>
              <a:rPr lang="en-US" dirty="0" smtClean="0">
                <a:latin typeface="Franklin Gothic Book"/>
              </a:rPr>
              <a:t>ICAM</a:t>
            </a:r>
            <a:r>
              <a:rPr lang="ru-RU" dirty="0" smtClean="0">
                <a:latin typeface="Franklin Gothic Book"/>
              </a:rPr>
              <a:t>-</a:t>
            </a:r>
            <a:r>
              <a:rPr lang="en-US" dirty="0" smtClean="0">
                <a:latin typeface="Franklin Gothic Book"/>
              </a:rPr>
              <a:t>1993)</a:t>
            </a: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211960" y="2492896"/>
            <a:ext cx="4824536" cy="2880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99992" y="214375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Book"/>
              </a:rPr>
              <a:t>Конгресс раз в 4 года</a:t>
            </a:r>
            <a:endParaRPr lang="ru-RU" dirty="0">
              <a:latin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5" y="3039204"/>
            <a:ext cx="40663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latin typeface="Franklin Gothic Book"/>
              </a:rPr>
              <a:t>Трондхейм</a:t>
            </a:r>
            <a:r>
              <a:rPr lang="ru-RU" dirty="0" smtClean="0">
                <a:latin typeface="Franklin Gothic Book"/>
              </a:rPr>
              <a:t>, Норвегия</a:t>
            </a:r>
            <a:r>
              <a:rPr lang="en-US" dirty="0" smtClean="0">
                <a:latin typeface="Franklin Gothic Book"/>
              </a:rPr>
              <a:t> (ICAM</a:t>
            </a:r>
            <a:r>
              <a:rPr lang="ru-RU" dirty="0" smtClean="0">
                <a:latin typeface="Franklin Gothic Book"/>
              </a:rPr>
              <a:t>-</a:t>
            </a:r>
            <a:r>
              <a:rPr lang="en-US" dirty="0" smtClean="0">
                <a:latin typeface="Franklin Gothic Book"/>
              </a:rPr>
              <a:t>2011)</a:t>
            </a:r>
            <a:endParaRPr lang="ru-RU" dirty="0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176514" y="3573016"/>
            <a:ext cx="2843758" cy="2880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99992" y="322387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Book"/>
              </a:rPr>
              <a:t>Конгресс раз в 2 года</a:t>
            </a:r>
            <a:endParaRPr lang="ru-RU" dirty="0">
              <a:latin typeface="Franklin Gothic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143" y="4077072"/>
            <a:ext cx="40663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Миньян</a:t>
            </a:r>
            <a:r>
              <a:rPr lang="ru-RU" dirty="0" smtClean="0"/>
              <a:t>, Китай (</a:t>
            </a:r>
            <a:r>
              <a:rPr lang="en-US" dirty="0"/>
              <a:t>ICAM-2013)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6143" y="4605131"/>
            <a:ext cx="40663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Турция, Стамбул </a:t>
            </a:r>
            <a:r>
              <a:rPr lang="ru-RU" dirty="0" smtClean="0"/>
              <a:t>(</a:t>
            </a:r>
            <a:r>
              <a:rPr lang="en-US" dirty="0"/>
              <a:t>ICAM-2015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6143" y="5133190"/>
            <a:ext cx="40663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Бари, Италия (ICAM-2017)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6143" y="5661248"/>
            <a:ext cx="406633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Белгород, Россия (ICAM-2019)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4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04248" y="6482716"/>
            <a:ext cx="2682107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201_ год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9984" y="433408"/>
            <a:ext cx="8686800" cy="133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Book"/>
              </a:rPr>
              <a:t>Введение в предметную область</a:t>
            </a:r>
            <a:br>
              <a:rPr lang="ru-RU" sz="3000" dirty="0" smtClean="0">
                <a:latin typeface="Franklin Gothic Book"/>
              </a:rPr>
            </a:br>
            <a:r>
              <a:rPr lang="ru-RU" sz="3000" dirty="0" smtClean="0">
                <a:latin typeface="Franklin Gothic Book"/>
              </a:rPr>
              <a:t>(описание ситуации «как есть»)</a:t>
            </a:r>
            <a:br>
              <a:rPr lang="ru-RU" sz="3000" dirty="0" smtClean="0">
                <a:latin typeface="Franklin Gothic Book"/>
              </a:rPr>
            </a:br>
            <a:endParaRPr lang="ru-RU" sz="3000" dirty="0">
              <a:latin typeface="Franklin Gothic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t="35000" r="19399" b="13519"/>
          <a:stretch/>
        </p:blipFill>
        <p:spPr bwMode="auto">
          <a:xfrm>
            <a:off x="1038799" y="1866534"/>
            <a:ext cx="5256990" cy="248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29815" r="19502" b="23704"/>
          <a:stretch/>
        </p:blipFill>
        <p:spPr bwMode="auto">
          <a:xfrm>
            <a:off x="2875916" y="3887224"/>
            <a:ext cx="5256990" cy="224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404869"/>
            <a:ext cx="847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Medium" panose="020B0603020102020204" pitchFamily="34" charset="0"/>
              </a:rPr>
              <a:t>Национальный программный </a:t>
            </a:r>
            <a:r>
              <a:rPr lang="ru-RU" sz="2400" dirty="0" smtClean="0">
                <a:latin typeface="Franklin Gothic Medium" panose="020B0603020102020204" pitchFamily="34" charset="0"/>
              </a:rPr>
              <a:t>комитет </a:t>
            </a:r>
            <a:r>
              <a:rPr lang="en-US" sz="2400" dirty="0" smtClean="0">
                <a:latin typeface="Franklin Gothic Medium" panose="020B0603020102020204" pitchFamily="34" charset="0"/>
              </a:rPr>
              <a:t>CAM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04248" y="6482716"/>
            <a:ext cx="2682107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2018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9984" y="433408"/>
            <a:ext cx="8686800" cy="133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Book"/>
              </a:rPr>
              <a:t>Введение в предметную область</a:t>
            </a:r>
            <a:br>
              <a:rPr lang="ru-RU" sz="3000" dirty="0" smtClean="0">
                <a:latin typeface="Franklin Gothic Book"/>
              </a:rPr>
            </a:br>
            <a:r>
              <a:rPr lang="ru-RU" sz="3000" dirty="0" smtClean="0">
                <a:latin typeface="Franklin Gothic Book"/>
              </a:rPr>
              <a:t>(описание ситуации «как есть»)</a:t>
            </a:r>
            <a:br>
              <a:rPr lang="ru-RU" sz="3000" dirty="0" smtClean="0">
                <a:latin typeface="Franklin Gothic Book"/>
              </a:rPr>
            </a:br>
            <a:endParaRPr lang="ru-RU" sz="3000" dirty="0">
              <a:latin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404869"/>
            <a:ext cx="847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Medium" panose="020B0603020102020204" pitchFamily="34" charset="0"/>
              </a:rPr>
              <a:t>Национальный </a:t>
            </a:r>
            <a:r>
              <a:rPr lang="ru-RU" sz="2400" dirty="0" smtClean="0">
                <a:latin typeface="Franklin Gothic Medium" panose="020B0603020102020204" pitchFamily="34" charset="0"/>
              </a:rPr>
              <a:t>организационный комитет </a:t>
            </a:r>
            <a:r>
              <a:rPr lang="en-US" sz="2400" dirty="0" smtClean="0">
                <a:latin typeface="Franklin Gothic Medium" panose="020B0603020102020204" pitchFamily="34" charset="0"/>
              </a:rPr>
              <a:t>CAM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34722" r="19554" b="15834"/>
          <a:stretch/>
        </p:blipFill>
        <p:spPr bwMode="auto">
          <a:xfrm>
            <a:off x="1980384" y="1866534"/>
            <a:ext cx="4928107" cy="223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37222" r="19658" b="13889"/>
          <a:stretch/>
        </p:blipFill>
        <p:spPr bwMode="auto">
          <a:xfrm>
            <a:off x="753089" y="4005064"/>
            <a:ext cx="4902963" cy="22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39167" r="50837" b="13889"/>
          <a:stretch/>
        </p:blipFill>
        <p:spPr bwMode="auto">
          <a:xfrm>
            <a:off x="5716590" y="4000434"/>
            <a:ext cx="2383802" cy="212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0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6868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Medium" panose="020B0603020102020204" pitchFamily="34" charset="0"/>
              </a:rPr>
              <a:t>Описание проекта</a:t>
            </a:r>
            <a:endParaRPr lang="ru-RU" sz="30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003083"/>
              </p:ext>
            </p:extLst>
          </p:nvPr>
        </p:nvGraphicFramePr>
        <p:xfrm>
          <a:off x="35496" y="1412776"/>
          <a:ext cx="9036494" cy="5211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3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Цель проекта: </a:t>
                      </a:r>
                      <a:endParaRPr lang="ru-RU" sz="1200" b="1" dirty="0"/>
                    </a:p>
                  </a:txBody>
                  <a:tcPr marL="91438" marR="91438" marT="45740" marB="45740" anchor="ctr"/>
                </a:tc>
                <a:tc gridSpan="6">
                  <a:txBody>
                    <a:bodyPr/>
                    <a:lstStyle/>
                    <a:p>
                      <a:pPr lvl="0"/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международного</a:t>
                      </a: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научного конгресса премиум уровня на базе БГТУ им. В.Г. Шухова </a:t>
                      </a:r>
                    </a:p>
                    <a:p>
                      <a:pPr lvl="0"/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привлечением ведущих отечественных и зарубежных ученых и научных школ по ключевым направлениям научно-исследовательской и образовательной деятельности университета, способствующий росту авторитета вуза в международном образовательном пространстве, научном и профессиональном сообществах</a:t>
                      </a: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Способ достижения цели:</a:t>
                      </a:r>
                      <a:endParaRPr lang="ru-RU" sz="1200" b="1" dirty="0"/>
                    </a:p>
                  </a:txBody>
                  <a:tcPr marL="91438" marR="91438" marT="45740" marB="45740" anchor="ctr"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Оптимизация организационных</a:t>
                      </a: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мероприятий по подготовке конгресса</a:t>
                      </a: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6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Результат /продукт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проекта:</a:t>
                      </a:r>
                    </a:p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 gridSpan="5"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подтверждения результата</a:t>
                      </a:r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89">
                <a:tc vMerge="1">
                  <a:txBody>
                    <a:bodyPr/>
                    <a:lstStyle/>
                    <a:p>
                      <a:endParaRPr lang="ru-RU" sz="1500" b="1" dirty="0"/>
                    </a:p>
                  </a:txBody>
                  <a:tcPr marL="91438" marR="91438" marT="45727" marB="45727"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  конгресс с количество участников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150 человек</a:t>
                      </a: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конгресса, сборник трудов, </a:t>
                      </a:r>
                      <a:b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индексируемый в базе </a:t>
                      </a:r>
                      <a:r>
                        <a:rPr kumimoji="0" lang="en-US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endParaRPr kumimoji="0" lang="ru-RU" sz="1200" i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67">
                <a:tc rowSpan="5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реализации проекта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gridSpan="5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Показатель:</a:t>
                      </a: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Вид подтверждения:</a:t>
                      </a:r>
                      <a:endParaRPr lang="ru-RU" sz="1200" b="1" dirty="0"/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168">
                <a:tc vMerge="1">
                  <a:txBody>
                    <a:bodyPr/>
                    <a:lstStyle/>
                    <a:p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rowSpan="2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проекта</a:t>
                      </a:r>
                      <a:endParaRPr kumimoji="0" lang="ru-RU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rowSpan="2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Базовое</a:t>
                      </a:r>
                      <a:r>
                        <a:rPr kumimoji="0" lang="ru-RU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значение</a:t>
                      </a:r>
                      <a:endParaRPr kumimoji="0" lang="ru-RU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gridSpan="3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Плановое значение</a:t>
                      </a:r>
                      <a:endParaRPr kumimoji="0" lang="ru-RU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7" marB="45737" anchor="ctr"/>
                </a:tc>
                <a:tc hMerge="1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7" marB="4573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7" marB="45737" anchor="ctr"/>
                </a:tc>
                <a:tc vMerge="1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7" marB="45737" anchor="ctr"/>
                </a:tc>
                <a:tc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 г.</a:t>
                      </a:r>
                      <a:endParaRPr kumimoji="0" lang="ru-RU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 г.</a:t>
                      </a: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 г.</a:t>
                      </a:r>
                      <a:endParaRPr kumimoji="0" lang="ru-RU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marL="91438" marR="91438" marT="45737" marB="4573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001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37" marB="45737" anchor="ctr"/>
                </a:tc>
                <a:tc>
                  <a:txBody>
                    <a:bodyPr/>
                    <a:lstStyle/>
                    <a:p>
                      <a:pPr marL="0" lvl="1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Научно-практические</a:t>
                      </a:r>
                      <a:r>
                        <a:rPr kumimoji="0" lang="ru-RU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1100" b="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имиджевые</a:t>
                      </a:r>
                      <a:r>
                        <a:rPr kumimoji="0" lang="ru-RU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мероприятия</a:t>
                      </a:r>
                      <a:endParaRPr kumimoji="0" lang="ru-RU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конгресса на базе </a:t>
                      </a:r>
                      <a:r>
                        <a:rPr kumimoji="0" lang="ru-RU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БГТУ</a:t>
                      </a:r>
                      <a:r>
                        <a:rPr kumimoji="0"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 В.Г. Шухова 2</a:t>
                      </a:r>
                      <a:r>
                        <a:rPr kumimoji="0" lang="en-US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r>
                        <a:rPr kumimoji="0"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сентября 2019 г.</a:t>
                      </a:r>
                      <a:endParaRPr kumimoji="0"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128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37" marB="45737" anchor="ctr"/>
                </a:tc>
                <a:tc>
                  <a:txBody>
                    <a:bodyPr/>
                    <a:lstStyle/>
                    <a:p>
                      <a:pPr marL="0" lvl="1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Новые направления междисциплинарных исследований</a:t>
                      </a:r>
                      <a:endParaRPr kumimoji="0" lang="ru-RU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Новые междисциплинарные тематики подаваемых заявок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финансируемые </a:t>
                      </a:r>
                      <a:r>
                        <a:rPr kumimoji="0" lang="ru-RU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НИР</a:t>
                      </a:r>
                      <a:endParaRPr kumimoji="0"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75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Пользователи</a:t>
                      </a:r>
                      <a:r>
                        <a:rPr lang="ru-RU" sz="1200" b="1" baseline="0" dirty="0" smtClean="0"/>
                        <a:t> </a:t>
                      </a:r>
                    </a:p>
                    <a:p>
                      <a:r>
                        <a:rPr lang="ru-RU" sz="1200" b="1" baseline="0" dirty="0" smtClean="0"/>
                        <a:t>результатом пр</a:t>
                      </a:r>
                      <a:r>
                        <a:rPr lang="ru-RU" sz="1200" b="1" dirty="0" smtClean="0"/>
                        <a:t>оекта: </a:t>
                      </a:r>
                      <a:endParaRPr lang="ru-RU" sz="1200" b="1" dirty="0"/>
                    </a:p>
                  </a:txBody>
                  <a:tcPr marL="91438" marR="91438" marT="45740" marB="45740" anchor="ctr"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Ученые </a:t>
                      </a:r>
                      <a:r>
                        <a:rPr kumimoji="0"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БГТУ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им. </a:t>
                      </a:r>
                      <a:r>
                        <a:rPr kumimoji="0"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В.Г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Шухова, родственных вузов, вузов смежных направленностей, институтов РАН.</a:t>
                      </a:r>
                      <a:endParaRPr kumimoji="0" lang="ru-RU" sz="12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7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Внешние участники проекта (партнеры)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ICAM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РАН, </a:t>
                      </a:r>
                      <a:r>
                        <a:rPr kumimoji="0"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РМО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РААСН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вузов и НИИ, промышленных предприятий и организаций РФ;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зарубежных партнеров </a:t>
                      </a:r>
                      <a:endParaRPr kumimoji="0" lang="ru-RU" sz="12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Рынки сбыта</a:t>
                      </a:r>
                      <a:endParaRPr lang="ru-RU" sz="1200" b="1" dirty="0"/>
                    </a:p>
                  </a:txBody>
                  <a:tcPr marL="91438" marR="91438" marT="45740" marB="45740" anchor="ctr"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Международное научное</a:t>
                      </a: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образовательное</a:t>
                      </a: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пространство</a:t>
                      </a:r>
                      <a:endParaRPr kumimoji="0" lang="ru-RU" sz="12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9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6868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Medium" panose="020B0603020102020204" pitchFamily="34" charset="0"/>
              </a:rPr>
              <a:t>Описание проекта</a:t>
            </a:r>
            <a:endParaRPr lang="ru-RU" sz="3000" dirty="0">
              <a:latin typeface="Franklin Gothic Medium" panose="020B06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47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anose="020B0603020102020204" pitchFamily="34" charset="0"/>
              </a:rPr>
              <a:t>Официальный сайт конгресса </a:t>
            </a:r>
            <a:r>
              <a:rPr lang="en-US" sz="2000" dirty="0">
                <a:solidFill>
                  <a:srgbClr val="08718A"/>
                </a:solidFill>
                <a:latin typeface="Franklin Gothic Medium" panose="020B0603020102020204" pitchFamily="34" charset="0"/>
              </a:rPr>
              <a:t>http://geo.komisc.ru/icam2019/</a:t>
            </a:r>
            <a:endParaRPr lang="ru-RU" sz="2000" dirty="0">
              <a:solidFill>
                <a:srgbClr val="08718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t="12213" r="7227" b="9665"/>
          <a:stretch/>
        </p:blipFill>
        <p:spPr bwMode="auto">
          <a:xfrm>
            <a:off x="601042" y="1902118"/>
            <a:ext cx="8003406" cy="417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3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6868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Medium" panose="020B0603020102020204" pitchFamily="34" charset="0"/>
              </a:rPr>
              <a:t>Описание проекта</a:t>
            </a:r>
            <a:endParaRPr lang="ru-RU" sz="3000" dirty="0">
              <a:latin typeface="Franklin Gothic Medium" panose="020B06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47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anose="020B0603020102020204" pitchFamily="34" charset="0"/>
              </a:rPr>
              <a:t>Регистрация участников</a:t>
            </a:r>
            <a:endParaRPr lang="ru-RU" sz="2000" dirty="0">
              <a:solidFill>
                <a:srgbClr val="08718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t="10370" r="14108" b="18417"/>
          <a:stretch/>
        </p:blipFill>
        <p:spPr bwMode="auto">
          <a:xfrm>
            <a:off x="395536" y="1844824"/>
            <a:ext cx="8352089" cy="434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5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6868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dirty="0" smtClean="0">
                <a:latin typeface="Franklin Gothic Medium" panose="020B0603020102020204" pitchFamily="34" charset="0"/>
              </a:rPr>
              <a:t>Описание проекта</a:t>
            </a:r>
            <a:endParaRPr lang="ru-RU" sz="3000" dirty="0">
              <a:latin typeface="Franklin Gothic Medium" panose="020B06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47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anose="020B0603020102020204" pitchFamily="34" charset="0"/>
              </a:rPr>
              <a:t>Система регистрационных взносов участников</a:t>
            </a:r>
            <a:endParaRPr lang="ru-RU" sz="2000" dirty="0">
              <a:solidFill>
                <a:srgbClr val="08718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32593" r="20851" b="17222"/>
          <a:stretch/>
        </p:blipFill>
        <p:spPr bwMode="auto">
          <a:xfrm>
            <a:off x="395536" y="2060848"/>
            <a:ext cx="8470776" cy="39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1042</Words>
  <Application>Microsoft Office PowerPoint</Application>
  <PresentationFormat>Экран (4:3)</PresentationFormat>
  <Paragraphs>247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Тема Office</vt:lpstr>
      <vt:lpstr>Белгородский государственный технологический университет им. В.Г. Шухова наименование подразделения университета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 проекта</vt:lpstr>
      <vt:lpstr>Контактные данные: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Belgorod State Technological University named after  V.G. Shukhov</dc:title>
  <dc:creator>Hiwi</dc:creator>
  <cp:lastModifiedBy>User</cp:lastModifiedBy>
  <cp:revision>87</cp:revision>
  <cp:lastPrinted>2018-09-24T08:34:52Z</cp:lastPrinted>
  <dcterms:created xsi:type="dcterms:W3CDTF">2017-07-24T10:26:29Z</dcterms:created>
  <dcterms:modified xsi:type="dcterms:W3CDTF">2018-12-10T08:52:59Z</dcterms:modified>
</cp:coreProperties>
</file>