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256" r:id="rId2"/>
    <p:sldId id="282" r:id="rId3"/>
    <p:sldId id="283" r:id="rId4"/>
    <p:sldId id="291" r:id="rId5"/>
    <p:sldId id="294" r:id="rId6"/>
    <p:sldId id="288" r:id="rId7"/>
    <p:sldId id="284" r:id="rId8"/>
    <p:sldId id="292" r:id="rId9"/>
    <p:sldId id="293" r:id="rId10"/>
    <p:sldId id="287" r:id="rId11"/>
    <p:sldId id="286" r:id="rId12"/>
    <p:sldId id="279" r:id="rId13"/>
    <p:sldId id="289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E2F9"/>
    <a:srgbClr val="00FFFF"/>
    <a:srgbClr val="8ED9F8"/>
    <a:srgbClr val="E8F4F8"/>
    <a:srgbClr val="08718A"/>
    <a:srgbClr val="0B9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5" autoAdjust="0"/>
    <p:restoredTop sz="94660"/>
  </p:normalViewPr>
  <p:slideViewPr>
    <p:cSldViewPr>
      <p:cViewPr varScale="1">
        <p:scale>
          <a:sx n="109" d="100"/>
          <a:sy n="109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8" cy="496332"/>
          </a:xfrm>
          <a:prstGeom prst="rect">
            <a:avLst/>
          </a:prstGeom>
        </p:spPr>
        <p:txBody>
          <a:bodyPr vert="horz" lIns="90971" tIns="45484" rIns="90971" bIns="454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8" cy="496332"/>
          </a:xfrm>
          <a:prstGeom prst="rect">
            <a:avLst/>
          </a:prstGeom>
        </p:spPr>
        <p:txBody>
          <a:bodyPr vert="horz" lIns="90971" tIns="45484" rIns="90971" bIns="45484" rtlCol="0"/>
          <a:lstStyle>
            <a:lvl1pPr algn="r">
              <a:defRPr sz="1200"/>
            </a:lvl1pPr>
          </a:lstStyle>
          <a:p>
            <a:fld id="{99343717-845B-4172-8281-5128739DDAE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1" tIns="45484" rIns="90971" bIns="454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0971" tIns="45484" rIns="90971" bIns="454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8" cy="496332"/>
          </a:xfrm>
          <a:prstGeom prst="rect">
            <a:avLst/>
          </a:prstGeom>
        </p:spPr>
        <p:txBody>
          <a:bodyPr vert="horz" lIns="90971" tIns="45484" rIns="90971" bIns="454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8" cy="496332"/>
          </a:xfrm>
          <a:prstGeom prst="rect">
            <a:avLst/>
          </a:prstGeom>
        </p:spPr>
        <p:txBody>
          <a:bodyPr vert="horz" lIns="90971" tIns="45484" rIns="90971" bIns="45484" rtlCol="0" anchor="b"/>
          <a:lstStyle>
            <a:lvl1pPr algn="r">
              <a:defRPr sz="1200"/>
            </a:lvl1pPr>
          </a:lstStyle>
          <a:p>
            <a:fld id="{1A842059-EF5D-42BE-B7CC-A98480F239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4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D4EF-82EF-4084-89A8-F2DD8F0BA14F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9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340B-AB5B-4E25-AF74-27776B81DD3F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F21D-BF8E-4D29-91A6-8FD829FECCFB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5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A83E-6EF8-44F9-BE2F-2E9403375C2F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1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3D-16C2-476B-AB51-6D92EF803B22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2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C277-A970-41D9-BC05-D420D6CD101E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9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F11F-EF5A-4CFB-9827-E1D6295AFF2A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D626-6700-4AA3-A04D-BDFA88A03154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C3B4-D4C8-405F-840B-38E9D4D04806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9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6C8E-3354-4316-9272-29C71CDDE914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2384-EE8B-4BAC-9408-D504DC413384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CAA8-9E28-403D-917B-7D857A9DBAFE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>
            <a:spLocks noGrp="1"/>
          </p:cNvSpPr>
          <p:nvPr>
            <p:ph type="ctrTitle"/>
          </p:nvPr>
        </p:nvSpPr>
        <p:spPr>
          <a:xfrm>
            <a:off x="408950" y="475044"/>
            <a:ext cx="77724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500" b="1" spc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Белгородский государственный технологический университет им. В.Г. Шухова</a:t>
            </a:r>
            <a:r>
              <a:rPr lang="en-US" sz="1800" spc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spc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dirty="0">
                <a:solidFill>
                  <a:srgbClr val="3D3D3D"/>
                </a:solidFill>
              </a:rPr>
              <a:t/>
            </a:r>
            <a:br>
              <a:rPr lang="ru-RU" altLang="ru-RU" sz="1400" dirty="0">
                <a:solidFill>
                  <a:srgbClr val="3D3D3D"/>
                </a:solidFill>
              </a:rPr>
            </a:br>
            <a:endParaRPr lang="ru-RU" altLang="ru-RU" sz="1400" dirty="0">
              <a:solidFill>
                <a:srgbClr val="3D3D3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1157" y="3988146"/>
            <a:ext cx="31713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Раутберг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Наталья Алексеевна, 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главный режиссер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СДК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БГТУ им. В.Г.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Шухова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2018 год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26" name="Picture 2" descr="http://belwesti.ru/files/2013/bgtu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9724"/>
            <a:ext cx="5721157" cy="4697796"/>
          </a:xfrm>
          <a:prstGeom prst="rect">
            <a:avLst/>
          </a:prstGeom>
          <a:ln/>
          <a:effectLst>
            <a:glow rad="228600">
              <a:srgbClr val="8FE2F9">
                <a:alpha val="40000"/>
              </a:srgbClr>
            </a:glow>
            <a:outerShdw blurRad="50800" dist="38100" dir="16200000" rotWithShape="0">
              <a:prstClr val="black">
                <a:alpha val="40000"/>
              </a:prstClr>
            </a:outerShdw>
            <a:softEdge rad="6350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122316" y="1268760"/>
            <a:ext cx="8458200" cy="792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1500" b="1" dirty="0" smtClean="0"/>
              <a:t>«</a:t>
            </a:r>
            <a:r>
              <a:rPr lang="ru-RU" sz="11500" b="1" smtClean="0"/>
              <a:t>Интерактивный кампус»</a:t>
            </a:r>
            <a:endParaRPr lang="ru-RU" sz="115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597715" y="89942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Форма- </a:t>
            </a:r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4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4790" y="548680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smtClean="0"/>
              <a:t>Риски проекта</a:t>
            </a:r>
            <a:endParaRPr lang="ru-RU" sz="3000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37672"/>
              </p:ext>
            </p:extLst>
          </p:nvPr>
        </p:nvGraphicFramePr>
        <p:xfrm>
          <a:off x="250825" y="1340768"/>
          <a:ext cx="8713788" cy="3674436"/>
        </p:xfrm>
        <a:graphic>
          <a:graphicData uri="http://schemas.openxmlformats.org/drawingml/2006/table">
            <a:tbl>
              <a:tblPr/>
              <a:tblGrid>
                <a:gridCol w="35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761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последствия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 по предупреждению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 в случае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78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Непопулярность проекта в молодежной среде 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Недостаточная посещаемость,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невостребованность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ряда мероприятий.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молодежи,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соцсетей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на студенческий актив.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Пересмотр формата мероприятия,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и поиск новых тематик.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66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4" marR="51434" marT="825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Пересечение и конкуренция с аналогичными проектами других организаторов 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зрительской аудитории,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творческого контента.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на планы мероприятий крупных организаторов Белгородской области и разнообразие форматов и тематик, позволяющих охватить широкие массы молодежи.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мероприятий  в состав пересекающихся.</a:t>
                      </a: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0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62068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Показатели </a:t>
            </a:r>
            <a:r>
              <a:rPr lang="ru-RU" sz="3000" dirty="0" smtClean="0"/>
              <a:t>эффективности проекта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26108" y="1557338"/>
            <a:ext cx="884326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Популяризация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пропаганда лучших образцов поэтических и прозаических произведений российских авторов, музыкальных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литературных авторских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произведений, драматических и малых театральных форм, прикладного и художественного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творчества позволит создать новую устойчивую гуманитарную среду, направленную на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раскрытие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творческого потенциала и гражданско-патриотическое воспитание студенческой молодежи.</a:t>
            </a:r>
            <a:endParaRPr lang="ru-RU" sz="1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64" y="2708920"/>
            <a:ext cx="8937625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результате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реализации проекта «Пушкарная слобода» университет получит дополнительные общественно-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имиджевые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баллы и предоставит возможность создания новой межвузовской, общегородской, всероссийской площадки, позволит расширить взаимодействие и сотрудничество между учебными заведениями области и ЦФО, а также привлечь абитуриентов в вуз.</a:t>
            </a:r>
          </a:p>
          <a:p>
            <a:pPr algn="just"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43865"/>
              </p:ext>
            </p:extLst>
          </p:nvPr>
        </p:nvGraphicFramePr>
        <p:xfrm>
          <a:off x="89247" y="3717032"/>
          <a:ext cx="8916989" cy="289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6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2017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Социальные 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Имиджевые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Корпоративные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Привлечение абитуриентов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Иные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04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проведенных мероприятий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или премьерно представленных музыкальных, театральных и авторских произведений </a:t>
                      </a: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 городского и более высокого уровня, проведенных в рамках проекта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привлеченных учебных заведений и участников из  их числа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совместных мероприятий между учебными заведениями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–победителей  проекта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 молодых имен, открытых проектом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число участников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школьников, привлеченных к участию в проекте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балла ЕГЭ по русскому языку</a:t>
                      </a: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748" marB="457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9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55523"/>
              </p:ext>
            </p:extLst>
          </p:nvPr>
        </p:nvGraphicFramePr>
        <p:xfrm>
          <a:off x="251520" y="1412776"/>
          <a:ext cx="8713788" cy="5456484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5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Авилова Ирина Павловна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Проректор по культурно-воспитательной и социальной работе БГТУ им. В.Г. Шухова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Раутберг Наталья Алексеевна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Главный режиссер СДК БГТУ им. В.Г. Шухова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Гончарова Людмила Павловна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Режиссер СДК БГТУ им. В.Г. Шухова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Минаков Станислав Александрович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Член СПР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Конорева Тамара Львовна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Директор МВК БГТУ им. В.Г. Шухова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команды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Кобелева Светлана Алексеевна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Библиотекарь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НТБ  БГТУ им. В.Г. Шухова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Клёнова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Наталья Андреевна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директора по КВР ИТОМ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Огородникова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Светлана Игоревна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 ИЭМ, гр. УП-41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Стрижекозина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Наталья Сергеевна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 АИ, гр. АР-51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Ильенко Андрей Павлович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 ТТИ, гр. ЖД-41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команды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4005064"/>
            <a:ext cx="8676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35896" y="3466457"/>
            <a:ext cx="4752528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Руководитель проекта: </a:t>
            </a:r>
          </a:p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Раутберг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Наталья Алексеевна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лавный режиссер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СДК БГТУ им. В.Г. Шухова, тел.: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89103224048, </a:t>
            </a:r>
            <a:r>
              <a:rPr lang="en-US" sz="1400" dirty="0" err="1">
                <a:latin typeface="Times New Roman"/>
                <a:ea typeface="Times New Roman"/>
              </a:rPr>
              <a:t>nrautberg</a:t>
            </a:r>
            <a:r>
              <a:rPr lang="ru-RU" sz="1400" dirty="0">
                <a:latin typeface="Times New Roman"/>
                <a:ea typeface="Times New Roman"/>
              </a:rPr>
              <a:t>@</a:t>
            </a:r>
            <a:r>
              <a:rPr lang="en-US" sz="1400" dirty="0">
                <a:latin typeface="Times New Roman"/>
                <a:ea typeface="Times New Roman"/>
              </a:rPr>
              <a:t>mail</a:t>
            </a:r>
            <a:r>
              <a:rPr lang="ru-RU" sz="1400" dirty="0">
                <a:latin typeface="Times New Roman"/>
                <a:ea typeface="Times New Roman"/>
              </a:rPr>
              <a:t>.</a:t>
            </a:r>
            <a:r>
              <a:rPr lang="en-US" sz="1400" dirty="0" err="1">
                <a:latin typeface="Times New Roman"/>
                <a:ea typeface="Times New Roman"/>
              </a:rPr>
              <a:t>ru</a:t>
            </a:r>
            <a:r>
              <a:rPr lang="en-US" sz="1400" dirty="0">
                <a:latin typeface="Times New Roman"/>
                <a:ea typeface="Times New Roman"/>
              </a:rPr>
              <a:t>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Администратор проекта: 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Гончарова Людмила Павловна,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режиссер СДК БГТУ им. В.Г. Шухова, тел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.:</a:t>
            </a:r>
            <a:r>
              <a:rPr lang="ru-RU" sz="1400" dirty="0" smtClean="0">
                <a:latin typeface="Times New Roman"/>
                <a:ea typeface="Times New Roman"/>
              </a:rPr>
              <a:t>89805223872, </a:t>
            </a:r>
            <a:r>
              <a:rPr lang="en-US" sz="1400" dirty="0" smtClean="0">
                <a:latin typeface="Times New Roman"/>
                <a:ea typeface="Times New Roman"/>
              </a:rPr>
              <a:t>sdkbgtu@mail.ru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2018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год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-29984" y="433408"/>
            <a:ext cx="8686800" cy="1339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есть»)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763588" y="2276475"/>
            <a:ext cx="770572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связи со стремительной сменой ценностных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ориентиров, быстрым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изменением информационного поля и ростом информационных технологий,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возникает острая проблема недостатка духовного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людей, замкнутости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среди подростков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молодежи, отсутствия возможности проведения насыщенного, позитивного и  доступного досуга для взрослого населения. 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9512" y="116632"/>
            <a:ext cx="86868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Описание проекта</a:t>
            </a:r>
            <a:endParaRPr lang="ru-RU" sz="30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47001"/>
              </p:ext>
            </p:extLst>
          </p:nvPr>
        </p:nvGraphicFramePr>
        <p:xfrm>
          <a:off x="107505" y="1196752"/>
          <a:ext cx="9036495" cy="5134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проекта: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на территории кампуса БГТУ им. В.Г. Шухова Центра доступного досугового пространства и создание устойчивой социально-культурной среды для всех возрастных категорий жителей города Белгорода и Белгородской области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достижения цели: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Популяризация и пропаганда лучших образцов поэтических и прозаических произведений российских авторов, музыкальных и авторских произведений, драматических и малых театральных форм, прикладного и художественного творчества посредством фестивалей, конкурсов, выставок,  мастер-классов, литературно-музыкальных гостиных,  публичных  литературных чтений, презентаций  книг, журналов, встреч с  творческой интеллигенцией Белгорода,  Москвы, Санкт-Петербурга и других городов.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период реализации Проекта планируется проведение следующих мероприятий: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Межвузовский Фестиваль  студенческого творчества «Пушкарная слобода»;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Ежегодный внутривузовский фестиваль художественного слова «Мир наших мыслей»;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Ежегодный  внутривузовский фестиваль авторской и исполнительской песни «Аккорд»;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Конкурс патриотической песни «Моя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Россия»;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Литературные чтения на Пушкинской аллее, посвященные юбилейным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датам русских поэтов и писателей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Презентация книг и журналов;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Встреча с литераторами Белгорода, лауреатами престижных премий г. Москва, Санкт-Петербург;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Мастер-классы  с  ведущими актерами БГАДТ им. М.С. Щепкина и артистами БГФ;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Мастер-класс с выпускниками кафедры актерского мастерства  и режиссуры БГИИК;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Встречи  с творческими коллективами  города и области в рамках литературно-музыкальной гостиной;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Работа литературной студии «Пушкарная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слобода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Премьерный показ спектаклей молодежного театра «Новая сцена-2».</a:t>
                      </a:r>
                      <a:endParaRPr kumimoji="0" lang="ru-RU" sz="1200" i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0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9512" y="116632"/>
            <a:ext cx="8686800" cy="420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Описание проекта</a:t>
            </a:r>
            <a:endParaRPr lang="ru-RU" sz="30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777286"/>
              </p:ext>
            </p:extLst>
          </p:nvPr>
        </p:nvGraphicFramePr>
        <p:xfrm>
          <a:off x="176640" y="537319"/>
          <a:ext cx="8715840" cy="60030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38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399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/продукт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проекта:</a:t>
                      </a:r>
                    </a:p>
                    <a:p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9">
                  <a:txBody>
                    <a:bodyPr/>
                    <a:lstStyle/>
                    <a:p>
                      <a:pPr marL="0" lv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подтверждения результата</a:t>
                      </a: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9578">
                <a:tc vMerge="1">
                  <a:txBody>
                    <a:bodyPr/>
                    <a:lstStyle/>
                    <a:p>
                      <a:endParaRPr lang="ru-RU" sz="1500" b="1" dirty="0"/>
                    </a:p>
                  </a:txBody>
                  <a:tcPr marL="91438" marR="91438" marT="45727" marB="45727" anchor="ctr"/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даст вузу дополнительные общественно-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имиджевые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баллы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создаст доступную, общегородскую социально-культурную среду для жителей города</a:t>
                      </a:r>
                      <a:endParaRPr kumimoji="0" lang="ru-RU" sz="1000" i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Публикации о мероприятиях в местных и всероссийских СМИ, в социальных сетях.  Творческие выступления на мероприятиях вуза, города, области. Участие во Всероссийских, Межрегиональных, областных и городских фестивалях и конкурсах.  В перспективе издание сборника произведений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литстудийцев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 названием 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Пушкарная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слобода»)</a:t>
                      </a:r>
                      <a:endParaRPr kumimoji="0" lang="ru-RU" sz="1000" i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59">
                <a:tc rowSpan="4">
                  <a:txBody>
                    <a:bodyPr/>
                    <a:lstStyle/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 реализации проекта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9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Показатель:</a:t>
                      </a: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подтверждения:</a:t>
                      </a:r>
                      <a:endParaRPr lang="ru-RU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059">
                <a:tc vMerge="1">
                  <a:txBody>
                    <a:bodyPr/>
                    <a:lstStyle/>
                    <a:p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Показа-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тель</a:t>
                      </a: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</a:t>
                      </a:r>
                      <a:r>
                        <a:rPr kumimoji="0" lang="ru-RU" sz="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800" b="0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</a:t>
                      </a:r>
                      <a:r>
                        <a:rPr kumimoji="0" lang="ru-RU" sz="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ние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7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2018г.</a:t>
                      </a: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 marL="91438" marR="91438" marT="45737" marB="4573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0745">
                <a:tc v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8" marR="91438" marT="45737" marB="45737" anchor="ctr"/>
                </a:tc>
                <a:tc gridSpan="10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Представлены на отдельном слайде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07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Пользователи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результатом пр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оекта: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10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Школьники, студенты, учащаяся молодежь, жители г. Белгорода и Белгородской области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96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Внешние участники проекта</a:t>
                      </a:r>
                      <a:r>
                        <a:rPr lang="ru-RU" sz="12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(партнеры)</a:t>
                      </a:r>
                      <a:endParaRPr lang="ru-RU" sz="1200" b="1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10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Пушкинская библиотека-музей, Белгородское отделение Союза писателей России, Областное управление культуры, БГИИК,  БГАДТ им. В.Г. Щепкина, </a:t>
                      </a: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Белгородская  государственная филармония.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99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Рынки сбыта (целевая аудитория)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10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Школьники, студенты, учащаяся молодежь, жители г. Белгорода и Белгородской области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1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9512" y="116632"/>
            <a:ext cx="8686800" cy="420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Описание проекта</a:t>
            </a:r>
            <a:endParaRPr lang="ru-RU" sz="30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52717"/>
              </p:ext>
            </p:extLst>
          </p:nvPr>
        </p:nvGraphicFramePr>
        <p:xfrm>
          <a:off x="179512" y="300085"/>
          <a:ext cx="8293560" cy="6429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059">
                <a:tc rowSpan="10">
                  <a:txBody>
                    <a:bodyPr/>
                    <a:lstStyle/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 реализации проекта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9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Показатель:</a:t>
                      </a: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подтверждения:</a:t>
                      </a:r>
                      <a:endParaRPr lang="ru-RU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059">
                <a:tc vMerge="1">
                  <a:txBody>
                    <a:bodyPr/>
                    <a:lstStyle/>
                    <a:p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Показа-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тель</a:t>
                      </a: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</a:t>
                      </a:r>
                      <a:r>
                        <a:rPr kumimoji="0" lang="ru-RU" sz="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800" b="0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</a:t>
                      </a:r>
                      <a:r>
                        <a:rPr kumimoji="0" lang="ru-RU" sz="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ние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gridSpan="7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2018г.</a:t>
                      </a: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2024г.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 marL="91438" marR="91438" marT="45737" marB="4573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6432">
                <a:tc v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участников </a:t>
                      </a: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7">
                  <a:txBody>
                    <a:bodyPr/>
                    <a:lstStyle/>
                    <a:p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</a:rPr>
                        <a:t>Публикации о мероприятиях в местных и Всероссийских СМИ, в социальных сетях.  Творческие выступления на мероприятиях вуза, города, области. Участие во Всероссийских, Межрегиональных, областных и городских фестивалях и конкурсах. В перспективе издание сборника произведений литстудийцев (с названием «Пушкарная слобода»)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2384">
                <a:tc vMerge="1">
                  <a:txBody>
                    <a:bodyPr/>
                    <a:lstStyle/>
                    <a:p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 городского и более высокого уровня, проведенных в рамках проекта</a:t>
                      </a: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434">
                <a:tc vMerge="1">
                  <a:txBody>
                    <a:bodyPr/>
                    <a:lstStyle/>
                    <a:p>
                      <a:pPr algn="l"/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привлеченных учебных заведений и участников из  их числа</a:t>
                      </a: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5/100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3/200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5/350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7/400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8/450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10/500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11/550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12/600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390">
                <a:tc vMerge="1">
                  <a:txBody>
                    <a:bodyPr/>
                    <a:lstStyle/>
                    <a:p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совместных мероприятий между учебными заведениями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число участников и зрителей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3500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38904">
                <a:tc vMerge="1">
                  <a:txBody>
                    <a:bodyPr/>
                    <a:lstStyle/>
                    <a:p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или премьерно представленных музыкальных, театральных и авторских произведений </a:t>
                      </a:r>
                    </a:p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endParaRPr kumimoji="0" lang="ru-RU" sz="8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2144">
                <a:tc vMerge="1">
                  <a:txBody>
                    <a:bodyPr/>
                    <a:lstStyle/>
                    <a:p>
                      <a:pPr algn="l"/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школьников, привлеченных к участию в проекте </a:t>
                      </a:r>
                    </a:p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5</a:t>
                      </a:r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2144">
                <a:tc>
                  <a:txBody>
                    <a:bodyPr/>
                    <a:lstStyle/>
                    <a:p>
                      <a:endParaRPr lang="ru-RU" sz="9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Балл ЕГЭ</a:t>
                      </a: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русскому языку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Данные приемной комиссии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7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9512" y="62068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smtClean="0"/>
              <a:t>Введение в предметную область</a:t>
            </a:r>
            <a:br>
              <a:rPr lang="ru-RU" sz="3000" smtClean="0"/>
            </a:br>
            <a:r>
              <a:rPr lang="ru-RU" sz="3000" smtClean="0"/>
              <a:t>(описание ситуации «как будет»)</a:t>
            </a:r>
            <a:br>
              <a:rPr lang="ru-RU" sz="3000" smtClean="0"/>
            </a:b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8825" y="2205038"/>
            <a:ext cx="78486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устойчивой гуманитарной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помощью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инновационных социокультурных форм и методов общения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жителей г. Белгорода и Белгородской области.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45497" y="93978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Бюджет проекта</a:t>
            </a:r>
            <a:endParaRPr lang="ru-RU" sz="3000" dirty="0"/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168436"/>
              </p:ext>
            </p:extLst>
          </p:nvPr>
        </p:nvGraphicFramePr>
        <p:xfrm>
          <a:off x="179515" y="655952"/>
          <a:ext cx="8907335" cy="6260202"/>
        </p:xfrm>
        <a:graphic>
          <a:graphicData uri="http://schemas.openxmlformats.org/drawingml/2006/table">
            <a:tbl>
              <a:tblPr/>
              <a:tblGrid>
                <a:gridCol w="374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2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7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06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38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проекта,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БГТУ им. В.Г. Шухова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 приносящей доход деятельности)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(спонсор-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ские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средства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гранты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от коммерциа-лизации продукта проекта 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4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Межвузовский Фестиваль  студенческого творчества «Пушкарная слобода»: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Услуги привлеченных членов жюри и экспертов;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Услуги привлеченных исполнителей и ведущих мастер-классы;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Услуги партнеров (наградной материал, оформление, сувенирная продукция, транспортные расходы и др.);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Пошив костюмов.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1 170 в т. ч.: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36006" marR="7200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т. ч.: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36006" marR="72004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т. ч.: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36006" marR="72004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т. ч.: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Ежегодный внутривузовский фестиваль художественного слова «Мир наших мыслей».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Ежегодный  внутривузовский фестиваль авторской и исполнительской песни «Аккорд».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 патриотической песни «Моя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Россия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5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0825" y="612457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Бюджет проекта</a:t>
            </a:r>
            <a:endParaRPr lang="ru-RU" sz="3000" dirty="0"/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568366"/>
              </p:ext>
            </p:extLst>
          </p:nvPr>
        </p:nvGraphicFramePr>
        <p:xfrm>
          <a:off x="107504" y="1700808"/>
          <a:ext cx="8934105" cy="4930720"/>
        </p:xfrm>
        <a:graphic>
          <a:graphicData uri="http://schemas.openxmlformats.org/drawingml/2006/table">
            <a:tbl>
              <a:tblPr/>
              <a:tblGrid>
                <a:gridCol w="37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34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0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проекта,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БГТУ им. В.Г. Шухова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 приносящей доход деятельности)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(спонсор-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ские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средства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гранты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от коммерциа-лизации продукта проекта 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Литературные чтения на Пушкинской аллее, посвященные юбилейным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датам русских поэтов и писателей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Строительные работы по укладке тротуарной плитки возле беседки Пушкину.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6" marR="7200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6" marR="72004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6006" marR="72004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 книг и журналов.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Встреча с литераторами Белгорода, лауреатами престижных премий г. Москвы, Санкт-Петербурга.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Мастер-классы  с  ведущими актерами БГАДТ им. М.С. Щепкина и артистами БГФ.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0825" y="612457"/>
            <a:ext cx="8229600" cy="280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Бюджет проекта</a:t>
            </a:r>
            <a:endParaRPr lang="ru-RU" sz="3000" dirty="0"/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719380"/>
              </p:ext>
            </p:extLst>
          </p:nvPr>
        </p:nvGraphicFramePr>
        <p:xfrm>
          <a:off x="107504" y="1520140"/>
          <a:ext cx="8934105" cy="4949286"/>
        </p:xfrm>
        <a:graphic>
          <a:graphicData uri="http://schemas.openxmlformats.org/drawingml/2006/table">
            <a:tbl>
              <a:tblPr/>
              <a:tblGrid>
                <a:gridCol w="37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34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проекта,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БГТУ им. В.Г. Шухова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 приносящей доход деятельности)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(спонсор-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ские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средства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гранты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от коммерциа-лизации продукта проекта 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Мастер-класс с выпускниками кафедры актерского мастерства  и режиссуры БГИИК.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Встречи  с творческими коллективами  города и области в рамках литературно-музыкальной гостиной.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литературной студии «Пушкарная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слобода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Премьерный показ спектаклей молодежного театра «Новая сцена-2».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06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1 690</a:t>
                      </a: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2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1594</Words>
  <Application>Microsoft Office PowerPoint</Application>
  <PresentationFormat>Экран (4:3)</PresentationFormat>
  <Paragraphs>402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Times New Roman</vt:lpstr>
      <vt:lpstr>Wingdings</vt:lpstr>
      <vt:lpstr>Тема Office</vt:lpstr>
      <vt:lpstr>Белгородский государственный технологический университет им. В.Г. Шухова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Команда проекта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Belgorod State Technological University named after  V.G. Shukhov</dc:title>
  <dc:creator>Hiwi</dc:creator>
  <cp:lastModifiedBy>User</cp:lastModifiedBy>
  <cp:revision>118</cp:revision>
  <cp:lastPrinted>2018-11-14T11:30:10Z</cp:lastPrinted>
  <dcterms:created xsi:type="dcterms:W3CDTF">2017-07-24T10:26:29Z</dcterms:created>
  <dcterms:modified xsi:type="dcterms:W3CDTF">2018-12-10T13:08:00Z</dcterms:modified>
</cp:coreProperties>
</file>