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6"/>
  </p:notesMasterIdLst>
  <p:sldIdLst>
    <p:sldId id="256" r:id="rId2"/>
    <p:sldId id="305" r:id="rId3"/>
    <p:sldId id="306" r:id="rId4"/>
    <p:sldId id="290" r:id="rId5"/>
    <p:sldId id="308" r:id="rId6"/>
    <p:sldId id="309" r:id="rId7"/>
    <p:sldId id="310" r:id="rId8"/>
    <p:sldId id="311" r:id="rId9"/>
    <p:sldId id="312" r:id="rId10"/>
    <p:sldId id="307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00" r:id="rId19"/>
    <p:sldId id="284" r:id="rId20"/>
    <p:sldId id="287" r:id="rId21"/>
    <p:sldId id="286" r:id="rId22"/>
    <p:sldId id="303" r:id="rId23"/>
    <p:sldId id="279" r:id="rId24"/>
    <p:sldId id="289" r:id="rId25"/>
  </p:sldIdLst>
  <p:sldSz cx="9144000" cy="6858000" type="screen4x3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718A"/>
    <a:srgbClr val="8FE2F9"/>
    <a:srgbClr val="00FFFF"/>
    <a:srgbClr val="8ED9F8"/>
    <a:srgbClr val="E8F4F8"/>
    <a:srgbClr val="0B95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Helle Formatvorlage 2 - Akz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7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343717-845B-4172-8281-5128739DDAED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42059-EF5D-42BE-B7CC-A98480F239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44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54D4EF-82EF-4084-89A8-F2DD8F0BA14F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69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5340B-AB5B-4E25-AF74-27776B81DD3F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62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9F21D-BF8E-4D29-91A6-8FD829FECCFB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75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9AA83E-6EF8-44F9-BE2F-2E9403375C2F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61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FA93D-16C2-476B-AB51-6D92EF803B22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52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2C277-A970-41D9-BC05-D420D6CD101E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09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9F11F-EF5A-4CFB-9827-E1D6295AFF2A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06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D626-6700-4AA3-A04D-BDFA88A03154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15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AC3B4-D4C8-405F-840B-38E9D4D04806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796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56C8E-3354-4316-9272-29C71CDDE914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93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52384-EE8B-4BAC-9408-D504DC413384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8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8CCAA8-9E28-403D-917B-7D857A9DBAFE}" type="datetime1">
              <a:rPr lang="en-US" smtClean="0"/>
              <a:t>12/11/2018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3E6F0-F6F1-4A99-AB51-8B0675FDF3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440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7"/>
          <p:cNvSpPr>
            <a:spLocks noGrp="1"/>
          </p:cNvSpPr>
          <p:nvPr>
            <p:ph type="ctrTitle"/>
          </p:nvPr>
        </p:nvSpPr>
        <p:spPr>
          <a:xfrm>
            <a:off x="408950" y="475044"/>
            <a:ext cx="7772400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500" b="1" spc="0" dirty="0" smtClean="0">
                <a:solidFill>
                  <a:schemeClr val="tx1"/>
                </a:solidFill>
                <a:latin typeface="Franklin Gothic Medium" panose="020B0603020102020204" pitchFamily="34" charset="0"/>
                <a:cs typeface="Arial" panose="020B0604020202020204" pitchFamily="34" charset="0"/>
              </a:rPr>
              <a:t>Белгородский государственный технологический университет им. В.Г. Шухова</a:t>
            </a:r>
            <a:r>
              <a:rPr lang="en-US" sz="1800" spc="0" dirty="0" smtClean="0">
                <a:latin typeface="Franklin Gothic Medium" panose="020B0603020102020204" pitchFamily="34" charset="0"/>
                <a:cs typeface="Arial" panose="020B0604020202020204" pitchFamily="34" charset="0"/>
              </a:rPr>
              <a:t/>
            </a:r>
            <a:br>
              <a:rPr lang="en-US" sz="1800" spc="0" dirty="0" smtClean="0">
                <a:latin typeface="Franklin Gothic Medium" panose="020B0603020102020204" pitchFamily="34" charset="0"/>
                <a:cs typeface="Arial" panose="020B0604020202020204" pitchFamily="34" charset="0"/>
              </a:rPr>
            </a:br>
            <a:r>
              <a:rPr lang="ru-RU" altLang="ru-RU" sz="1400" u="sng" dirty="0" smtClean="0">
                <a:solidFill>
                  <a:srgbClr val="3D3D3D"/>
                </a:solidFill>
                <a:latin typeface="Franklin Gothic Medium" panose="020B0603020102020204" pitchFamily="34" charset="0"/>
              </a:rPr>
              <a:t>наименование </a:t>
            </a:r>
            <a:r>
              <a:rPr lang="ru-RU" altLang="ru-RU" sz="1400" u="sng" dirty="0">
                <a:solidFill>
                  <a:srgbClr val="3D3D3D"/>
                </a:solidFill>
                <a:latin typeface="Franklin Gothic Medium" panose="020B0603020102020204" pitchFamily="34" charset="0"/>
              </a:rPr>
              <a:t>подразделения </a:t>
            </a:r>
            <a:r>
              <a:rPr lang="ru-RU" altLang="ru-RU" sz="1400" u="sng" dirty="0" smtClean="0">
                <a:solidFill>
                  <a:srgbClr val="3D3D3D"/>
                </a:solidFill>
                <a:latin typeface="Franklin Gothic Medium" panose="020B0603020102020204" pitchFamily="34" charset="0"/>
              </a:rPr>
              <a:t>университета</a:t>
            </a:r>
            <a:r>
              <a:rPr lang="ru-RU" altLang="ru-RU" sz="1400" dirty="0">
                <a:solidFill>
                  <a:srgbClr val="3D3D3D"/>
                </a:solidFill>
                <a:latin typeface="Franklin Gothic Medium" panose="020B0603020102020204" pitchFamily="34" charset="0"/>
              </a:rPr>
              <a:t/>
            </a:r>
            <a:br>
              <a:rPr lang="ru-RU" altLang="ru-RU" sz="1400" dirty="0">
                <a:solidFill>
                  <a:srgbClr val="3D3D3D"/>
                </a:solidFill>
                <a:latin typeface="Franklin Gothic Medium" panose="020B0603020102020204" pitchFamily="34" charset="0"/>
              </a:rPr>
            </a:br>
            <a:endParaRPr lang="ru-RU" altLang="ru-RU" sz="1400" dirty="0">
              <a:solidFill>
                <a:srgbClr val="3D3D3D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80150" y="3988146"/>
            <a:ext cx="26123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</a:rPr>
              <a:t>Наумов А.Е.,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</a:rPr>
              <a:t>начальник УНИР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</a:rPr>
              <a:t>год</a:t>
            </a:r>
          </a:p>
        </p:txBody>
      </p:sp>
      <p:pic>
        <p:nvPicPr>
          <p:cNvPr id="1026" name="Picture 2" descr="http://belwesti.ru/files/2013/bgtu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9724"/>
            <a:ext cx="5721157" cy="4697796"/>
          </a:xfrm>
          <a:prstGeom prst="rect">
            <a:avLst/>
          </a:prstGeom>
          <a:ln/>
          <a:effectLst>
            <a:glow rad="228600">
              <a:srgbClr val="8FE2F9">
                <a:alpha val="40000"/>
              </a:srgbClr>
            </a:glow>
            <a:outerShdw blurRad="50800" dist="38100" dir="16200000" rotWithShape="0">
              <a:prstClr val="black">
                <a:alpha val="40000"/>
              </a:prstClr>
            </a:outerShdw>
            <a:softEdge rad="635000"/>
          </a:effectLst>
          <a:scene3d>
            <a:camera prst="perspectiveFront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122316" y="1484784"/>
            <a:ext cx="8914180" cy="12244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  <a:defRPr/>
            </a:pPr>
            <a:r>
              <a:rPr lang="ru-RU" sz="3200" b="1" dirty="0"/>
              <a:t>Инженерно-экспериментальный центр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БГТУ </a:t>
            </a:r>
            <a:r>
              <a:rPr lang="ru-RU" sz="3200" b="1" dirty="0"/>
              <a:t>им. В.Г. Шухова – центр компетенций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по </a:t>
            </a:r>
            <a:r>
              <a:rPr lang="ru-RU" sz="3200" b="1" dirty="0"/>
              <a:t>направлению «</a:t>
            </a:r>
            <a:r>
              <a:rPr lang="ru-RU" sz="3200" b="1" dirty="0" smtClean="0"/>
              <a:t>Строительство»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Franklin Gothic Medium" panose="020B0603020102020204" pitchFamily="34" charset="0"/>
              </a:rPr>
              <a:t> </a:t>
            </a:r>
            <a:endParaRPr lang="ru-RU" sz="7200" b="1" dirty="0">
              <a:latin typeface="Franklin Gothic Medium" panose="020B06030201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97715" y="899428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Franklin Gothic Book"/>
              </a:rPr>
              <a:t>Форма- 4</a:t>
            </a:r>
            <a:endParaRPr lang="ru-RU" dirty="0"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8246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Основное оборудование и направления деятельности ИЭЦ в строительстве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970934"/>
              </p:ext>
            </p:extLst>
          </p:nvPr>
        </p:nvGraphicFramePr>
        <p:xfrm>
          <a:off x="0" y="1899240"/>
          <a:ext cx="9144000" cy="47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92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1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Направление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Отделение ИЭЦ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Т</a:t>
                      </a:r>
                      <a:r>
                        <a:rPr lang="ru-RU" sz="1100" baseline="0" dirty="0" smtClean="0"/>
                        <a:t>ехнологии строительной печати, строительные печатные конструкции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Строительный</a:t>
                      </a:r>
                      <a:r>
                        <a:rPr lang="ru-RU" sz="1100" baseline="0" dirty="0" smtClean="0"/>
                        <a:t> принтер </a:t>
                      </a:r>
                      <a:r>
                        <a:rPr lang="ru-RU" sz="1100" baseline="0" dirty="0" err="1" smtClean="0"/>
                        <a:t>Спецавиа</a:t>
                      </a:r>
                      <a:r>
                        <a:rPr lang="ru-RU" sz="1100" baseline="0" dirty="0" smtClean="0"/>
                        <a:t> </a:t>
                      </a:r>
                      <a:r>
                        <a:rPr lang="en-US" sz="1100" baseline="0" dirty="0" smtClean="0"/>
                        <a:t>LONG 6040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Ледяные конструкции</a:t>
                      </a:r>
                      <a:r>
                        <a:rPr lang="ru-RU" sz="1100" baseline="0" dirty="0" smtClean="0"/>
                        <a:t> и технологии их производства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холода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Э</a:t>
                      </a:r>
                      <a:r>
                        <a:rPr lang="ru-RU" sz="1100" baseline="0" dirty="0" smtClean="0"/>
                        <a:t>нергетическое моделирование конструкций и конструктивных систем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холода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Исследование</a:t>
                      </a:r>
                      <a:r>
                        <a:rPr lang="ru-RU" sz="1100" baseline="0" dirty="0" smtClean="0"/>
                        <a:t> конструктивной безопасности и функциональной надежности конструкций, зданий и сооружений в условиях сейсмических и кратковременных </a:t>
                      </a:r>
                      <a:r>
                        <a:rPr lang="ru-RU" sz="1100" baseline="0" dirty="0" err="1" smtClean="0"/>
                        <a:t>нагружений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динамики</a:t>
                      </a:r>
                      <a:r>
                        <a:rPr lang="ru-RU" sz="1100" baseline="0" dirty="0" smtClean="0"/>
                        <a:t> и удара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Современные технологии</a:t>
                      </a:r>
                      <a:r>
                        <a:rPr lang="ru-RU" sz="1100" baseline="0" dirty="0" smtClean="0"/>
                        <a:t> технической диагностики и мониторинга эксплуатируемых зданий и сооружений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Лаборатория динамики</a:t>
                      </a:r>
                      <a:r>
                        <a:rPr lang="ru-RU" sz="1100" baseline="0" dirty="0" smtClean="0"/>
                        <a:t> и удара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Прочностные</a:t>
                      </a:r>
                      <a:r>
                        <a:rPr lang="ru-RU" sz="1100" baseline="0" dirty="0" smtClean="0"/>
                        <a:t> и </a:t>
                      </a:r>
                      <a:r>
                        <a:rPr lang="ru-RU" sz="1100" baseline="0" dirty="0" err="1" smtClean="0"/>
                        <a:t>деформативные</a:t>
                      </a:r>
                      <a:r>
                        <a:rPr lang="ru-RU" sz="1100" baseline="0" dirty="0" smtClean="0"/>
                        <a:t> исследования конструкций и конструктивных систем на основные виды и комбинации НДС в диапазоне нагрузок от 20 до 500 т с </a:t>
                      </a:r>
                      <a:r>
                        <a:rPr lang="ru-RU" sz="1100" baseline="0" dirty="0" err="1" smtClean="0"/>
                        <a:t>цифровизацией</a:t>
                      </a:r>
                      <a:r>
                        <a:rPr lang="ru-RU" sz="1100" baseline="0" dirty="0" smtClean="0"/>
                        <a:t> процесса испытаний в средах </a:t>
                      </a:r>
                      <a:r>
                        <a:rPr lang="en-US" sz="1100" baseline="0" dirty="0" smtClean="0"/>
                        <a:t>VR, AR, DIC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Испытательные прессы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Современные отделочные</a:t>
                      </a:r>
                      <a:r>
                        <a:rPr lang="ru-RU" sz="1100" baseline="0" dirty="0" smtClean="0"/>
                        <a:t> и декоративно-конструкционные строительные технологии и конструктивные системы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художественно-промышленного дизайна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Геоинформационные системы, информационное моделирования зданий и сооружений (</a:t>
                      </a:r>
                      <a:r>
                        <a:rPr lang="en-US" sz="1100" dirty="0" smtClean="0"/>
                        <a:t>Building information modeling. BIM), </a:t>
                      </a:r>
                      <a:r>
                        <a:rPr lang="ru-RU" sz="1100" dirty="0" smtClean="0"/>
                        <a:t>информационное моделирование процессов эксплуатации зданий и сооружений (</a:t>
                      </a:r>
                      <a:r>
                        <a:rPr lang="en-US" sz="1100" dirty="0" smtClean="0"/>
                        <a:t>Building information management modeling, BIM2), </a:t>
                      </a:r>
                      <a:r>
                        <a:rPr lang="ru-RU" sz="1100" dirty="0" smtClean="0"/>
                        <a:t> информационное моделирование </a:t>
                      </a:r>
                      <a:r>
                        <a:rPr lang="ru-RU" sz="1100" baseline="0" dirty="0" smtClean="0"/>
                        <a:t>инженерных систем</a:t>
                      </a:r>
                      <a:endParaRPr lang="ru-RU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информационного моделирования недвижимости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Автоматизированных системы управления имущественными комплексами, программно-аппаратные комплексы автоматизации мониторинга и диагностики на основе технологий интернета вещей, больших данных, искусственного интеллекта, виртуальной и дополненной реальностей, советующих систем и роботизированных комплексов</a:t>
                      </a:r>
                      <a:endParaRPr lang="ru-RU" sz="11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Лаборатория информационного моделирования недвижимости</a:t>
                      </a:r>
                      <a:endParaRPr lang="ru-RU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90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25455" r="1617" b="10845"/>
          <a:stretch/>
        </p:blipFill>
        <p:spPr bwMode="auto">
          <a:xfrm>
            <a:off x="-2" y="1472016"/>
            <a:ext cx="9132541" cy="411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724634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Строительные материалы и композиты с ориентированными свойствами</a:t>
            </a:r>
            <a:endParaRPr lang="ru-RU" sz="2000" b="1" dirty="0"/>
          </a:p>
        </p:txBody>
      </p:sp>
      <p:pic>
        <p:nvPicPr>
          <p:cNvPr id="1030" name="Picture 6" descr="Картинки по запросу высокопрочный бет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276872"/>
            <a:ext cx="3048000" cy="227457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97152"/>
            <a:ext cx="3048000" cy="17145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3848" y="5693186"/>
            <a:ext cx="5928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/>
              <a:t>функциональность, долговечность,  </a:t>
            </a:r>
            <a:r>
              <a:rPr lang="ru-RU" sz="2000" b="1" dirty="0" err="1" smtClean="0"/>
              <a:t>экологичность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154530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724634"/>
            <a:ext cx="8208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Технологии строительства настоящего и будущего</a:t>
            </a:r>
            <a:endParaRPr lang="ru-RU" sz="2000" b="1" dirty="0"/>
          </a:p>
        </p:txBody>
      </p:sp>
      <p:pic>
        <p:nvPicPr>
          <p:cNvPr id="13314" name="Picture 2" descr="Картинки по запросу стальные мосты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/>
          <a:stretch/>
        </p:blipFill>
        <p:spPr bwMode="auto">
          <a:xfrm>
            <a:off x="-1" y="4243738"/>
            <a:ext cx="5171177" cy="257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07" y="4243738"/>
            <a:ext cx="3921393" cy="261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Картинки по запросу grasshopper archica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9"/>
          <a:stretch/>
        </p:blipFill>
        <p:spPr bwMode="auto">
          <a:xfrm>
            <a:off x="4860032" y="1412775"/>
            <a:ext cx="4283968" cy="27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1249" r="23712" b="8125"/>
          <a:stretch>
            <a:fillRect/>
          </a:stretch>
        </p:blipFill>
        <p:spPr bwMode="auto">
          <a:xfrm>
            <a:off x="251520" y="1412776"/>
            <a:ext cx="4483821" cy="272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365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72463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Аддитивно-модульные технологии строительства</a:t>
            </a:r>
            <a:endParaRPr lang="ru-RU" sz="2000" b="1" dirty="0"/>
          </a:p>
        </p:txBody>
      </p:sp>
      <p:sp>
        <p:nvSpPr>
          <p:cNvPr id="2" name="AutoShape 2" descr="Картинки по запросу строительная печ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Picture 12" descr="Картинки по запросу 3d строительный принте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3" r="19289"/>
          <a:stretch>
            <a:fillRect/>
          </a:stretch>
        </p:blipFill>
        <p:spPr bwMode="auto">
          <a:xfrm>
            <a:off x="5508104" y="3652168"/>
            <a:ext cx="33718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 t="21744" r="29536" b="6744"/>
          <a:stretch/>
        </p:blipFill>
        <p:spPr bwMode="auto">
          <a:xfrm>
            <a:off x="274841" y="1484785"/>
            <a:ext cx="5025171" cy="461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Картинки по запросу строительная печат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0"/>
          <a:stretch/>
        </p:blipFill>
        <p:spPr bwMode="auto">
          <a:xfrm>
            <a:off x="5508104" y="1466783"/>
            <a:ext cx="3371850" cy="205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915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14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72463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Роботизированные производственные линии</a:t>
            </a:r>
            <a:endParaRPr lang="ru-RU" sz="2000" b="1" dirty="0"/>
          </a:p>
        </p:txBody>
      </p:sp>
      <p:sp>
        <p:nvSpPr>
          <p:cNvPr id="2" name="AutoShape 2" descr="Картинки по запросу строительная печа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Картинки по запросу kuk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2" b="29958"/>
          <a:stretch/>
        </p:blipFill>
        <p:spPr bwMode="auto">
          <a:xfrm>
            <a:off x="-1" y="1234440"/>
            <a:ext cx="9124519" cy="360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kuka строитель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" y="4995459"/>
            <a:ext cx="2841732" cy="1894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kuka строительство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0" r="3188"/>
          <a:stretch/>
        </p:blipFill>
        <p:spPr bwMode="auto">
          <a:xfrm>
            <a:off x="2948940" y="4999421"/>
            <a:ext cx="3268980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kuka строительств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06" y="4999421"/>
            <a:ext cx="2808312" cy="187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22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15</a:t>
            </a:fld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1" y="4149080"/>
            <a:ext cx="4021513" cy="26652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72463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Аппаратно-программные комплексы технической диагностики</a:t>
            </a:r>
            <a:endParaRPr lang="ru-RU" sz="2000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0960ED-468B-480A-9AFB-D2FC687579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" t="7643" r="-185" b="-99"/>
          <a:stretch/>
        </p:blipFill>
        <p:spPr>
          <a:xfrm>
            <a:off x="4211960" y="1268760"/>
            <a:ext cx="4692010" cy="285289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4160530"/>
            <a:ext cx="3276024" cy="17887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5136511"/>
            <a:ext cx="2681446" cy="172148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22" t="44825" r="39039" b="21575"/>
          <a:stretch/>
        </p:blipFill>
        <p:spPr bwMode="auto">
          <a:xfrm>
            <a:off x="59544" y="1268760"/>
            <a:ext cx="4008399" cy="2800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505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724634"/>
            <a:ext cx="9036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Технологии виртуальной и дополненной реальностей в технике и технологиях</a:t>
            </a:r>
            <a:endParaRPr lang="ru-RU" sz="2000" b="1" dirty="0"/>
          </a:p>
        </p:txBody>
      </p:sp>
      <p:sp>
        <p:nvSpPr>
          <p:cNvPr id="2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 t="10433"/>
          <a:stretch/>
        </p:blipFill>
        <p:spPr bwMode="auto">
          <a:xfrm>
            <a:off x="-27454" y="1394460"/>
            <a:ext cx="8271862" cy="547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Картинки по запросу строительство b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912" y="4130236"/>
            <a:ext cx="3717087" cy="273577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509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724634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Бесконтактные измерения в технологических процессах</a:t>
            </a:r>
            <a:endParaRPr lang="ru-RU" sz="2000" b="1" dirty="0"/>
          </a:p>
        </p:txBody>
      </p:sp>
      <p:sp>
        <p:nvSpPr>
          <p:cNvPr id="2" name="AutoShape 10" descr="Похожее изображени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25"/>
          <a:stretch/>
        </p:blipFill>
        <p:spPr bwMode="auto">
          <a:xfrm>
            <a:off x="1" y="1412776"/>
            <a:ext cx="400680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по запросу digital image correl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17330"/>
            <a:ext cx="5004048" cy="290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/>
          <a:stretch/>
        </p:blipFill>
        <p:spPr bwMode="auto">
          <a:xfrm>
            <a:off x="4191408" y="4320068"/>
            <a:ext cx="4773079" cy="253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429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58007"/>
            <a:ext cx="9144000" cy="578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79512" y="116632"/>
            <a:ext cx="8686800" cy="841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Medium" panose="020B0603020102020204" pitchFamily="34" charset="0"/>
              </a:rPr>
              <a:t>Описание проекта</a:t>
            </a:r>
            <a:endParaRPr lang="ru-RU" sz="3000" dirty="0">
              <a:latin typeface="Franklin Gothic Medium" panose="020B0603020102020204" pitchFamily="34" charset="0"/>
            </a:endParaRPr>
          </a:p>
        </p:txBody>
      </p:sp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978383"/>
              </p:ext>
            </p:extLst>
          </p:nvPr>
        </p:nvGraphicFramePr>
        <p:xfrm>
          <a:off x="35496" y="1119112"/>
          <a:ext cx="9036495" cy="5406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885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84380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92088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Цель проекта: </a:t>
                      </a:r>
                      <a:endParaRPr lang="ru-RU" sz="1100" b="1" dirty="0"/>
                    </a:p>
                  </a:txBody>
                  <a:tcPr marL="91438" marR="91438" marT="45740" marB="45740" anchor="ctr"/>
                </a:tc>
                <a:tc gridSpan="6">
                  <a:txBody>
                    <a:bodyPr/>
                    <a:lstStyle/>
                    <a:p>
                      <a:pPr marL="228600" lvl="0" indent="-228600">
                        <a:buAutoNum type="arabicParenR"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Опережающая экспериментально-исследовательская и кадровая поддержка 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перспективных  технологий 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строительства и эксплуатации строительных объектов; </a:t>
                      </a:r>
                    </a:p>
                    <a:p>
                      <a:pPr marL="228600" lvl="0" indent="-228600">
                        <a:buAutoNum type="arabicParenR"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Агрегирование актуальных технологических барьеров отрасли и их синергетическое, в </a:t>
                      </a:r>
                      <a:r>
                        <a:rPr kumimoji="0" lang="ru-RU" sz="80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удаленное исследование и устранение; </a:t>
                      </a:r>
                    </a:p>
                    <a:p>
                      <a:pPr marL="228600" lvl="0" indent="-228600">
                        <a:buAutoNum type="arabicParenR"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Рейтинговый прорыв университета в </a:t>
                      </a:r>
                      <a:r>
                        <a:rPr kumimoji="0" lang="en-US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 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направлению </a:t>
                      </a:r>
                      <a:r>
                        <a:rPr kumimoji="0" lang="en-US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Civil Engineering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 </a:t>
                      </a:r>
                      <a:endParaRPr kumimoji="0" lang="en-US" sz="800" i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lvl="0" indent="-228600">
                        <a:buAutoNum type="arabicParenR"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Формирование задела, результативного и кадрового обеспечения заявок на выполнение грантов и научных программ</a:t>
                      </a: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Способ достижения цели:</a:t>
                      </a:r>
                      <a:endParaRPr lang="ru-RU" sz="1100" b="1" dirty="0"/>
                    </a:p>
                  </a:txBody>
                  <a:tcPr marL="91438" marR="91438" marT="45740" marB="45740" anchor="ctr"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Создание устойчивого комплексного экспериментально-исследовательского пространства строительных инноваций и опережающего развития отрасли, включающего:</a:t>
                      </a: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arabicParenR"/>
                        <a:tabLst/>
                        <a:defRPr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инновационное, в </a:t>
                      </a:r>
                      <a:r>
                        <a:rPr kumimoji="0" lang="ru-RU" sz="800" i="1" kern="12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уникальное исследовательское оборудования и совершенствованные методики преодоления технологических барьеров 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отрасли;</a:t>
                      </a:r>
                      <a:endParaRPr kumimoji="0" lang="ru-RU" sz="800" i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AutoNum type="arabicParenR"/>
                        <a:tabLst/>
                        <a:defRPr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Создаваемые и созданные авторские творческие коллективы, представленные преимущественно молодыми учеными, аспирантами и студентами, формирующие научно-исследовательский задел 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НИР.</a:t>
                      </a:r>
                      <a:endParaRPr kumimoji="0" lang="ru-RU" sz="800" i="1" kern="1200" baseline="0" dirty="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2867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Результат /продукт</a:t>
                      </a:r>
                      <a:r>
                        <a:rPr lang="ru-RU" sz="1100" b="1" baseline="0" dirty="0" smtClean="0"/>
                        <a:t> </a:t>
                      </a:r>
                      <a:r>
                        <a:rPr lang="ru-RU" sz="1100" b="1" dirty="0" smtClean="0"/>
                        <a:t>проекта:</a:t>
                      </a:r>
                    </a:p>
                    <a:p>
                      <a:endParaRPr lang="ru-RU" sz="1100" b="1" dirty="0"/>
                    </a:p>
                  </a:txBody>
                  <a:tcPr marL="91438" marR="91438" marT="45740" marB="45740" anchor="ctr"/>
                </a:tc>
                <a:tc gridSpan="5">
                  <a:txBody>
                    <a:bodyPr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Результат</a:t>
                      </a: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kumimoji="0"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Вид подтверждения результата</a:t>
                      </a: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989">
                <a:tc vMerge="1">
                  <a:txBody>
                    <a:bodyPr/>
                    <a:lstStyle/>
                    <a:p>
                      <a:endParaRPr lang="ru-RU" sz="1500" b="1" dirty="0"/>
                    </a:p>
                  </a:txBody>
                  <a:tcPr marL="91438" marR="91438" marT="45727" marB="45727" anchor="ctr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10 постоянно действующих исследовательских лабораторий, сформированный пул грантов и научных программ, формирование отраслевого профессионального сообщества в рамках преодолеваемых технологических барьеров</a:t>
                      </a: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Font typeface="Wingdings" panose="05000000000000000000" pitchFamily="2" charset="2"/>
                        <a:buNone/>
                      </a:pP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Рейтинг вуза в </a:t>
                      </a:r>
                      <a:r>
                        <a:rPr kumimoji="0" lang="en-US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QS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Civil Engineering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показатели публикационной активности, количество заявок грантов и НП, партнерские соглашения и  договора о сотрудничестве</a:t>
                      </a: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2867">
                <a:tc rowSpan="7">
                  <a:txBody>
                    <a:bodyPr/>
                    <a:lstStyle/>
                    <a:p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Показатели реализации проекта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gridSpan="5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2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Показатель:</a:t>
                      </a: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Вид подтверждения:</a:t>
                      </a:r>
                      <a:endParaRPr lang="ru-RU" sz="1200" b="1" dirty="0"/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6168">
                <a:tc vMerge="1">
                  <a:txBody>
                    <a:bodyPr/>
                    <a:lstStyle/>
                    <a:p>
                      <a:endParaRPr lang="ru-RU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rowSpan="2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Показатель проекта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rowSpan="2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Базовое</a:t>
                      </a:r>
                      <a:r>
                        <a:rPr kumimoji="0" lang="ru-RU" sz="8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значение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gridSpan="3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1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Плановое значение</a:t>
                      </a:r>
                      <a:endParaRPr kumimoji="0" lang="ru-RU" sz="11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37" marB="45737" anchor="ctr"/>
                </a:tc>
                <a:tc hMerge="1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37" marB="45737" anchor="ctr"/>
                </a:tc>
                <a:tc v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613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37" marB="45737" anchor="ctr"/>
                </a:tc>
                <a:tc vMerge="1"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endParaRPr kumimoji="0" lang="ru-RU" sz="12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37" marB="45737" anchor="ctr"/>
                </a:tc>
                <a:tc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2019 г.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2020 г.</a:t>
                      </a: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lvl="1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2021 г.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</a:txBody>
                  <a:tcPr marL="91438" marR="91438" marT="45737" marB="45737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501">
                <a:tc vMerge="1"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91438" marR="91438" marT="45737" marB="45737" anchor="ctr"/>
                </a:tc>
                <a:tc>
                  <a:txBody>
                    <a:bodyPr/>
                    <a:lstStyle/>
                    <a:p>
                      <a:pPr marL="0" lvl="1" algn="l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РИД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10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12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15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Охранные документы ОИС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45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Публикации </a:t>
                      </a:r>
                      <a:r>
                        <a:rPr kumimoji="0" lang="en-US" sz="800" b="0" i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WoS</a:t>
                      </a:r>
                      <a:r>
                        <a:rPr kumimoji="0" lang="en-US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и </a:t>
                      </a:r>
                      <a:r>
                        <a:rPr kumimoji="0" lang="en-US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Scopus</a:t>
                      </a:r>
                      <a:endParaRPr kumimoji="0" lang="ru-RU" sz="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15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20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25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Сведения о публикациях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200">
                <a:tc vMerge="1">
                  <a:txBody>
                    <a:bodyPr/>
                    <a:lstStyle/>
                    <a:p>
                      <a:endParaRPr lang="ru-RU" sz="1200" b="1" dirty="0"/>
                    </a:p>
                  </a:txBody>
                  <a:tcPr marL="91438" marR="91438" marT="45737" marB="45737" anchor="ctr"/>
                </a:tc>
                <a:tc>
                  <a:txBody>
                    <a:bodyPr/>
                    <a:lstStyle/>
                    <a:p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Защита диссертаций к.н.</a:t>
                      </a:r>
                      <a:endParaRPr kumimoji="0" lang="ru-RU" sz="800" b="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Защищенные диссертации к.н.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72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b="0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Объем</a:t>
                      </a:r>
                      <a:r>
                        <a:rPr kumimoji="0" lang="ru-RU" sz="800" b="0" i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ВБС по х/д НИР, тыс. руб.</a:t>
                      </a:r>
                      <a:endParaRPr kumimoji="0" lang="ru-RU" sz="800" b="0" i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2000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3000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 smtClean="0"/>
                        <a:t>4000</a:t>
                      </a:r>
                      <a:endParaRPr lang="ru-RU" sz="800" dirty="0"/>
                    </a:p>
                  </a:txBody>
                  <a:tcPr marL="91438" marR="91438" marT="45740" marB="4574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Реестр х/д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454752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Пользователи</a:t>
                      </a:r>
                      <a:r>
                        <a:rPr lang="ru-RU" sz="1100" b="1" baseline="0" dirty="0" smtClean="0"/>
                        <a:t> </a:t>
                      </a:r>
                    </a:p>
                    <a:p>
                      <a:r>
                        <a:rPr lang="ru-RU" sz="1100" b="1" baseline="0" dirty="0" smtClean="0"/>
                        <a:t>результатом пр</a:t>
                      </a:r>
                      <a:r>
                        <a:rPr lang="ru-RU" sz="1100" b="1" dirty="0" smtClean="0"/>
                        <a:t>оекта: </a:t>
                      </a:r>
                      <a:endParaRPr lang="ru-RU" sz="1100" b="1" dirty="0"/>
                    </a:p>
                  </a:txBody>
                  <a:tcPr marL="91438" marR="91438" marT="45740" marB="45740" anchor="ctr"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Ученые </a:t>
                      </a:r>
                      <a:r>
                        <a:rPr kumimoji="0" lang="ru-RU" sz="8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БГТУ</a:t>
                      </a: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им. </a:t>
                      </a:r>
                      <a:r>
                        <a:rPr kumimoji="0" lang="ru-RU" sz="800" i="1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В.Г</a:t>
                      </a: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Шухова, родственных вузов, вузов смежных направленностей, предприятия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строительной и эксплуатирующей отраслей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607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100" b="1" i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Внешние участники проекта (партнеры)</a:t>
                      </a:r>
                      <a:endParaRPr lang="ru-RU" sz="1100" b="1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вузов-партнеров РФ, 3 вуза-партнера ближнего зарубежья, 2 вуза-партнера дальнего зарубежья, 2 НИИ РААСН, 20 индустриальных партнеров в РФ и за рубежом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Рынки сбыта</a:t>
                      </a:r>
                      <a:endParaRPr lang="ru-RU" sz="1100" b="1" dirty="0"/>
                    </a:p>
                  </a:txBody>
                  <a:tcPr marL="91438" marR="91438" marT="45740" marB="45740" anchor="ctr"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kumimoji="0" lang="ru-RU" sz="800" i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Российское и международное</a:t>
                      </a:r>
                      <a:r>
                        <a:rPr kumimoji="0" lang="ru-RU" sz="800" i="1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образовательное и отраслевое профессиональное сообщество</a:t>
                      </a:r>
                      <a:endParaRPr kumimoji="0" lang="ru-RU" sz="800" i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8" marR="91438" marT="45740" marB="4574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942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0825" y="612457"/>
            <a:ext cx="8229600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Medium" panose="020B0603020102020204" pitchFamily="34" charset="0"/>
              </a:rPr>
              <a:t>Бюджет проекта</a:t>
            </a:r>
            <a:endParaRPr lang="ru-RU" sz="30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213" y="1640880"/>
            <a:ext cx="81311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dirty="0"/>
              <a:t>Планируемый объем финансирования проекта</a:t>
            </a:r>
          </a:p>
        </p:txBody>
      </p:sp>
      <p:graphicFrame>
        <p:nvGraphicFramePr>
          <p:cNvPr id="8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754760"/>
              </p:ext>
            </p:extLst>
          </p:nvPr>
        </p:nvGraphicFramePr>
        <p:xfrm>
          <a:off x="102393" y="2178025"/>
          <a:ext cx="8934104" cy="4419327"/>
        </p:xfrm>
        <a:graphic>
          <a:graphicData uri="http://schemas.openxmlformats.org/drawingml/2006/table">
            <a:tbl>
              <a:tblPr/>
              <a:tblGrid>
                <a:gridCol w="375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5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2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43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43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43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664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6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667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3341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04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Бюджет проекта, </a:t>
                      </a:r>
                      <a:b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</a:b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тыс. руб.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Бюджетные источники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Внебюджетные источники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58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Федеральный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бюджет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Региональный бюджет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Муниципальный бюджет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средства БГТУ им. В.Г. Шухова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(от приносящей доход деятельности)</a:t>
                      </a:r>
                    </a:p>
                  </a:txBody>
                  <a:tcPr marL="36006" marR="36006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Привлечен-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ные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 (спонсор-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ские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)  средства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гранты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средства от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коммерциа-лизации</a:t>
                      </a: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 продукта проекта </a:t>
                      </a:r>
                    </a:p>
                  </a:txBody>
                  <a:tcPr marL="68591" marR="68591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8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1.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Реконструкция модуля «Кисловодск»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5000</a:t>
                      </a: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4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2.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Приобретение, ремонт и совершенствование экспериментального оборудования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46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3.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Приобретение/создание аппаратно-программных технологических решений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3000</a:t>
                      </a: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2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Всего:</a:t>
                      </a:r>
                    </a:p>
                  </a:txBody>
                  <a:tcPr marL="91455" marR="91455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10000</a:t>
                      </a:r>
                    </a:p>
                  </a:txBody>
                  <a:tcPr marL="36006" marR="72004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3000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36006" marR="72004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36006" marR="72004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1000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2000</a:t>
                      </a:r>
                    </a:p>
                  </a:txBody>
                  <a:tcPr marL="36006" marR="72004" marT="45707" marB="457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540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есть»)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Franklin Gothic Book"/>
              </a:rPr>
              <a:t>Отрасль строительства и строительных материалов – ключевая отрасль экономического развития государства, одна из наиболее емких отраслей производства по привлекаемым ресурсам и кадровому обеспечению.</a:t>
            </a:r>
          </a:p>
          <a:p>
            <a:pPr algn="just"/>
            <a:endParaRPr lang="ru-RU" sz="2000" b="1" dirty="0" smtClean="0">
              <a:latin typeface="Franklin Gothic Book"/>
            </a:endParaRPr>
          </a:p>
          <a:p>
            <a:pPr algn="just"/>
            <a:r>
              <a:rPr lang="ru-RU" sz="2000" b="1" dirty="0" smtClean="0">
                <a:latin typeface="Franklin Gothic Book"/>
              </a:rPr>
              <a:t>Основная цель строительства – «…</a:t>
            </a:r>
            <a:r>
              <a:rPr lang="ru-RU" sz="2000" b="1" dirty="0" smtClean="0">
                <a:solidFill>
                  <a:srgbClr val="FF0000"/>
                </a:solidFill>
                <a:latin typeface="Franklin Gothic Book"/>
              </a:rPr>
              <a:t>создание человеком отгороженного от малопригодной для его жизни и деятельности природы пространства, приспосабливаемого под эти цели</a:t>
            </a:r>
            <a:r>
              <a:rPr lang="ru-RU" sz="2000" b="1" dirty="0" smtClean="0">
                <a:latin typeface="Franklin Gothic Book"/>
              </a:rPr>
              <a:t>». </a:t>
            </a:r>
          </a:p>
          <a:p>
            <a:pPr algn="just"/>
            <a:endParaRPr lang="ru-RU" sz="2000" b="1" dirty="0">
              <a:latin typeface="Franklin Gothic Book"/>
            </a:endParaRPr>
          </a:p>
          <a:p>
            <a:pPr algn="just"/>
            <a:r>
              <a:rPr lang="ru-RU" sz="2000" b="1" dirty="0" smtClean="0">
                <a:latin typeface="Franklin Gothic Book"/>
              </a:rPr>
              <a:t>Строительство является составной частью 85% всех отраслей промышленного производства и сферы оказания услуг современного государства, одно рабочее место в строительстве обеспечивается 16 рабочими местами в сопряженных отраслях экономики.</a:t>
            </a:r>
          </a:p>
        </p:txBody>
      </p:sp>
    </p:spTree>
    <p:extLst>
      <p:ext uri="{BB962C8B-B14F-4D97-AF65-F5344CB8AC3E}">
        <p14:creationId xmlns:p14="http://schemas.microsoft.com/office/powerpoint/2010/main" val="290165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04790" y="548680"/>
            <a:ext cx="8229600" cy="5619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smtClean="0"/>
              <a:t>Риски проекта</a:t>
            </a:r>
            <a:endParaRPr lang="ru-RU" sz="3000" dirty="0"/>
          </a:p>
        </p:txBody>
      </p:sp>
      <p:graphicFrame>
        <p:nvGraphicFramePr>
          <p:cNvPr id="3" name="Объек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683688"/>
              </p:ext>
            </p:extLst>
          </p:nvPr>
        </p:nvGraphicFramePr>
        <p:xfrm>
          <a:off x="250825" y="1628800"/>
          <a:ext cx="8713788" cy="4392295"/>
        </p:xfrm>
        <a:graphic>
          <a:graphicData uri="http://schemas.openxmlformats.org/drawingml/2006/table">
            <a:tbl>
              <a:tblPr/>
              <a:tblGrid>
                <a:gridCol w="356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646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3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706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75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№</a:t>
                      </a:r>
                    </a:p>
                  </a:txBody>
                  <a:tcPr marL="68594" marR="68594"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Риск</a:t>
                      </a:r>
                    </a:p>
                  </a:txBody>
                  <a:tcPr marL="68594" marR="68594"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Ожидаемые последствия наступления риска</a:t>
                      </a:r>
                    </a:p>
                  </a:txBody>
                  <a:tcPr marL="68594" marR="68594"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Мероприятия по предупреждению наступления риска</a:t>
                      </a:r>
                    </a:p>
                  </a:txBody>
                  <a:tcPr marL="68594" marR="68594"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Действия в случае наступления риска</a:t>
                      </a:r>
                    </a:p>
                  </a:txBody>
                  <a:tcPr marL="68594" marR="68594" marT="45743" marB="45743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51442" marR="51442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Превышение бюджета проекта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Сокращение инфраструктурной полноты и числа структурных единиц ИЭЦ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Управление финансированием проекта, привлечение спонсорских средств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Завершение проекта собственными силами вуза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897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51434" marR="51434" marT="8255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Несогласованность действий участников проекта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Срыв сроков, снижение объема НИР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Проектное управление подготовкой,  организацией и проведением НИР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Перераспределение функций участников проекта, привлечение дополнительных участников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60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51442" marR="51442" marT="8254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Недостижение</a:t>
                      </a: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заявленных результатов проекта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Невостребованность</a:t>
                      </a: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результатов НИР, неразвитость рынков сбыта НИР, труднопреодолимые технологические барьеры отрасли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Мониторинг отраслевых вызовов и перспектив совместно с МРГ </a:t>
                      </a:r>
                      <a:r>
                        <a:rPr kumimoji="0" lang="ru-RU" altLang="ru-RU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ДСиТ</a:t>
                      </a: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, формирование службы заказчика НИР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Работа в режиме подразделения вуза, осуществляющего хоздоговорную и экспертно-строительную деятельность на региональном рынке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1440" marR="5144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104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620688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/>
              <a:t>Показатели </a:t>
            </a:r>
            <a:r>
              <a:rPr lang="ru-RU" sz="3000" dirty="0" smtClean="0"/>
              <a:t>эффективности проекта</a:t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3" name="TextBox 2"/>
          <p:cNvSpPr txBox="1"/>
          <p:nvPr/>
        </p:nvSpPr>
        <p:spPr>
          <a:xfrm>
            <a:off x="184150" y="1511494"/>
            <a:ext cx="87852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 smtClean="0">
                <a:latin typeface="Franklin Gothic Medium" panose="020B0603020102020204" pitchFamily="34" charset="0"/>
              </a:rPr>
              <a:t>Мероприятия программы </a:t>
            </a:r>
            <a:r>
              <a:rPr lang="ru-RU" sz="2000" dirty="0">
                <a:latin typeface="Franklin Gothic Medium" panose="020B0603020102020204" pitchFamily="34" charset="0"/>
              </a:rPr>
              <a:t>развития </a:t>
            </a:r>
            <a:r>
              <a:rPr lang="ru-RU" sz="2000" dirty="0" smtClean="0">
                <a:latin typeface="Franklin Gothic Medium" panose="020B0603020102020204" pitchFamily="34" charset="0"/>
              </a:rPr>
              <a:t>опорного университета, корреспондирующие с реализуемым проектом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7583" y="2219380"/>
            <a:ext cx="79928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rgbClr val="08718A"/>
                </a:solidFill>
              </a:rPr>
              <a:t>3.2.1.1 Создание условий для проведения исследований национального и регионального </a:t>
            </a:r>
            <a:r>
              <a:rPr lang="ru-RU" sz="1600" dirty="0" smtClean="0">
                <a:solidFill>
                  <a:srgbClr val="08718A"/>
                </a:solidFill>
              </a:rPr>
              <a:t>уровней;</a:t>
            </a:r>
          </a:p>
          <a:p>
            <a:r>
              <a:rPr lang="ru-RU" sz="1600" dirty="0">
                <a:solidFill>
                  <a:srgbClr val="08718A"/>
                </a:solidFill>
              </a:rPr>
              <a:t>2.2.1 Создание коммуникационного офиса продвижения научных исследований, взаимодействия с базами данных, применения единых стандартов оформления </a:t>
            </a:r>
            <a:r>
              <a:rPr lang="ru-RU" sz="1600" dirty="0" smtClean="0">
                <a:solidFill>
                  <a:srgbClr val="08718A"/>
                </a:solidFill>
              </a:rPr>
              <a:t>публикаций;</a:t>
            </a:r>
          </a:p>
          <a:p>
            <a:r>
              <a:rPr lang="ru-RU" sz="1600" dirty="0">
                <a:solidFill>
                  <a:srgbClr val="08718A"/>
                </a:solidFill>
              </a:rPr>
              <a:t>3.2.2.2 Развитие системы </a:t>
            </a:r>
            <a:r>
              <a:rPr lang="ru-RU" sz="1600" dirty="0" err="1">
                <a:solidFill>
                  <a:srgbClr val="08718A"/>
                </a:solidFill>
              </a:rPr>
              <a:t>грантовой</a:t>
            </a:r>
            <a:r>
              <a:rPr lang="ru-RU" sz="1600" dirty="0">
                <a:solidFill>
                  <a:srgbClr val="08718A"/>
                </a:solidFill>
              </a:rPr>
              <a:t> поддержки научной </a:t>
            </a:r>
            <a:r>
              <a:rPr lang="ru-RU" sz="1600" dirty="0" smtClean="0">
                <a:solidFill>
                  <a:srgbClr val="08718A"/>
                </a:solidFill>
              </a:rPr>
              <a:t>деятельности</a:t>
            </a:r>
            <a:endParaRPr lang="ru-RU" sz="1600" dirty="0">
              <a:solidFill>
                <a:srgbClr val="08718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150" y="3845947"/>
            <a:ext cx="8785225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 smtClean="0">
                <a:latin typeface="Franklin Gothic Medium" panose="020B0603020102020204" pitchFamily="34" charset="0"/>
              </a:rPr>
              <a:t>Целевые показатели результативности программы </a:t>
            </a:r>
            <a:r>
              <a:rPr lang="ru-RU" sz="2000" dirty="0">
                <a:latin typeface="Franklin Gothic Medium" panose="020B0603020102020204" pitchFamily="34" charset="0"/>
              </a:rPr>
              <a:t>развития </a:t>
            </a:r>
            <a:r>
              <a:rPr lang="ru-RU" sz="2000" dirty="0" smtClean="0">
                <a:latin typeface="Franklin Gothic Medium" panose="020B0603020102020204" pitchFamily="34" charset="0"/>
              </a:rPr>
              <a:t>опорного университета, улучшаемые проектом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3" y="4553833"/>
            <a:ext cx="8141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8718A"/>
                </a:solidFill>
              </a:rPr>
              <a:t>количество оформленных объектов интеллектуальной собственности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8718A"/>
                </a:solidFill>
              </a:rPr>
              <a:t>число </a:t>
            </a:r>
            <a:r>
              <a:rPr lang="ru-RU" sz="1600" dirty="0">
                <a:solidFill>
                  <a:srgbClr val="08718A"/>
                </a:solidFill>
              </a:rPr>
              <a:t>публикаций организации, индексируемых в </a:t>
            </a:r>
            <a:r>
              <a:rPr lang="ru-RU" sz="1600" dirty="0" smtClean="0">
                <a:solidFill>
                  <a:srgbClr val="08718A"/>
                </a:solidFill>
              </a:rPr>
              <a:t>информационно-аналитической </a:t>
            </a:r>
            <a:r>
              <a:rPr lang="ru-RU" sz="1600" dirty="0">
                <a:solidFill>
                  <a:srgbClr val="08718A"/>
                </a:solidFill>
              </a:rPr>
              <a:t>системе научного цитирования </a:t>
            </a:r>
            <a:r>
              <a:rPr lang="ru-RU" sz="1600" dirty="0" smtClean="0">
                <a:solidFill>
                  <a:srgbClr val="08718A"/>
                </a:solidFill>
              </a:rPr>
              <a:t>РИНЦ, </a:t>
            </a:r>
            <a:r>
              <a:rPr lang="en-US" sz="1600" dirty="0" smtClean="0">
                <a:solidFill>
                  <a:srgbClr val="08718A"/>
                </a:solidFill>
              </a:rPr>
              <a:t>Scopus, </a:t>
            </a:r>
            <a:r>
              <a:rPr lang="ru-RU" sz="1600" dirty="0" err="1" smtClean="0">
                <a:solidFill>
                  <a:srgbClr val="08718A"/>
                </a:solidFill>
              </a:rPr>
              <a:t>Web</a:t>
            </a:r>
            <a:r>
              <a:rPr lang="ru-RU" sz="1600" dirty="0" smtClean="0">
                <a:solidFill>
                  <a:srgbClr val="08718A"/>
                </a:solidFill>
              </a:rPr>
              <a:t> </a:t>
            </a:r>
            <a:r>
              <a:rPr lang="ru-RU" sz="1600" dirty="0" err="1">
                <a:solidFill>
                  <a:srgbClr val="08718A"/>
                </a:solidFill>
              </a:rPr>
              <a:t>of</a:t>
            </a:r>
            <a:r>
              <a:rPr lang="ru-RU" sz="1600" dirty="0">
                <a:solidFill>
                  <a:srgbClr val="08718A"/>
                </a:solidFill>
              </a:rPr>
              <a:t> </a:t>
            </a:r>
            <a:r>
              <a:rPr lang="ru-RU" sz="1600" dirty="0" err="1" smtClean="0">
                <a:solidFill>
                  <a:srgbClr val="08718A"/>
                </a:solidFill>
              </a:rPr>
              <a:t>Science</a:t>
            </a:r>
            <a:endParaRPr lang="ru-RU" sz="1600" dirty="0">
              <a:solidFill>
                <a:srgbClr val="08718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8718A"/>
                </a:solidFill>
              </a:rPr>
              <a:t>число крупных международных научных мероприятий на базе университета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8718A"/>
                </a:solidFill>
              </a:rPr>
              <a:t>объем портфеля научных исследований и разработок</a:t>
            </a:r>
            <a:endParaRPr lang="ru-RU" sz="1600" dirty="0">
              <a:solidFill>
                <a:srgbClr val="0871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6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1520" y="620688"/>
            <a:ext cx="86868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/>
              <a:t>Показатели </a:t>
            </a:r>
            <a:r>
              <a:rPr lang="ru-RU" sz="3000" dirty="0" smtClean="0"/>
              <a:t>эффективности проекта</a:t>
            </a:r>
            <a:br>
              <a:rPr lang="ru-RU" sz="3000" dirty="0" smtClean="0"/>
            </a:br>
            <a:endParaRPr lang="ru-RU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772816"/>
            <a:ext cx="87852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dirty="0" smtClean="0">
                <a:latin typeface="Franklin Gothic Medium" panose="020B0603020102020204" pitchFamily="34" charset="0"/>
              </a:rPr>
              <a:t>Эффекты, достигаемые проектом</a:t>
            </a:r>
            <a:endParaRPr lang="ru-RU" sz="2000" dirty="0">
              <a:latin typeface="Franklin Gothic Medium" panose="020B0603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3737" y="2204864"/>
            <a:ext cx="8141791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Экономические</a:t>
            </a:r>
            <a:r>
              <a:rPr lang="ru-RU" b="1" dirty="0">
                <a:solidFill>
                  <a:srgbClr val="08718A"/>
                </a:solidFill>
              </a:rPr>
              <a:t>: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привлечение внебюджетных средств к выполнению НИР и ОКР;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обновление инфраструктуры вуза</a:t>
            </a:r>
          </a:p>
          <a:p>
            <a:r>
              <a:rPr lang="ru-RU" b="1" dirty="0" err="1">
                <a:solidFill>
                  <a:schemeClr val="accent6">
                    <a:lumMod val="75000"/>
                  </a:schemeClr>
                </a:solidFill>
              </a:rPr>
              <a:t>Имиджевые</a:t>
            </a:r>
            <a:r>
              <a:rPr lang="ru-RU" b="1" dirty="0">
                <a:solidFill>
                  <a:srgbClr val="08718A"/>
                </a:solidFill>
              </a:rPr>
              <a:t>: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рейтинг </a:t>
            </a:r>
            <a:r>
              <a:rPr lang="ru-RU" sz="1600" dirty="0">
                <a:solidFill>
                  <a:srgbClr val="08718A"/>
                </a:solidFill>
              </a:rPr>
              <a:t>вуза в международном научно-образовательном </a:t>
            </a:r>
            <a:r>
              <a:rPr lang="ru-RU" sz="1600" dirty="0" smtClean="0">
                <a:solidFill>
                  <a:srgbClr val="08718A"/>
                </a:solidFill>
              </a:rPr>
              <a:t>пространстве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формирование инновационной экспериментально-исследовательской технологической платформы опережающего развития отрасли на базе вуза</a:t>
            </a:r>
            <a:endParaRPr lang="ru-RU" sz="1600" dirty="0">
              <a:solidFill>
                <a:srgbClr val="08718A"/>
              </a:solidFill>
            </a:endParaRPr>
          </a:p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Корпоративные</a:t>
            </a:r>
            <a:r>
              <a:rPr lang="ru-RU" b="1" dirty="0">
                <a:solidFill>
                  <a:srgbClr val="08718A"/>
                </a:solidFill>
              </a:rPr>
              <a:t>: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формирование научных, в </a:t>
            </a:r>
            <a:r>
              <a:rPr lang="ru-RU" sz="1600" dirty="0" err="1" smtClean="0">
                <a:solidFill>
                  <a:srgbClr val="08718A"/>
                </a:solidFill>
              </a:rPr>
              <a:t>т.ч</a:t>
            </a:r>
            <a:r>
              <a:rPr lang="ru-RU" sz="1600" dirty="0" smtClean="0">
                <a:solidFill>
                  <a:srgbClr val="08718A"/>
                </a:solidFill>
              </a:rPr>
              <a:t>. международных </a:t>
            </a:r>
            <a:r>
              <a:rPr lang="ru-RU" sz="1600" dirty="0" err="1">
                <a:solidFill>
                  <a:srgbClr val="08718A"/>
                </a:solidFill>
              </a:rPr>
              <a:t>колабораций</a:t>
            </a:r>
            <a:r>
              <a:rPr lang="ru-RU" sz="1600" dirty="0" smtClean="0">
                <a:solidFill>
                  <a:srgbClr val="08718A"/>
                </a:solidFill>
              </a:rPr>
              <a:t>;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привлечение РААСН и подведомственных учреждений к НИР вуза;</a:t>
            </a:r>
          </a:p>
          <a:p>
            <a:pPr marL="447675" indent="-180975">
              <a:buFontTx/>
              <a:buChar char="-"/>
            </a:pPr>
            <a:r>
              <a:rPr lang="ru-RU" sz="1600" dirty="0" smtClean="0">
                <a:solidFill>
                  <a:srgbClr val="08718A"/>
                </a:solidFill>
              </a:rPr>
              <a:t>формирование пула научно-исследовательских проектов:</a:t>
            </a:r>
          </a:p>
          <a:p>
            <a:pPr marL="1260475" indent="-180975">
              <a:buFontTx/>
              <a:buChar char="-"/>
            </a:pP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рынков НТИ</a:t>
            </a:r>
          </a:p>
          <a:p>
            <a:pPr marL="1260475" indent="-180975">
              <a:buFontTx/>
              <a:buChar char="-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критических технологий РФ;</a:t>
            </a:r>
          </a:p>
          <a:p>
            <a:pPr marL="1260475" indent="-180975">
              <a:buFontTx/>
              <a:buChar char="-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национальных проектов «Образование и наука»;</a:t>
            </a:r>
          </a:p>
          <a:p>
            <a:pPr marL="1260475" indent="-180975">
              <a:buFontTx/>
              <a:buChar char="-"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</a:rPr>
              <a:t>поручений (майских указов) Президента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РФ</a:t>
            </a:r>
            <a:endParaRPr lang="ru-RU" dirty="0">
              <a:solidFill>
                <a:srgbClr val="0871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76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23</a:t>
            </a:fld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1625" y="427038"/>
            <a:ext cx="8686800" cy="841375"/>
          </a:xfrm>
        </p:spPr>
        <p:txBody>
          <a:bodyPr/>
          <a:lstStyle/>
          <a:p>
            <a:pPr>
              <a:defRPr/>
            </a:pPr>
            <a:r>
              <a:rPr lang="ru-RU" sz="3000" dirty="0" smtClean="0"/>
              <a:t>Команда проекта</a:t>
            </a:r>
            <a:endParaRPr lang="ru-RU" sz="3000" dirty="0"/>
          </a:p>
        </p:txBody>
      </p:sp>
      <p:graphicFrame>
        <p:nvGraphicFramePr>
          <p:cNvPr id="9" name="Group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4961804"/>
              </p:ext>
            </p:extLst>
          </p:nvPr>
        </p:nvGraphicFramePr>
        <p:xfrm>
          <a:off x="179388" y="1773238"/>
          <a:ext cx="8713788" cy="3750390"/>
        </p:xfrm>
        <a:graphic>
          <a:graphicData uri="http://schemas.openxmlformats.org/drawingml/2006/table">
            <a:tbl>
              <a:tblPr/>
              <a:tblGrid>
                <a:gridCol w="42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1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374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559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182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ФИО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Должность и основное место работы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Выполняемые в проекте работы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Евтушенко Е.И.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Проректор по научной работе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Times New Roman" pitchFamily="18" charset="0"/>
                        </a:rPr>
                        <a:t>Куратор проекта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2.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Голиков Г.Г.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Проректор по АХР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Куратор проекта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2.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Наумов А.Е.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Начальник УНИР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Руководитель проекта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3.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Долженко А.В.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Зав. лабораторий ИИЭ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Администратор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37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4.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Шевченко А.В.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Доцент кафедры </a:t>
                      </a:r>
                      <a:r>
                        <a:rPr kumimoji="0" lang="ru-RU" sz="14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СиГХ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Администратор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5.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Юдин Д.А.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Доцент кафедры ТК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Администратор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6.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Алфимова Н.И.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Директор НПЦ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Член команды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7.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1C1C1C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Карацупа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 С.В.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Руководитель проектного офиса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Член команды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8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8.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1C1C1C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Иванов А.С.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1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Arial" charset="0"/>
                        </a:rPr>
                        <a:t>Доцент кафедры ТКМ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ea typeface="+mn-ea"/>
                          <a:cs typeface="Times New Roman" pitchFamily="18" charset="0"/>
                        </a:rPr>
                        <a:t>Член команды проекта</a:t>
                      </a:r>
                    </a:p>
                  </a:txBody>
                  <a:tcPr marL="91442" marR="91442" marT="45744" marB="4574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466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3E6F0-F6F1-4A99-AB51-8B0675FDF372}" type="slidenum">
              <a:rPr lang="en-US" smtClean="0"/>
              <a:t>24</a:t>
            </a:fld>
            <a:endParaRPr lang="en-US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3140968"/>
            <a:ext cx="8686800" cy="841375"/>
          </a:xfrm>
        </p:spPr>
        <p:txBody>
          <a:bodyPr/>
          <a:lstStyle/>
          <a:p>
            <a:pPr>
              <a:defRPr/>
            </a:pPr>
            <a:r>
              <a:rPr lang="ru-RU" sz="3000" dirty="0" smtClean="0"/>
              <a:t>Контактные данные:</a:t>
            </a:r>
            <a:endParaRPr lang="ru-RU" sz="3000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67544" y="4005064"/>
            <a:ext cx="86764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51920" y="4293096"/>
            <a:ext cx="47708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Руководитель проекта:             Наумов А.Е.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</a:t>
            </a:r>
            <a:r>
              <a:rPr lang="ru-RU" dirty="0"/>
              <a:t>8∙910</a:t>
            </a:r>
            <a:r>
              <a:rPr lang="ru-RU" dirty="0" smtClean="0"/>
              <a:t>∙360∙00∙51  </a:t>
            </a:r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Администратор проекта:          Долженко А.В.</a:t>
            </a:r>
          </a:p>
          <a:p>
            <a:pPr>
              <a:tabLst>
                <a:tab pos="2959100" algn="l"/>
              </a:tabLst>
            </a:pPr>
            <a:r>
              <a:rPr lang="ru-RU" dirty="0" smtClean="0"/>
              <a:t>	8∙920∙205∙77∙87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112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есть»)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Franklin Gothic Book"/>
              </a:rPr>
              <a:t>Научные, исследовательские и опытно-конструкторские подразделения БГТУ им. В.Г. Шухова, обеспечивающие базу и поддержку НИР и ОКР в строительстве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Центр коллективного пользования – Центр высоких технологий;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Центр строительного инжиниринга;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>
                <a:solidFill>
                  <a:srgbClr val="00B0F0"/>
                </a:solidFill>
                <a:latin typeface="Franklin Gothic Book"/>
              </a:rPr>
              <a:t>Т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ехнопарк;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Лаборатория инженерных изысканий и экспертиз;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Лаборатория информационного моделирования в строительстве;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Лаборатория художественно-промышленного дизайна;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Центр инноваций и дизайна «Метаморфозы»;</a:t>
            </a:r>
          </a:p>
          <a:p>
            <a:pPr algn="just"/>
            <a:endParaRPr lang="ru-RU" sz="1400" b="1" dirty="0" smtClean="0">
              <a:latin typeface="Franklin Gothic Book"/>
            </a:endParaRPr>
          </a:p>
          <a:p>
            <a:pPr algn="just"/>
            <a:r>
              <a:rPr lang="ru-RU" sz="1400" b="1" dirty="0" smtClean="0">
                <a:latin typeface="Franklin Gothic Book"/>
              </a:rPr>
              <a:t>Индустриальные и научные партнеры проводимой вузом </a:t>
            </a:r>
            <a:r>
              <a:rPr lang="ru-RU" sz="1400" b="1" dirty="0">
                <a:latin typeface="Franklin Gothic Book"/>
              </a:rPr>
              <a:t>НИР и ОКР </a:t>
            </a:r>
            <a:r>
              <a:rPr lang="ru-RU" sz="1400" b="1" dirty="0" smtClean="0">
                <a:latin typeface="Franklin Gothic Book"/>
              </a:rPr>
              <a:t>в строительстве: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Департамент строительства и транспорта Белгородской области.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ООО «Управляющая компания ЖБК-1» (г. Белгород);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АО «</a:t>
            </a:r>
            <a:r>
              <a:rPr lang="ru-RU" sz="1400" b="1" dirty="0" err="1" smtClean="0">
                <a:solidFill>
                  <a:srgbClr val="00B0F0"/>
                </a:solidFill>
                <a:latin typeface="Franklin Gothic Book"/>
              </a:rPr>
              <a:t>Аэробел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» (г. Белгород);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ООО «Завод </a:t>
            </a:r>
            <a:r>
              <a:rPr lang="ru-RU" sz="1400" b="1" dirty="0" err="1" smtClean="0">
                <a:solidFill>
                  <a:srgbClr val="00B0F0"/>
                </a:solidFill>
                <a:latin typeface="Franklin Gothic Book"/>
              </a:rPr>
              <a:t>АрБет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» (г. Белгород);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ООО «</a:t>
            </a:r>
            <a:r>
              <a:rPr lang="ru-RU" sz="1400" b="1" dirty="0" err="1" smtClean="0">
                <a:solidFill>
                  <a:srgbClr val="00B0F0"/>
                </a:solidFill>
                <a:latin typeface="Franklin Gothic Book"/>
              </a:rPr>
              <a:t>ЭкспертПроектСтрой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» (г. Белгород);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НИИ строительной физики РААСН (г. Москва);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Компания </a:t>
            </a:r>
            <a:r>
              <a:rPr lang="en-US" sz="1400" b="1" dirty="0" err="1" smtClean="0">
                <a:solidFill>
                  <a:srgbClr val="00B0F0"/>
                </a:solidFill>
                <a:latin typeface="Franklin Gothic Book"/>
              </a:rPr>
              <a:t>Graphisoft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 (г. Москва);</a:t>
            </a:r>
            <a:endParaRPr lang="en-US" sz="1400" b="1" dirty="0" smtClean="0">
              <a:solidFill>
                <a:srgbClr val="00B0F0"/>
              </a:solidFill>
              <a:latin typeface="Franklin Gothic Book"/>
            </a:endParaRP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Компания </a:t>
            </a:r>
            <a:r>
              <a:rPr lang="en-US" sz="1400" b="1" dirty="0" smtClean="0">
                <a:solidFill>
                  <a:srgbClr val="00B0F0"/>
                </a:solidFill>
                <a:latin typeface="Franklin Gothic Book"/>
              </a:rPr>
              <a:t>VR Concept</a:t>
            </a:r>
            <a:r>
              <a:rPr lang="ru-RU" sz="1400" b="1" dirty="0">
                <a:solidFill>
                  <a:srgbClr val="00B0F0"/>
                </a:solidFill>
                <a:latin typeface="Franklin Gothic Book"/>
              </a:rPr>
              <a:t> 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(г. Москва);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Лодзинский политехнический университет (г. Лодзь, Польша);</a:t>
            </a:r>
          </a:p>
          <a:p>
            <a:pPr marL="285750" indent="-285750" algn="just">
              <a:buFontTx/>
              <a:buChar char="-"/>
            </a:pP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Компания </a:t>
            </a:r>
            <a:r>
              <a:rPr lang="en-US" sz="1400" b="1" dirty="0" smtClean="0">
                <a:solidFill>
                  <a:srgbClr val="00B0F0"/>
                </a:solidFill>
                <a:latin typeface="Franklin Gothic Book"/>
              </a:rPr>
              <a:t>PSA Zurich Area GmbH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 (г. </a:t>
            </a:r>
            <a:r>
              <a:rPr lang="ru-RU" sz="1400" b="1" dirty="0" err="1" smtClean="0">
                <a:solidFill>
                  <a:srgbClr val="00B0F0"/>
                </a:solidFill>
                <a:latin typeface="Franklin Gothic Book"/>
              </a:rPr>
              <a:t>Устер</a:t>
            </a:r>
            <a:r>
              <a:rPr lang="ru-RU" sz="1400" b="1" dirty="0" smtClean="0">
                <a:solidFill>
                  <a:srgbClr val="00B0F0"/>
                </a:solidFill>
                <a:latin typeface="Franklin Gothic Book"/>
              </a:rPr>
              <a:t>, Швейцария)</a:t>
            </a:r>
          </a:p>
        </p:txBody>
      </p:sp>
    </p:spTree>
    <p:extLst>
      <p:ext uri="{BB962C8B-B14F-4D97-AF65-F5344CB8AC3E}">
        <p14:creationId xmlns:p14="http://schemas.microsoft.com/office/powerpoint/2010/main" val="325131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Franklin Gothic Book"/>
              </a:rPr>
              <a:t>Инженерно-экспериментальный центр (ИЭЦ) – инновационный формат научно-исследовательского подразделения, являющийся частью инфраструктуры коллективного пользования головной организации, обеспечивающий опережающие опытно-экспериментальные и </a:t>
            </a:r>
            <a:r>
              <a:rPr lang="ru-RU" sz="1600" b="1" dirty="0" err="1" smtClean="0">
                <a:latin typeface="Franklin Gothic Book"/>
              </a:rPr>
              <a:t>апробационные</a:t>
            </a:r>
            <a:r>
              <a:rPr lang="ru-RU" sz="1600" b="1" dirty="0" smtClean="0">
                <a:latin typeface="Franklin Gothic Book"/>
              </a:rPr>
              <a:t> исследования, подготовку в трансферту и масштабированию современных и перспективных производственных технологий.</a:t>
            </a:r>
          </a:p>
          <a:p>
            <a:pPr algn="just"/>
            <a:endParaRPr lang="ru-RU" sz="1600" b="1" dirty="0">
              <a:solidFill>
                <a:srgbClr val="08718A"/>
              </a:solidFill>
              <a:latin typeface="Franklin Gothic Book"/>
            </a:endParaRPr>
          </a:p>
          <a:p>
            <a:pPr algn="just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ИЭЦ формирует комплексную экспериментально-исследовательскую среду, основанную на: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агрегации актуальных и перспективных технологических барьеров отрасли, их систематизации и кластеризации, обеспечивающими наиболее комплексный и эффективный подход к их преодолению;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создании, селекции и аккумуляции творческих (преимущественно молодых ученых, аспирантов и студентов) коллективов, рациональному совмещению решаемых ими задач;</a:t>
            </a:r>
          </a:p>
          <a:p>
            <a:pPr marL="285750" indent="-285750" algn="just">
              <a:buFontTx/>
              <a:buChar char="-"/>
            </a:pPr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аккумуляции передового исследовательского оборудования (в </a:t>
            </a:r>
            <a:r>
              <a:rPr lang="ru-RU" sz="1600" b="1" dirty="0" err="1" smtClean="0">
                <a:solidFill>
                  <a:srgbClr val="08718A"/>
                </a:solidFill>
                <a:latin typeface="Franklin Gothic Book"/>
              </a:rPr>
              <a:t>т.ч</a:t>
            </a:r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. УНУ) в едином пространстве, обеспечивающем максимальную эффективность его оборота</a:t>
            </a:r>
            <a:endParaRPr lang="ru-RU" sz="1600" dirty="0">
              <a:solidFill>
                <a:srgbClr val="08718A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371411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Реконструируемый корпус ИЭЦ (модуль «Кисловодск»)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9890" r="16016" b="14001"/>
          <a:stretch/>
        </p:blipFill>
        <p:spPr bwMode="auto">
          <a:xfrm>
            <a:off x="239668" y="1910928"/>
            <a:ext cx="8724820" cy="4146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239796">
            <a:off x="4885530" y="4797155"/>
            <a:ext cx="504056" cy="504056"/>
          </a:xfrm>
          <a:prstGeom prst="re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4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Реконструируемый корпус ИЭЦ (модуль «Кисловодск»)</a:t>
            </a:r>
          </a:p>
        </p:txBody>
      </p:sp>
      <p:pic>
        <p:nvPicPr>
          <p:cNvPr id="1028" name="Picture 4" descr="Картинки по запросу модуль кисловодс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0585" r="6026" b="13942"/>
          <a:stretch/>
        </p:blipFill>
        <p:spPr bwMode="auto">
          <a:xfrm>
            <a:off x="156691" y="4365104"/>
            <a:ext cx="3039689" cy="175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модуль кисловод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46881"/>
            <a:ext cx="5695463" cy="427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46881"/>
            <a:ext cx="3040805" cy="209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4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484784"/>
            <a:ext cx="87849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Реконструируемый корпус ИЭЦ (модуль «Кисловодск»)</a:t>
            </a: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74" t="27935" r="7596" b="12414"/>
          <a:stretch/>
        </p:blipFill>
        <p:spPr bwMode="auto">
          <a:xfrm>
            <a:off x="0" y="1785381"/>
            <a:ext cx="9143999" cy="3891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Картинки по запросу модуль кисловодс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49" y="5529673"/>
            <a:ext cx="2458536" cy="122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380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340768"/>
            <a:ext cx="388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Реконструируемый корпус ИЭЦ (модуль «Кисловодск»)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84283"/>
            <a:ext cx="4896544" cy="5374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957911"/>
            <a:ext cx="3672408" cy="427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561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04248" y="6482716"/>
            <a:ext cx="2682107" cy="276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г. Белгород, </a:t>
            </a:r>
            <a:r>
              <a:rPr lang="ru-RU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2018 </a:t>
            </a:r>
            <a:r>
              <a:rPr lang="ru-RU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n-cs"/>
              </a:rPr>
              <a:t>год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9984" y="433408"/>
            <a:ext cx="8686800" cy="13394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000" dirty="0" smtClean="0">
                <a:latin typeface="Franklin Gothic Book"/>
              </a:rPr>
              <a:t>Введение в предметную область</a:t>
            </a:r>
            <a:br>
              <a:rPr lang="ru-RU" sz="3000" dirty="0" smtClean="0">
                <a:latin typeface="Franklin Gothic Book"/>
              </a:rPr>
            </a:br>
            <a:r>
              <a:rPr lang="ru-RU" sz="3000" dirty="0" smtClean="0">
                <a:latin typeface="Franklin Gothic Book"/>
              </a:rPr>
              <a:t>(описание ситуации «как будет»)</a:t>
            </a:r>
            <a:br>
              <a:rPr lang="ru-RU" sz="3000" dirty="0" smtClean="0">
                <a:latin typeface="Franklin Gothic Book"/>
              </a:rPr>
            </a:br>
            <a:endParaRPr lang="ru-RU" sz="3000" dirty="0">
              <a:latin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1340768"/>
            <a:ext cx="3888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solidFill>
                  <a:srgbClr val="08718A"/>
                </a:solidFill>
                <a:latin typeface="Franklin Gothic Book"/>
              </a:rPr>
              <a:t>Реконструируемый корпус ИЭЦ (модуль «Кисловодск»)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957911"/>
            <a:ext cx="3672408" cy="4279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8" y="1925543"/>
            <a:ext cx="4861418" cy="483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0786"/>
            <a:ext cx="1656184" cy="25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1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</TotalTime>
  <Words>1566</Words>
  <Application>Microsoft Office PowerPoint</Application>
  <PresentationFormat>Экран (4:3)</PresentationFormat>
  <Paragraphs>280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Тема Office</vt:lpstr>
      <vt:lpstr>Белгородский государственный технологический университет им. В.Г. Шухова наименование подразделения университета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Команда проекта</vt:lpstr>
      <vt:lpstr>Контактные данные: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Belgorod State Technological University named after  V.G. Shukhov</dc:title>
  <dc:creator>Hiwi</dc:creator>
  <cp:lastModifiedBy>User</cp:lastModifiedBy>
  <cp:revision>120</cp:revision>
  <cp:lastPrinted>2018-09-24T08:34:52Z</cp:lastPrinted>
  <dcterms:created xsi:type="dcterms:W3CDTF">2017-07-24T10:26:29Z</dcterms:created>
  <dcterms:modified xsi:type="dcterms:W3CDTF">2018-12-11T12:40:48Z</dcterms:modified>
</cp:coreProperties>
</file>