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7" r:id="rId4"/>
    <p:sldId id="264" r:id="rId5"/>
    <p:sldId id="266" r:id="rId6"/>
    <p:sldId id="260" r:id="rId7"/>
    <p:sldId id="268" r:id="rId8"/>
    <p:sldId id="257" r:id="rId9"/>
    <p:sldId id="261" r:id="rId10"/>
    <p:sldId id="262" r:id="rId11"/>
    <p:sldId id="263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117" d="100"/>
          <a:sy n="117" d="100"/>
        </p:scale>
        <p:origin x="-10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739372409212554E-2"/>
          <c:y val="9.8502559772548001E-2"/>
          <c:w val="0.83309164150251724"/>
          <c:h val="0.814072654057921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D6-42F2-8B2D-544668B416D9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D6-42F2-8B2D-544668B416D9}"/>
              </c:ext>
            </c:extLst>
          </c:dPt>
          <c:dLbls>
            <c:dLbl>
              <c:idx val="0"/>
              <c:layout>
                <c:manualLayout>
                  <c:x val="-3.90625E-2"/>
                  <c:y val="-0.330468729670968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D6-42F2-8B2D-544668B416D9}"/>
                </c:ext>
              </c:extLst>
            </c:dLbl>
            <c:dLbl>
              <c:idx val="1"/>
              <c:layout>
                <c:manualLayout>
                  <c:x val="3.5937499999999942E-2"/>
                  <c:y val="7.0312495674674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D6-42F2-8B2D-544668B416D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4300</c:v>
                </c:pt>
                <c:pt idx="1">
                  <c:v>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D6-42F2-8B2D-544668B416D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4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8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0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9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8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0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8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2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2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0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6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4392-AC4C-42E0-B249-773961AAA8BC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9181-1B22-44CC-A480-F7A5CC5E7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2000" y="-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00" y="1730431"/>
            <a:ext cx="6271787" cy="4831236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(СУЭР)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7075" y="1295400"/>
            <a:ext cx="11558215" cy="74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СУЭР – инструмент анализа и контроля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потребления энергетических ресурсов и управления энергосбережением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27075" y="2096499"/>
            <a:ext cx="6429326" cy="344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Пользователи СУЭР: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руководство Белгородской области,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руководители муниципальных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образований, Управлений и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Департаментов,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руководители бюджетных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организаций и ответственные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за энергохозяйство лица,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энергосервисные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компании,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есурсоснабжающие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организации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27071" y="5498747"/>
            <a:ext cx="11558215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Разработчик: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БГТУ им. В.Г. Шухова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27071" y="5921819"/>
            <a:ext cx="11558215" cy="74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Заказчик: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ОГБУ «Центр 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энерго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сбережения Белгородской области»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2000" y="-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6894992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Текущее состояние разработки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7" y="2256613"/>
            <a:ext cx="5851296" cy="4489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b="4442"/>
          <a:stretch/>
        </p:blipFill>
        <p:spPr>
          <a:xfrm>
            <a:off x="6168314" y="609600"/>
            <a:ext cx="5753514" cy="6159143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11021" y="1171783"/>
            <a:ext cx="5908402" cy="10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Энергетическая декларация объекта – характеристики зданий и сооружений (индивидуальные особенности), которые используются при определении нормативов потребления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2000" y="-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6894992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Текущее состояние разработки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b="4442"/>
          <a:stretch/>
        </p:blipFill>
        <p:spPr>
          <a:xfrm>
            <a:off x="6168314" y="609600"/>
            <a:ext cx="5753514" cy="6159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314" y="609598"/>
            <a:ext cx="5753514" cy="6220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52" y="2304051"/>
            <a:ext cx="5851296" cy="4523961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11021" y="1171783"/>
            <a:ext cx="5957293" cy="102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Автоматизированный и ручной сбор данных о потреблении энергоресурсов с установленных приборов учета и расчет нормативов с учетом индивидуальных особенностей объектов и нормативно-правовых актов 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2000" y="-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4371925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Нормативно-правовая база: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27075" y="1295400"/>
            <a:ext cx="11558215" cy="550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1023923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подпрограмма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«Энергосбережение и повышение энергетической эффективности» государственной программы Белгородской области «Развитие экономического потенциала и формирование предпринимательского климата в Белгородской области на 2014-2020 годы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» </a:t>
            </a:r>
          </a:p>
          <a:p>
            <a:pPr marL="342900" indent="-342900" defTabSz="1023923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распоряжение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Правительства Белгородской области от 27 сентября 2017 года № 452-рп «О внедрении Системы управления энергетическими ресурсами Белгородской области» </a:t>
            </a:r>
            <a:endParaRPr lang="ru-RU" sz="21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marL="342900" indent="-342900" defTabSz="1023923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федеральный закон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от 23 ноября 2009 года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№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261-ФЗ «Об энергосбережении и о повышении энергетической эффективности и о внесении изменений в отдельные законодательные акты Российской Федерации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»</a:t>
            </a:r>
          </a:p>
          <a:p>
            <a:pPr marL="342900" indent="-342900" defTabSz="1023923">
              <a:spcBef>
                <a:spcPct val="0"/>
              </a:spcBef>
              <a:buFontTx/>
              <a:buChar char="-"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государственная программа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Белгородской области "Развитие информационного общества в Белгородской области на 2014 - 2020 годы" (с изменениями на 28 декабря 2017 года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)</a:t>
            </a:r>
          </a:p>
          <a:p>
            <a:pPr marL="342900" indent="-342900" defTabSz="1023923">
              <a:spcBef>
                <a:spcPct val="0"/>
              </a:spcBef>
              <a:buFontTx/>
              <a:buChar char="-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программа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"Цифровая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экономика Российской Федерации"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(распоряжение Правительства РФ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от 28 июля 2017 г. № 1632-р </a:t>
            </a:r>
          </a:p>
          <a:p>
            <a:pPr marL="342900" indent="-342900" defTabSz="1023923">
              <a:spcBef>
                <a:spcPct val="0"/>
              </a:spcBef>
              <a:buFontTx/>
              <a:buChar char="-"/>
            </a:pPr>
            <a:endParaRPr lang="ru-RU" sz="21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2000" y="-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271607" y="601134"/>
            <a:ext cx="6776460" cy="745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3923">
              <a:spcBef>
                <a:spcPct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Проблемы:</a:t>
            </a:r>
          </a:p>
          <a:p>
            <a:pPr marL="342900" indent="-342900" defTabSz="1023923">
              <a:spcBef>
                <a:spcPct val="0"/>
              </a:spcBef>
              <a:buFontTx/>
              <a:buChar char="-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тсутствие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актуальной детализированной информации о техническом состоянии 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ресурсопотреблении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зданий;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342900" indent="-342900" defTabSz="1023923">
              <a:spcBef>
                <a:spcPct val="0"/>
              </a:spcBef>
              <a:buFontTx/>
              <a:buChar char="-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тсутствие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оперативного контроля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исполнения лимитов и потребления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ТЭР;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342900" indent="-342900" defTabSz="1023923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снижение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эффективности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использования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бюджетных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средств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lvl="0" algn="ctr" defTabSz="1023923">
              <a:spcBef>
                <a:spcPct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Решение: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just" defTabSz="1023923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СУЭР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инструмент анализа,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контроля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 управления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потреблением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энергетических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ресурсов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Пользователи СУЭР: </a:t>
            </a:r>
          </a:p>
          <a:p>
            <a:pPr marL="342900" indent="-342900" defTabSz="1023923">
              <a:spcBef>
                <a:spcPct val="0"/>
              </a:spcBef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руководители органов исполнительной власти, </a:t>
            </a:r>
          </a:p>
          <a:p>
            <a:pPr marL="342900" indent="-342900" defTabSz="1023923">
              <a:spcBef>
                <a:spcPct val="0"/>
              </a:spcBef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руководители бюджетных организаций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ответственные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энергохозяйство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лица,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342900" indent="-342900" defTabSz="1023923">
              <a:spcBef>
                <a:spcPct val="0"/>
              </a:spcBef>
              <a:buFontTx/>
              <a:buChar char="-"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энергосервисные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компании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 РСО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defTabSz="1023923">
              <a:spcBef>
                <a:spcPct val="0"/>
              </a:spcBef>
              <a:buNone/>
            </a:pPr>
            <a:endParaRPr lang="ru-RU" sz="21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defTabSz="1023923">
              <a:spcBef>
                <a:spcPct val="0"/>
              </a:spcBef>
              <a:buNone/>
            </a:pPr>
            <a:endParaRPr lang="ru-RU" sz="2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defTabSz="1023923">
              <a:spcBef>
                <a:spcPct val="0"/>
              </a:spcBef>
              <a:buNone/>
            </a:pPr>
            <a:endParaRPr lang="ru-RU" sz="2100" dirty="0" smtClean="0">
              <a:latin typeface="Century Gothic" pitchFamily="34" charset="0"/>
              <a:cs typeface="Times New Roman" pitchFamily="18" charset="0"/>
            </a:endParaRPr>
          </a:p>
          <a:p>
            <a:pPr defTabSz="1023923">
              <a:spcBef>
                <a:spcPct val="0"/>
              </a:spcBef>
              <a:buNone/>
            </a:pPr>
            <a:endParaRPr lang="ru-RU" sz="28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707" y="1400175"/>
            <a:ext cx="1447800" cy="657225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ЦЕНТР </a:t>
            </a:r>
            <a:r>
              <a:rPr lang="ru-RU" sz="1000" b="1" dirty="0" err="1" smtClean="0"/>
              <a:t>ЭНЕРГОСБЕРЕЖЕНИЯБелгородской</a:t>
            </a:r>
            <a:r>
              <a:rPr lang="ru-RU" sz="1000" b="1" dirty="0" smtClean="0"/>
              <a:t> области</a:t>
            </a:r>
            <a:endParaRPr lang="ru-RU" sz="1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0732" y="1400174"/>
            <a:ext cx="1447800" cy="657225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Департамент </a:t>
            </a:r>
          </a:p>
          <a:p>
            <a:pPr algn="ctr"/>
            <a:r>
              <a:rPr lang="ru-RU" sz="1600" b="1" dirty="0" smtClean="0"/>
              <a:t>ЖКХ</a:t>
            </a:r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05540" y="2656443"/>
            <a:ext cx="1447800" cy="657225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Муниципальный финансовый орган</a:t>
            </a:r>
            <a:endParaRPr lang="ru-RU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68133" y="2655411"/>
            <a:ext cx="1447800" cy="657225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Департамент финансов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05540" y="3733030"/>
            <a:ext cx="1447800" cy="657225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ГРБС</a:t>
            </a:r>
          </a:p>
          <a:p>
            <a:pPr algn="ctr"/>
            <a:r>
              <a:rPr lang="ru-RU" sz="1200" b="1" dirty="0" smtClean="0"/>
              <a:t>муниципального бюджета</a:t>
            </a:r>
            <a:endParaRPr lang="ru-RU" sz="1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68133" y="3733029"/>
            <a:ext cx="1447800" cy="657225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ГРБС</a:t>
            </a:r>
          </a:p>
          <a:p>
            <a:pPr algn="ctr"/>
            <a:r>
              <a:rPr lang="ru-RU" sz="1200" b="1" dirty="0" smtClean="0"/>
              <a:t>областного бюджета</a:t>
            </a:r>
            <a:endParaRPr lang="ru-RU" sz="12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366357" y="4904600"/>
            <a:ext cx="1667478" cy="875525"/>
            <a:chOff x="1366357" y="4904600"/>
            <a:chExt cx="1667478" cy="87552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366357" y="4904600"/>
              <a:ext cx="1447800" cy="657225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461607" y="5013750"/>
              <a:ext cx="1447800" cy="657225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ГРБС</a:t>
              </a:r>
            </a:p>
            <a:p>
              <a:pPr algn="ctr"/>
              <a:r>
                <a:rPr lang="ru-RU" sz="1200" b="1" dirty="0" smtClean="0"/>
                <a:t>муниципального бюджета</a:t>
              </a:r>
              <a:endParaRPr lang="ru-RU" sz="1200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586035" y="5122900"/>
              <a:ext cx="1447800" cy="657225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Муниципальные учреждения</a:t>
              </a:r>
              <a:endParaRPr lang="ru-RU" sz="12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158294" y="4904600"/>
            <a:ext cx="1667478" cy="875525"/>
            <a:chOff x="1366357" y="4904600"/>
            <a:chExt cx="1667478" cy="87552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66357" y="4904600"/>
              <a:ext cx="1447800" cy="657225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61607" y="5013750"/>
              <a:ext cx="1447800" cy="657225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ГРБС</a:t>
              </a:r>
            </a:p>
            <a:p>
              <a:pPr algn="ctr"/>
              <a:r>
                <a:rPr lang="ru-RU" sz="1200" b="1" dirty="0" smtClean="0"/>
                <a:t>муниципального бюджета</a:t>
              </a:r>
              <a:endParaRPr lang="ru-RU" sz="1200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586035" y="5122900"/>
              <a:ext cx="1447800" cy="657225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Областные учреждения</a:t>
              </a:r>
              <a:endParaRPr lang="ru-RU" sz="1200" b="1" dirty="0"/>
            </a:p>
          </p:txBody>
        </p:sp>
      </p:grp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972658" y="690068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Схема финансирования ТЭР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2335696" y="2057399"/>
            <a:ext cx="268356" cy="5980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7" idx="0"/>
          </p:cNvCxnSpPr>
          <p:nvPr/>
        </p:nvCxnSpPr>
        <p:spPr>
          <a:xfrm>
            <a:off x="3843685" y="2044657"/>
            <a:ext cx="148348" cy="6107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2"/>
            <a:endCxn id="19" idx="0"/>
          </p:cNvCxnSpPr>
          <p:nvPr/>
        </p:nvCxnSpPr>
        <p:spPr>
          <a:xfrm>
            <a:off x="3992033" y="3312636"/>
            <a:ext cx="0" cy="4203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322259" y="3312636"/>
            <a:ext cx="0" cy="4203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335696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992033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22" idx="2"/>
          </p:cNvCxnSpPr>
          <p:nvPr/>
        </p:nvCxnSpPr>
        <p:spPr>
          <a:xfrm rot="5400000" flipH="1">
            <a:off x="-119987" y="3350203"/>
            <a:ext cx="3722726" cy="1137118"/>
          </a:xfrm>
          <a:prstGeom prst="bentConnector3">
            <a:avLst>
              <a:gd name="adj1" fmla="val -6141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V="1">
            <a:off x="589196" y="2340148"/>
            <a:ext cx="3709984" cy="3144486"/>
          </a:xfrm>
          <a:prstGeom prst="bentConnector3">
            <a:avLst>
              <a:gd name="adj1" fmla="val -12153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5" idx="1"/>
          </p:cNvCxnSpPr>
          <p:nvPr/>
        </p:nvCxnSpPr>
        <p:spPr>
          <a:xfrm>
            <a:off x="1804507" y="1728786"/>
            <a:ext cx="676225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598211" y="4529971"/>
            <a:ext cx="3007883" cy="25400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25750" y="4529971"/>
            <a:ext cx="758413" cy="25400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31" idx="4"/>
          </p:cNvCxnSpPr>
          <p:nvPr/>
        </p:nvCxnSpPr>
        <p:spPr>
          <a:xfrm>
            <a:off x="1004957" y="4783971"/>
            <a:ext cx="1186508" cy="1653887"/>
          </a:xfrm>
          <a:prstGeom prst="line">
            <a:avLst/>
          </a:prstGeom>
          <a:ln w="28575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082237" y="4789843"/>
            <a:ext cx="20710" cy="1631044"/>
          </a:xfrm>
          <a:prstGeom prst="line">
            <a:avLst/>
          </a:prstGeom>
          <a:ln w="28575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701610" y="6431357"/>
            <a:ext cx="1928191" cy="25400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2303309" y="3331569"/>
            <a:ext cx="1989014" cy="38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млрд руб.</a:t>
            </a:r>
            <a:endParaRPr lang="ru-RU" sz="1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444188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561322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663289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547277" y="4399798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655769" y="4399798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772903" y="4399798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874870" y="4399798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225649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007494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115986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897447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119845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228337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345471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447438" y="4390254"/>
            <a:ext cx="0" cy="5143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1997" y="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-2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12192000" cy="5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ЭФФЕКТ: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985742" y="594408"/>
            <a:ext cx="7104850" cy="355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3923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Снижение нагрузки на бюджет: </a:t>
            </a:r>
          </a:p>
          <a:p>
            <a:pPr algn="ctr"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≈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160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млн руб./год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(≈ 5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%)</a:t>
            </a:r>
            <a:r>
              <a:rPr lang="ru-RU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</a:p>
          <a:p>
            <a:pPr marL="720000"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 научно-обоснованное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определение лимитов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 нормативов потребления</a:t>
            </a:r>
          </a:p>
          <a:p>
            <a:pPr marL="720000"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сокращение перерасхода бюджетных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средств за счет оперативного контроля исполнения</a:t>
            </a:r>
            <a:endParaRPr lang="ru-RU" sz="2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720000"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 объективная оценка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обоснованности перерасхода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35394451"/>
              </p:ext>
            </p:extLst>
          </p:nvPr>
        </p:nvGraphicFramePr>
        <p:xfrm>
          <a:off x="-330200" y="651561"/>
          <a:ext cx="6666892" cy="458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845517" y="2307964"/>
            <a:ext cx="4315458" cy="127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3923">
              <a:spcBef>
                <a:spcPct val="0"/>
              </a:spcBef>
              <a:buNone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Затраты на энергетические ресурсы в бюджетным секторе </a:t>
            </a:r>
          </a:p>
          <a:p>
            <a:pPr algn="ctr" defTabSz="1023923">
              <a:spcBef>
                <a:spcPct val="0"/>
              </a:spcBef>
              <a:buNone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Белгородской области</a:t>
            </a:r>
          </a:p>
          <a:p>
            <a:pPr algn="ctr" defTabSz="1023923">
              <a:spcBef>
                <a:spcPct val="0"/>
              </a:spcBef>
              <a:buNone/>
            </a:pP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</a:t>
            </a: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2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млрд руб./год</a:t>
            </a:r>
            <a:endParaRPr lang="ru-RU" sz="25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391048" y="1335798"/>
            <a:ext cx="1317547" cy="4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5%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7691813" y="4694747"/>
            <a:ext cx="4219572" cy="1988718"/>
          </a:xfrm>
          <a:prstGeom prst="rightArrow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022119" y="4698169"/>
            <a:ext cx="4219572" cy="1988718"/>
          </a:xfrm>
          <a:prstGeom prst="rightArrow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2425" y="4707357"/>
            <a:ext cx="4219572" cy="1988718"/>
          </a:xfrm>
          <a:prstGeom prst="rightArrow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352422" y="4458653"/>
            <a:ext cx="3057528" cy="71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необходимые ИНВЕСТИЦИИ</a:t>
            </a:r>
            <a:endParaRPr lang="ru-RU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4091006" y="4605622"/>
            <a:ext cx="3057528" cy="4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Самоокупаемость</a:t>
            </a:r>
            <a:endParaRPr lang="ru-RU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7570155" y="4617680"/>
            <a:ext cx="3312182" cy="4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Тиражирование по РФ</a:t>
            </a:r>
            <a:endParaRPr lang="ru-RU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391626" y="5204445"/>
            <a:ext cx="3057528" cy="4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7,8 млн руб./год</a:t>
            </a:r>
            <a:endParaRPr lang="ru-RU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4619861" y="5154679"/>
            <a:ext cx="3057528" cy="4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20 млн руб.</a:t>
            </a:r>
            <a:endParaRPr lang="ru-RU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8306196" y="5204444"/>
            <a:ext cx="3057528" cy="4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30 млн руб.</a:t>
            </a:r>
            <a:endParaRPr lang="ru-RU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343275" y="5580771"/>
            <a:ext cx="3847724" cy="5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Разработка, администрирование и сопровождение в течение 3-5 лет.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4588783" y="5443332"/>
            <a:ext cx="3539791" cy="74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Привлечение внебюджетных средств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в рамках грантов, ФЦП и пр.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через 3-5 лет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8207120" y="5546363"/>
            <a:ext cx="3847724" cy="5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за одну инсталляцию в регионах.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60% рынка – незанятая ниша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277463" y="6249293"/>
            <a:ext cx="3847724" cy="5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Увеличение финансирования ОГБУ «Центр энергосбережения Белгородской области» (Департамент ЖКХ) по статье внедрения СУЭР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5687421" y="4140593"/>
            <a:ext cx="5540759" cy="4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Экономия затрат на ТЭР в бюджетном секторе области при научно-обоснованном </a:t>
            </a:r>
            <a:r>
              <a:rPr lang="ru-RU" sz="1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лимитировании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может </a:t>
            </a:r>
            <a:r>
              <a:rPr lang="ru-RU" sz="10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составлять порядка 15%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2000" y="-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-2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9137"/>
          <a:stretch/>
        </p:blipFill>
        <p:spPr>
          <a:xfrm>
            <a:off x="289524" y="1773167"/>
            <a:ext cx="4826608" cy="2678900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12192000" cy="5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Преимущества внедрения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СУЭР: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16891" y="1295800"/>
            <a:ext cx="11558215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1) Повышение эффективности использования бюджетных средств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939515" y="2321177"/>
            <a:ext cx="3194632" cy="59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установленный лимит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(на данный момент)</a:t>
            </a:r>
            <a:endParaRPr lang="ru-RU" sz="15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5917551" y="3520365"/>
            <a:ext cx="3640715" cy="36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ф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актическое потребление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923250" y="2517230"/>
            <a:ext cx="2945029" cy="4075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642614"/>
              </p:ext>
            </p:extLst>
          </p:nvPr>
        </p:nvGraphicFramePr>
        <p:xfrm>
          <a:off x="476205" y="5280993"/>
          <a:ext cx="1752600" cy="140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5" imgW="2334960" imgH="1661400" progId="CorelDRAW.Graphic.13">
                  <p:embed/>
                </p:oleObj>
              </mc:Choice>
              <mc:Fallback>
                <p:oleObj r:id="rId5" imgW="2334960" imgH="1661400" progId="CorelDRAW.Graphic.1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05" y="5280993"/>
                        <a:ext cx="1752600" cy="1407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2228805" y="5170448"/>
            <a:ext cx="10229172" cy="161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1. Отопление осуществляется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согласно санитарным нормам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а не исходя из имеющихся лимитов.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2. При перерасходе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лимиты уменьшаются поэтапно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а не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единоразово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3.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Необоснованное снижение лимитов невозможно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т.к. происходит трехкратная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научно-обоснованная проверка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: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– по нормативам;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– по энергопотреблению других объектов 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методы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BigDATA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);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– по рассчитанному проектному значению.</a:t>
            </a: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16376" y="4472029"/>
            <a:ext cx="11558215" cy="6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Возможна ли ситуация: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При сокращении лимитов не будет хватать теплоты?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 НЕТ!!! СУЭР – это механизм финансового контроля при формировании и исполнении лимитов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46863" y="3046625"/>
            <a:ext cx="963404" cy="1519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710431" y="3018165"/>
            <a:ext cx="897302" cy="3969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07733" y="3018164"/>
            <a:ext cx="991609" cy="79188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99342" y="3810049"/>
            <a:ext cx="833255" cy="35074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8" idx="1"/>
          </p:cNvCxnSpPr>
          <p:nvPr/>
        </p:nvCxnSpPr>
        <p:spPr>
          <a:xfrm flipV="1">
            <a:off x="3494750" y="3702870"/>
            <a:ext cx="2422801" cy="1579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3103537" y="3146171"/>
            <a:ext cx="2793147" cy="27834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5917551" y="2923389"/>
            <a:ext cx="3640715" cy="62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требуемый лимит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(рассчитанный в СУЭР)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9269017" y="2370361"/>
            <a:ext cx="2532438" cy="13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Снижение затрат на ТЭР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в бюджетном секторе при научно-обоснованном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лимитировании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может составлять 15%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1997" y="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-2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12192000" cy="5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Преимущества внедрения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СУЭР: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16890" y="1301665"/>
            <a:ext cx="11558215" cy="22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2) Ежедневный оперативный контроль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исполнения лимитов и воздействие на ответственных лиц посредством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Электронного правительства области</a:t>
            </a:r>
          </a:p>
          <a:p>
            <a:pPr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3) Детализированная актуализированная информация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 фактическом энергопотреблении</a:t>
            </a:r>
          </a:p>
          <a:p>
            <a:pPr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4) Эффективная реализация </a:t>
            </a:r>
            <a:r>
              <a:rPr lang="ru-RU" sz="21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энергосервисных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контрактов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за счет ранжирования объектов по потенциалу энергосбережения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640305" y="4279096"/>
            <a:ext cx="3371800" cy="13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Потенциал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энергосервиса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составляет 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более 300 млн руб.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7640305" y="3667213"/>
            <a:ext cx="3847724" cy="5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Повышение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эффективности привлечения ВНЕБЮДЖЕТНЫХ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средств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7" y="3731410"/>
            <a:ext cx="5985510" cy="193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316890" y="5904594"/>
            <a:ext cx="11558215" cy="74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5) Автоматизация вопросов взаимодействия с МЧС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в случае аварийных и нештатных ситуаций</a:t>
            </a: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/>
        </p:blipFill>
        <p:spPr bwMode="auto">
          <a:xfrm>
            <a:off x="3422916" y="3707468"/>
            <a:ext cx="4016159" cy="19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24850" y="-1"/>
            <a:ext cx="38671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204813" y="721964"/>
            <a:ext cx="11794903" cy="5978022"/>
            <a:chOff x="204813" y="721964"/>
            <a:chExt cx="11794903" cy="5978022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824403" y="3725646"/>
              <a:ext cx="1455848" cy="474834"/>
              <a:chOff x="3067050" y="4043191"/>
              <a:chExt cx="1455848" cy="474834"/>
            </a:xfrm>
          </p:grpSpPr>
          <p:cxnSp>
            <p:nvCxnSpPr>
              <p:cNvPr id="65" name="Прямая со стрелкой 64"/>
              <p:cNvCxnSpPr/>
              <p:nvPr/>
            </p:nvCxnSpPr>
            <p:spPr>
              <a:xfrm flipV="1">
                <a:off x="3095625" y="4043191"/>
                <a:ext cx="115" cy="474834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3067050" y="4116440"/>
                <a:ext cx="1455848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1200" i="1" dirty="0" smtClean="0">
                    <a:latin typeface="Century Gothic" panose="020B0502020202020204" pitchFamily="34" charset="0"/>
                  </a:rPr>
                  <a:t>Формирование </a:t>
                </a:r>
              </a:p>
              <a:p>
                <a:pPr>
                  <a:lnSpc>
                    <a:spcPct val="70000"/>
                  </a:lnSpc>
                </a:pPr>
                <a:r>
                  <a:rPr lang="ru-RU" sz="1200" i="1" dirty="0" smtClean="0">
                    <a:latin typeface="Century Gothic" panose="020B0502020202020204" pitchFamily="34" charset="0"/>
                  </a:rPr>
                  <a:t>лимитов</a:t>
                </a:r>
                <a:endParaRPr lang="ru-RU" sz="1200" i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2824403" y="943936"/>
              <a:ext cx="2099289" cy="1531957"/>
              <a:chOff x="3095625" y="1253972"/>
              <a:chExt cx="2031852" cy="1531957"/>
            </a:xfrm>
          </p:grpSpPr>
          <p:cxnSp>
            <p:nvCxnSpPr>
              <p:cNvPr id="63" name="Соединительная линия уступом 62"/>
              <p:cNvCxnSpPr/>
              <p:nvPr/>
            </p:nvCxnSpPr>
            <p:spPr>
              <a:xfrm rot="10800000" flipV="1">
                <a:off x="3095625" y="1668565"/>
                <a:ext cx="2031852" cy="1117364"/>
              </a:xfrm>
              <a:prstGeom prst="bentConnector3">
                <a:avLst>
                  <a:gd name="adj1" fmla="val 100050"/>
                </a:avLst>
              </a:prstGeom>
              <a:ln w="15875">
                <a:solidFill>
                  <a:schemeClr val="accent1">
                    <a:lumMod val="5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3332038" y="1253972"/>
                <a:ext cx="1451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i="1" dirty="0" smtClean="0">
                    <a:latin typeface="Century Gothic" panose="020B0502020202020204" pitchFamily="34" charset="0"/>
                  </a:rPr>
                  <a:t>Воздействие на</a:t>
                </a:r>
              </a:p>
              <a:p>
                <a:r>
                  <a:rPr lang="ru-RU" sz="1200" i="1" dirty="0" smtClean="0">
                    <a:latin typeface="Century Gothic" panose="020B0502020202020204" pitchFamily="34" charset="0"/>
                  </a:rPr>
                  <a:t>ответственных лиц</a:t>
                </a:r>
                <a:endParaRPr lang="ru-RU" sz="1200" i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7256639" y="721964"/>
              <a:ext cx="3240206" cy="1209444"/>
              <a:chOff x="7143000" y="1055047"/>
              <a:chExt cx="3146935" cy="1269399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7236070" y="1055047"/>
                <a:ext cx="2945422" cy="1269399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143000" y="1242682"/>
                <a:ext cx="31469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i="1" dirty="0" smtClean="0">
                    <a:latin typeface="Century Gothic" panose="020B0502020202020204" pitchFamily="34" charset="0"/>
                  </a:rPr>
                  <a:t>Решение задач оптимизации</a:t>
                </a:r>
              </a:p>
              <a:p>
                <a:pPr algn="ctr"/>
                <a:r>
                  <a:rPr lang="ru-RU" sz="1200" i="1" dirty="0" smtClean="0">
                    <a:latin typeface="Century Gothic" panose="020B0502020202020204" pitchFamily="34" charset="0"/>
                  </a:rPr>
                  <a:t>затрат на внедрение мероприятий по энергоэффективности в условиях ограниченного бюджета</a:t>
                </a:r>
                <a:endParaRPr lang="ru-RU" sz="1200" i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7585800" y="4214526"/>
              <a:ext cx="2729210" cy="960605"/>
              <a:chOff x="7132805" y="1055047"/>
              <a:chExt cx="3146935" cy="1269399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7236070" y="1055047"/>
                <a:ext cx="2945422" cy="1269399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32805" y="1177723"/>
                <a:ext cx="3146935" cy="773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i="1" dirty="0" smtClean="0">
                    <a:latin typeface="Century Gothic" panose="020B0502020202020204" pitchFamily="34" charset="0"/>
                  </a:rPr>
                  <a:t>База</a:t>
                </a:r>
              </a:p>
              <a:p>
                <a:pPr algn="ctr"/>
                <a:r>
                  <a:rPr lang="ru-RU" sz="1200" i="1" dirty="0" smtClean="0">
                    <a:latin typeface="Century Gothic" panose="020B0502020202020204" pitchFamily="34" charset="0"/>
                  </a:rPr>
                  <a:t>энергосервисных</a:t>
                </a:r>
              </a:p>
              <a:p>
                <a:pPr algn="ctr"/>
                <a:r>
                  <a:rPr lang="ru-RU" sz="1200" i="1" dirty="0" smtClean="0">
                    <a:latin typeface="Century Gothic" panose="020B0502020202020204" pitchFamily="34" charset="0"/>
                  </a:rPr>
                  <a:t>контрактов</a:t>
                </a:r>
                <a:endParaRPr lang="ru-RU" sz="1200" i="1" dirty="0">
                  <a:latin typeface="ISOCPEUR" panose="020B0604020202020204" pitchFamily="34" charset="0"/>
                </a:endParaRPr>
              </a:p>
            </p:txBody>
          </p:sp>
        </p:grpSp>
        <p:cxnSp>
          <p:nvCxnSpPr>
            <p:cNvPr id="50" name="Прямая со стрелкой 49"/>
            <p:cNvCxnSpPr/>
            <p:nvPr/>
          </p:nvCxnSpPr>
          <p:spPr>
            <a:xfrm flipV="1">
              <a:off x="8950405" y="1931408"/>
              <a:ext cx="0" cy="544486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8950405" y="3707606"/>
              <a:ext cx="0" cy="492874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Стрелка вправо 51"/>
            <p:cNvSpPr/>
            <p:nvPr/>
          </p:nvSpPr>
          <p:spPr>
            <a:xfrm>
              <a:off x="6790428" y="2658471"/>
              <a:ext cx="1026740" cy="912887"/>
            </a:xfrm>
            <a:prstGeom prst="rightArrow">
              <a:avLst>
                <a:gd name="adj1" fmla="val 50000"/>
                <a:gd name="adj2" fmla="val 31707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04813" y="5818072"/>
              <a:ext cx="3086100" cy="8819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>
                  <a:alpha val="70000"/>
                </a:srgb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Автоматизация документооборота и исключение субъективного подхода к определению лимитов</a:t>
              </a:r>
              <a:endParaRPr lang="ru-RU" sz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441859" y="5818072"/>
              <a:ext cx="3086100" cy="8819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>
                  <a:alpha val="70000"/>
                </a:srgb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Экономия до 15% благодаря оптимизации затрат при адресном оперативном контроле исполнения лимитов (ежемесячно)</a:t>
              </a:r>
              <a:endParaRPr lang="ru-RU" sz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6981775" y="5818072"/>
              <a:ext cx="2083765" cy="8819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>
                  <a:alpha val="70000"/>
                </a:srgb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Повышение инвестиционной привлекательности бюджетного сектора</a:t>
              </a:r>
              <a:endParaRPr lang="ru-RU" sz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9270352" y="5807370"/>
              <a:ext cx="2729364" cy="8819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>
                  <a:alpha val="70000"/>
                </a:srgb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Оптимизация затрат, связанных с исполнением энергосервисных контрактов</a:t>
              </a:r>
              <a:endParaRPr lang="ru-RU" sz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1580" y="741988"/>
              <a:ext cx="8283601" cy="4728267"/>
            </a:xfrm>
            <a:prstGeom prst="rect">
              <a:avLst/>
            </a:prstGeom>
          </p:spPr>
        </p:pic>
        <p:cxnSp>
          <p:nvCxnSpPr>
            <p:cNvPr id="58" name="Прямая со стрелкой 57"/>
            <p:cNvCxnSpPr/>
            <p:nvPr/>
          </p:nvCxnSpPr>
          <p:spPr>
            <a:xfrm flipH="1" flipV="1">
              <a:off x="3670482" y="4848604"/>
              <a:ext cx="1260905" cy="2735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 стрелкой 66"/>
          <p:cNvCxnSpPr/>
          <p:nvPr/>
        </p:nvCxnSpPr>
        <p:spPr>
          <a:xfrm flipH="1">
            <a:off x="8115300" y="5175131"/>
            <a:ext cx="518746" cy="632239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9642231" y="5154136"/>
            <a:ext cx="518746" cy="632239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med" len="lg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5400000">
            <a:off x="1460371" y="5292890"/>
            <a:ext cx="801979" cy="226981"/>
          </a:xfrm>
          <a:prstGeom prst="bentConnector3">
            <a:avLst>
              <a:gd name="adj1" fmla="val 513"/>
            </a:avLst>
          </a:prstGeom>
          <a:ln w="127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 rot="5400000">
            <a:off x="4439754" y="5345995"/>
            <a:ext cx="824542" cy="143334"/>
          </a:xfrm>
          <a:prstGeom prst="bentConnector3">
            <a:avLst>
              <a:gd name="adj1" fmla="val 616"/>
            </a:avLst>
          </a:prstGeom>
          <a:ln w="127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3220" y="3221765"/>
            <a:ext cx="1577475" cy="37523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3,2 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млрд руб./год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Стрелка вправо 40"/>
          <p:cNvSpPr/>
          <p:nvPr/>
        </p:nvSpPr>
        <p:spPr>
          <a:xfrm>
            <a:off x="2786576" y="1660018"/>
            <a:ext cx="774673" cy="619125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778152" y="3422064"/>
            <a:ext cx="774673" cy="619125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24850" y="-1"/>
            <a:ext cx="38671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3870721" y="1293464"/>
            <a:ext cx="4543720" cy="2792761"/>
            <a:chOff x="1921580" y="721964"/>
            <a:chExt cx="8575265" cy="4748291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1580" y="741987"/>
              <a:ext cx="8283601" cy="4728268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2824403" y="3725646"/>
              <a:ext cx="1101820" cy="474834"/>
              <a:chOff x="3067050" y="4043191"/>
              <a:chExt cx="1101820" cy="474834"/>
            </a:xfrm>
          </p:grpSpPr>
          <p:cxnSp>
            <p:nvCxnSpPr>
              <p:cNvPr id="65" name="Прямая со стрелкой 64"/>
              <p:cNvCxnSpPr/>
              <p:nvPr/>
            </p:nvCxnSpPr>
            <p:spPr>
              <a:xfrm flipV="1">
                <a:off x="3095625" y="4043191"/>
                <a:ext cx="115" cy="474834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3067050" y="4116440"/>
                <a:ext cx="1101820" cy="305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800" i="1" dirty="0" smtClean="0">
                    <a:latin typeface="Century Gothic" panose="020B0502020202020204" pitchFamily="34" charset="0"/>
                  </a:rPr>
                  <a:t>Лимиты</a:t>
                </a:r>
                <a:endParaRPr lang="ru-RU" sz="800" i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2718861" y="1070721"/>
              <a:ext cx="2310372" cy="1405172"/>
              <a:chOff x="2993473" y="1380757"/>
              <a:chExt cx="2236154" cy="1405172"/>
            </a:xfrm>
          </p:grpSpPr>
          <p:cxnSp>
            <p:nvCxnSpPr>
              <p:cNvPr id="63" name="Соединительная линия уступом 62"/>
              <p:cNvCxnSpPr/>
              <p:nvPr/>
            </p:nvCxnSpPr>
            <p:spPr>
              <a:xfrm rot="10800000" flipV="1">
                <a:off x="3095625" y="1668565"/>
                <a:ext cx="2031852" cy="1117364"/>
              </a:xfrm>
              <a:prstGeom prst="bentConnector3">
                <a:avLst>
                  <a:gd name="adj1" fmla="val 100050"/>
                </a:avLst>
              </a:prstGeom>
              <a:ln w="15875">
                <a:solidFill>
                  <a:schemeClr val="accent1">
                    <a:lumMod val="50000"/>
                  </a:schemeClr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993473" y="1380757"/>
                <a:ext cx="2236154" cy="57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800" i="1" dirty="0" smtClean="0">
                    <a:latin typeface="Century Gothic" panose="020B0502020202020204" pitchFamily="34" charset="0"/>
                  </a:rPr>
                  <a:t>Воздействие на</a:t>
                </a:r>
              </a:p>
              <a:p>
                <a:r>
                  <a:rPr lang="ru-RU" sz="800" i="1" dirty="0" smtClean="0">
                    <a:latin typeface="Century Gothic" panose="020B0502020202020204" pitchFamily="34" charset="0"/>
                  </a:rPr>
                  <a:t>ответственных лиц</a:t>
                </a:r>
                <a:endParaRPr lang="ru-RU" sz="800" i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7256639" y="721964"/>
              <a:ext cx="3240206" cy="1209444"/>
              <a:chOff x="7143000" y="1055047"/>
              <a:chExt cx="3146935" cy="1269399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7236070" y="1055047"/>
                <a:ext cx="2945422" cy="1269399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143000" y="1242682"/>
                <a:ext cx="31469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" i="1" dirty="0" smtClean="0">
                    <a:latin typeface="Century Gothic" panose="020B0502020202020204" pitchFamily="34" charset="0"/>
                  </a:rPr>
                  <a:t>Решение задач оптимизации</a:t>
                </a:r>
              </a:p>
              <a:p>
                <a:pPr algn="ctr"/>
                <a:r>
                  <a:rPr lang="ru-RU" sz="600" i="1" dirty="0" smtClean="0">
                    <a:latin typeface="Century Gothic" panose="020B0502020202020204" pitchFamily="34" charset="0"/>
                  </a:rPr>
                  <a:t>затрат на внедрение мероприятий по энергоэффективности в условиях ограниченного бюджета</a:t>
                </a:r>
                <a:endParaRPr lang="ru-RU" sz="600" i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7585800" y="4214526"/>
              <a:ext cx="2729210" cy="960605"/>
              <a:chOff x="7132805" y="1055047"/>
              <a:chExt cx="3146935" cy="1269399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7236070" y="1055047"/>
                <a:ext cx="2945422" cy="1269399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132805" y="1177722"/>
                <a:ext cx="3146935" cy="103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i="1" dirty="0" smtClean="0">
                    <a:latin typeface="Century Gothic" panose="020B0502020202020204" pitchFamily="34" charset="0"/>
                  </a:rPr>
                  <a:t>База</a:t>
                </a:r>
              </a:p>
              <a:p>
                <a:pPr algn="ctr"/>
                <a:r>
                  <a:rPr lang="ru-RU" sz="800" i="1" dirty="0" smtClean="0">
                    <a:latin typeface="Century Gothic" panose="020B0502020202020204" pitchFamily="34" charset="0"/>
                  </a:rPr>
                  <a:t>энергосервисных</a:t>
                </a:r>
              </a:p>
              <a:p>
                <a:pPr algn="ctr"/>
                <a:r>
                  <a:rPr lang="ru-RU" sz="800" i="1" dirty="0" smtClean="0">
                    <a:latin typeface="Century Gothic" panose="020B0502020202020204" pitchFamily="34" charset="0"/>
                  </a:rPr>
                  <a:t>контрактов</a:t>
                </a:r>
                <a:endParaRPr lang="ru-RU" sz="800" i="1" dirty="0">
                  <a:latin typeface="ISOCPEUR" panose="020B0604020202020204" pitchFamily="34" charset="0"/>
                </a:endParaRPr>
              </a:p>
            </p:txBody>
          </p:sp>
        </p:grpSp>
        <p:cxnSp>
          <p:nvCxnSpPr>
            <p:cNvPr id="50" name="Прямая со стрелкой 49"/>
            <p:cNvCxnSpPr/>
            <p:nvPr/>
          </p:nvCxnSpPr>
          <p:spPr>
            <a:xfrm flipV="1">
              <a:off x="8950405" y="1931408"/>
              <a:ext cx="0" cy="544486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8950405" y="3707606"/>
              <a:ext cx="0" cy="492874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Стрелка вправо 51"/>
            <p:cNvSpPr/>
            <p:nvPr/>
          </p:nvSpPr>
          <p:spPr>
            <a:xfrm>
              <a:off x="6790428" y="2658471"/>
              <a:ext cx="1026740" cy="912887"/>
            </a:xfrm>
            <a:prstGeom prst="rightArrow">
              <a:avLst>
                <a:gd name="adj1" fmla="val 50000"/>
                <a:gd name="adj2" fmla="val 31707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 flipH="1" flipV="1">
              <a:off x="3670482" y="4848604"/>
              <a:ext cx="1260905" cy="2735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Скругленный прямоугольник 1"/>
          <p:cNvSpPr/>
          <p:nvPr/>
        </p:nvSpPr>
        <p:spPr>
          <a:xfrm>
            <a:off x="3552825" y="714375"/>
            <a:ext cx="5295900" cy="3724275"/>
          </a:xfrm>
          <a:prstGeom prst="roundRect">
            <a:avLst/>
          </a:prstGeom>
          <a:solidFill>
            <a:schemeClr val="accent1">
              <a:alpha val="23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4077977" y="846558"/>
            <a:ext cx="3997671" cy="5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СУЭР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6707" y="1398611"/>
            <a:ext cx="2434351" cy="114300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СУЭР</a:t>
            </a:r>
          </a:p>
          <a:p>
            <a:pPr algn="ctr"/>
            <a:r>
              <a:rPr lang="ru-RU" sz="1300" b="1" dirty="0" smtClean="0"/>
              <a:t>ЦЕНТР ЭНЕРГОСБЕРЕЖЕНИЯ</a:t>
            </a:r>
          </a:p>
          <a:p>
            <a:pPr algn="ctr"/>
            <a:r>
              <a:rPr lang="ru-RU" sz="1300" b="1" dirty="0" smtClean="0"/>
              <a:t>Белгородской области</a:t>
            </a:r>
          </a:p>
          <a:p>
            <a:pPr algn="ctr"/>
            <a:r>
              <a:rPr lang="ru-RU" sz="1300" b="1" dirty="0" smtClean="0"/>
              <a:t>(ДЖКХ)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6707" y="3192705"/>
            <a:ext cx="2434351" cy="114300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КЛЮЧЕВОЙ ИСПОЛНИТЕЛЬ ПРОЕКТА</a:t>
            </a:r>
          </a:p>
          <a:p>
            <a:pPr algn="ctr"/>
            <a:r>
              <a:rPr lang="ru-RU" sz="1600" b="1" dirty="0" smtClean="0"/>
              <a:t>БГТУ им. В.Г. Шухова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6707" y="5173905"/>
            <a:ext cx="2434351" cy="114300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СБОРА ПЕРВИЧНОЙ ИНФОРМАЦИИ</a:t>
            </a:r>
          </a:p>
          <a:p>
            <a:pPr algn="ctr"/>
            <a:r>
              <a:rPr lang="ru-RU" sz="1600" b="1" dirty="0" smtClean="0"/>
              <a:t>ООО «АЛЬФАРД»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70721" y="5139652"/>
            <a:ext cx="2434351" cy="114300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ЕАИИС</a:t>
            </a:r>
          </a:p>
          <a:p>
            <a:pPr algn="ctr"/>
            <a:r>
              <a:rPr lang="ru-RU" sz="1200" b="1" dirty="0" smtClean="0"/>
              <a:t>(Единая автоматизированная информационно-измерительная система)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5111830" y="2830953"/>
            <a:ext cx="22145" cy="2308699"/>
          </a:xfrm>
          <a:prstGeom prst="straightConnector1">
            <a:avLst/>
          </a:prstGeom>
          <a:ln w="15875" cmpd="sng">
            <a:solidFill>
              <a:schemeClr val="accent1">
                <a:lumMod val="50000"/>
              </a:schemeClr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2798492" y="5401589"/>
            <a:ext cx="1072229" cy="619125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 rot="5400000">
            <a:off x="1232865" y="2568135"/>
            <a:ext cx="630016" cy="619125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2"/>
          <p:cNvSpPr txBox="1">
            <a:spLocks noChangeArrowheads="1"/>
          </p:cNvSpPr>
          <p:nvPr/>
        </p:nvSpPr>
        <p:spPr bwMode="auto">
          <a:xfrm>
            <a:off x="9164781" y="544520"/>
            <a:ext cx="2973977" cy="70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3923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Расширение и тиражирование:</a:t>
            </a:r>
          </a:p>
          <a:p>
            <a:pPr lvl="0" defTabSz="1023923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 модуль РСО</a:t>
            </a:r>
          </a:p>
          <a:p>
            <a:pPr lvl="0" defTabSz="1023923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(контроль </a:t>
            </a:r>
            <a:r>
              <a:rPr lang="ru-RU" sz="1800" dirty="0" err="1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энергоэффективности</a:t>
            </a:r>
            <a:r>
              <a:rPr lang="ru-RU" sz="1800" dirty="0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ресурсоснабжающих</a:t>
            </a:r>
            <a:r>
              <a:rPr lang="ru-RU" sz="1800" dirty="0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 организаций)</a:t>
            </a:r>
          </a:p>
          <a:p>
            <a:pPr lvl="0" defTabSz="1023923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 модуль МКД </a:t>
            </a:r>
          </a:p>
          <a:p>
            <a:pPr lvl="0" defTabSz="1023923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(контроль </a:t>
            </a:r>
            <a:r>
              <a:rPr lang="ru-RU" sz="1800" dirty="0" err="1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энергоэффективности</a:t>
            </a:r>
            <a:r>
              <a:rPr lang="ru-RU" sz="1800" dirty="0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 эксплуатации и капитальных ремонтов многоквартирных домов </a:t>
            </a:r>
          </a:p>
          <a:p>
            <a:pPr lvl="0" defTabSz="1023923"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тиражирование программного комплекса </a:t>
            </a:r>
            <a:r>
              <a:rPr lang="ru-RU" sz="1800" dirty="0" smtClean="0">
                <a:solidFill>
                  <a:srgbClr val="44546A">
                    <a:lumMod val="75000"/>
                  </a:srgbClr>
                </a:solidFill>
                <a:latin typeface="Century Gothic" pitchFamily="34" charset="0"/>
                <a:cs typeface="Times New Roman" pitchFamily="18" charset="0"/>
              </a:rPr>
              <a:t>в других регионах России</a:t>
            </a:r>
          </a:p>
          <a:p>
            <a:pPr lvl="0" defTabSz="1023923">
              <a:spcBef>
                <a:spcPct val="0"/>
              </a:spcBef>
              <a:buNone/>
            </a:pPr>
            <a:endParaRPr lang="ru-RU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defTabSz="1023923">
              <a:spcBef>
                <a:spcPct val="0"/>
              </a:spcBef>
              <a:buNone/>
            </a:pPr>
            <a:endParaRPr lang="ru-RU" sz="2100" dirty="0" smtClean="0">
              <a:latin typeface="Century Gothic" pitchFamily="34" charset="0"/>
              <a:cs typeface="Times New Roman" pitchFamily="18" charset="0"/>
            </a:endParaRPr>
          </a:p>
          <a:p>
            <a:pPr defTabSz="1023923">
              <a:spcBef>
                <a:spcPct val="0"/>
              </a:spcBef>
              <a:buNone/>
            </a:pPr>
            <a:endParaRPr lang="ru-RU" sz="28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5400000">
            <a:off x="7391848" y="4479213"/>
            <a:ext cx="701754" cy="619125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11694" y="5139652"/>
            <a:ext cx="2434351" cy="1143000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9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SmartCity</a:t>
            </a:r>
            <a:endParaRPr lang="ru-RU" sz="29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5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2000" y="-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2886025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Структура СУЭР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3" y="1219200"/>
            <a:ext cx="8568952" cy="544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073133" y="1736227"/>
            <a:ext cx="2816175" cy="427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- запуск СУЭР в режиме тестирования для Белгородского и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Грайворонского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района (порядка 200 объектов).</a:t>
            </a:r>
          </a:p>
          <a:p>
            <a:pPr defTabSz="1023923">
              <a:spcBef>
                <a:spcPct val="0"/>
              </a:spcBef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defTabSz="1023923">
              <a:spcBef>
                <a:spcPct val="0"/>
              </a:spcBef>
              <a:buNone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- Запуск сервиса администрирования и сопровождения информационной системы.</a:t>
            </a:r>
          </a:p>
          <a:p>
            <a:pPr defTabSz="1023923">
              <a:spcBef>
                <a:spcPct val="0"/>
              </a:spcBef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defTabSz="1023923">
              <a:spcBef>
                <a:spcPct val="0"/>
              </a:spcBef>
              <a:buNone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- Подключение учреждений бюджетной сферы областного подчинения</a:t>
            </a:r>
          </a:p>
          <a:p>
            <a:pPr defTabSz="1023923">
              <a:spcBef>
                <a:spcPct val="0"/>
              </a:spcBef>
              <a:buNone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(более 2000 объектов)</a:t>
            </a:r>
          </a:p>
          <a:p>
            <a:pPr defTabSz="1023923">
              <a:spcBef>
                <a:spcPct val="0"/>
              </a:spcBef>
              <a:buNone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9038207" y="706530"/>
            <a:ext cx="2886025" cy="74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Ключевые этапы 2018г.: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3"/>
          <a:stretch/>
        </p:blipFill>
        <p:spPr bwMode="auto">
          <a:xfrm>
            <a:off x="8382000" y="-1"/>
            <a:ext cx="381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 bwMode="auto">
          <a:xfrm>
            <a:off x="0" y="1"/>
            <a:ext cx="838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43075" y="609600"/>
            <a:ext cx="6894992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Текущее состояние разработки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1" y="2224302"/>
            <a:ext cx="5861657" cy="4492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11" y="908364"/>
            <a:ext cx="5753514" cy="5808050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11021" y="1316780"/>
            <a:ext cx="5783715" cy="8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Инструменты анализа эффективности потребления энергетических ресурсов и контроля исполнения лимитов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72658" y="-134"/>
            <a:ext cx="12192000" cy="4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9" tIns="51200" rIns="102399" bIns="51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3923">
              <a:spcBef>
                <a:spcPct val="0"/>
              </a:spcBef>
              <a:buNone/>
            </a:pP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Система управления энергетическими ресурсами Белгородской области</a:t>
            </a:r>
            <a:endParaRPr lang="ru-RU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962</Words>
  <Application>Microsoft Office PowerPoint</Application>
  <PresentationFormat>Произвольный</PresentationFormat>
  <Paragraphs>170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CorelDRAW.Graphic.13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83</cp:revision>
  <cp:lastPrinted>2018-06-13T13:02:48Z</cp:lastPrinted>
  <dcterms:created xsi:type="dcterms:W3CDTF">2018-05-29T13:28:59Z</dcterms:created>
  <dcterms:modified xsi:type="dcterms:W3CDTF">2018-09-13T07:32:13Z</dcterms:modified>
</cp:coreProperties>
</file>