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308" r:id="rId2"/>
    <p:sldId id="258" r:id="rId3"/>
    <p:sldId id="259" r:id="rId4"/>
    <p:sldId id="286" r:id="rId5"/>
    <p:sldId id="291" r:id="rId6"/>
    <p:sldId id="292" r:id="rId7"/>
    <p:sldId id="294" r:id="rId8"/>
    <p:sldId id="293" r:id="rId9"/>
    <p:sldId id="287" r:id="rId10"/>
    <p:sldId id="289" r:id="rId11"/>
    <p:sldId id="295" r:id="rId12"/>
    <p:sldId id="298" r:id="rId13"/>
    <p:sldId id="299" r:id="rId14"/>
    <p:sldId id="300" r:id="rId15"/>
    <p:sldId id="297" r:id="rId16"/>
    <p:sldId id="262" r:id="rId17"/>
    <p:sldId id="301" r:id="rId18"/>
    <p:sldId id="306" r:id="rId19"/>
    <p:sldId id="303" r:id="rId20"/>
    <p:sldId id="288" r:id="rId21"/>
    <p:sldId id="310" r:id="rId22"/>
    <p:sldId id="311" r:id="rId23"/>
    <p:sldId id="319" r:id="rId24"/>
    <p:sldId id="313" r:id="rId25"/>
    <p:sldId id="314" r:id="rId26"/>
    <p:sldId id="315" r:id="rId27"/>
    <p:sldId id="316" r:id="rId28"/>
    <p:sldId id="320" r:id="rId29"/>
    <p:sldId id="290" r:id="rId30"/>
    <p:sldId id="318" r:id="rId31"/>
    <p:sldId id="296" r:id="rId32"/>
    <p:sldId id="280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BC7769-756D-486D-B135-3B7EB9118B05}">
  <a:tblStyle styleId="{D5BC7769-756D-486D-B135-3B7EB9118B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5" autoAdjust="0"/>
    <p:restoredTop sz="77036" autoAdjust="0"/>
  </p:normalViewPr>
  <p:slideViewPr>
    <p:cSldViewPr snapToGrid="0" snapToObjects="1">
      <p:cViewPr varScale="1">
        <p:scale>
          <a:sx n="36" d="100"/>
          <a:sy n="36" d="100"/>
        </p:scale>
        <p:origin x="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EE80C-8198-445A-8E54-EEFE389452D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6CBEF17-612F-4D41-9568-5A7EE110D593}">
      <dgm:prSet phldrT="[Текст]" custT="1"/>
      <dgm:spPr>
        <a:solidFill>
          <a:schemeClr val="accent5">
            <a:lumMod val="40000"/>
            <a:lumOff val="60000"/>
            <a:alpha val="11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ЭТАП 1: Встреча с представителями НКО и органов власти, обозначение проблем</a:t>
          </a:r>
          <a:endParaRPr lang="ru-RU" sz="1400" dirty="0">
            <a:solidFill>
              <a:schemeClr val="tx1"/>
            </a:solidFill>
          </a:endParaRPr>
        </a:p>
      </dgm:t>
    </dgm:pt>
    <dgm:pt modelId="{824A8BB8-7714-434E-89DF-1FE9B5E69186}" type="parTrans" cxnId="{07E27E5D-84ED-4CFF-B100-720A2ABE9819}">
      <dgm:prSet/>
      <dgm:spPr/>
      <dgm:t>
        <a:bodyPr/>
        <a:lstStyle/>
        <a:p>
          <a:endParaRPr lang="ru-RU"/>
        </a:p>
      </dgm:t>
    </dgm:pt>
    <dgm:pt modelId="{F276BB2E-F7AF-44DC-A4B6-931F64876A96}" type="sibTrans" cxnId="{07E27E5D-84ED-4CFF-B100-720A2ABE9819}">
      <dgm:prSet/>
      <dgm:spPr>
        <a:pattFill prst="ltDn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</dgm:spPr>
      <dgm:t>
        <a:bodyPr/>
        <a:lstStyle/>
        <a:p>
          <a:endParaRPr lang="ru-RU"/>
        </a:p>
      </dgm:t>
    </dgm:pt>
    <dgm:pt modelId="{827E02C7-F6C5-4993-8055-55AE06AD53F4}">
      <dgm:prSet phldrT="[Текст]" custT="1"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ЭТАП 2: разработка программы продвижения НКО и </a:t>
          </a:r>
          <a:r>
            <a:rPr lang="ru-RU" sz="1800" dirty="0" err="1" smtClean="0">
              <a:solidFill>
                <a:schemeClr val="tx1"/>
              </a:solidFill>
            </a:rPr>
            <a:t>медиастратегий</a:t>
          </a:r>
          <a:endParaRPr lang="ru-RU" sz="1800" dirty="0">
            <a:solidFill>
              <a:schemeClr val="tx1"/>
            </a:solidFill>
          </a:endParaRPr>
        </a:p>
      </dgm:t>
    </dgm:pt>
    <dgm:pt modelId="{21DF87DD-CDB0-478C-BF52-DEFE92B9BC63}" type="parTrans" cxnId="{EFA9A459-5430-444D-9F0D-AF4A65D4C960}">
      <dgm:prSet/>
      <dgm:spPr/>
      <dgm:t>
        <a:bodyPr/>
        <a:lstStyle/>
        <a:p>
          <a:endParaRPr lang="ru-RU"/>
        </a:p>
      </dgm:t>
    </dgm:pt>
    <dgm:pt modelId="{287F52F1-5A94-474F-B808-C864C61CD562}" type="sibTrans" cxnId="{EFA9A459-5430-444D-9F0D-AF4A65D4C960}">
      <dgm:prSet/>
      <dgm:spPr/>
      <dgm:t>
        <a:bodyPr/>
        <a:lstStyle/>
        <a:p>
          <a:endParaRPr lang="ru-RU"/>
        </a:p>
      </dgm:t>
    </dgm:pt>
    <dgm:pt modelId="{FB32EB44-CB88-42D3-96D3-968B0F91D8B3}">
      <dgm:prSet phldrT="[Текст]" custT="1"/>
      <dgm:spPr>
        <a:solidFill>
          <a:schemeClr val="accent1">
            <a:hueOff val="0"/>
            <a:satOff val="0"/>
            <a:lumOff val="0"/>
            <a:alpha val="1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РЕЗУЛЬТАТ: </a:t>
          </a:r>
        </a:p>
        <a:p>
          <a:r>
            <a:rPr lang="ru-RU" sz="1800" dirty="0" smtClean="0">
              <a:solidFill>
                <a:schemeClr val="tx1"/>
              </a:solidFill>
            </a:rPr>
            <a:t>Для студентов: опыт практической работы, опыт благотворительности,</a:t>
          </a:r>
        </a:p>
        <a:p>
          <a:r>
            <a:rPr lang="ru-RU" sz="1800" dirty="0" smtClean="0">
              <a:solidFill>
                <a:schemeClr val="tx1"/>
              </a:solidFill>
            </a:rPr>
            <a:t>НКО как рынок труда</a:t>
          </a:r>
          <a:endParaRPr lang="en-US" sz="1800" dirty="0" smtClean="0">
            <a:solidFill>
              <a:schemeClr val="tx1"/>
            </a:solidFill>
          </a:endParaRPr>
        </a:p>
        <a:p>
          <a:r>
            <a:rPr lang="ru-RU" sz="1800" dirty="0" smtClean="0">
              <a:solidFill>
                <a:schemeClr val="tx1"/>
              </a:solidFill>
            </a:rPr>
            <a:t>Для НКО: профессиональный </a:t>
          </a:r>
          <a:r>
            <a:rPr lang="en-US" sz="1800" dirty="0" smtClean="0">
              <a:solidFill>
                <a:schemeClr val="tx1"/>
              </a:solidFill>
            </a:rPr>
            <a:t>PR</a:t>
          </a:r>
          <a:endParaRPr lang="ru-RU" sz="1800" dirty="0">
            <a:solidFill>
              <a:schemeClr val="tx1"/>
            </a:solidFill>
          </a:endParaRPr>
        </a:p>
      </dgm:t>
    </dgm:pt>
    <dgm:pt modelId="{30925FEB-779D-4B1B-BC3A-028DD898A54B}" type="sibTrans" cxnId="{644644F4-22F5-4B67-8262-355B79785D12}">
      <dgm:prSet/>
      <dgm:spPr/>
      <dgm:t>
        <a:bodyPr/>
        <a:lstStyle/>
        <a:p>
          <a:endParaRPr lang="ru-RU"/>
        </a:p>
      </dgm:t>
    </dgm:pt>
    <dgm:pt modelId="{A8B7235D-0E0B-445C-BC00-9CAC250040D9}" type="parTrans" cxnId="{644644F4-22F5-4B67-8262-355B79785D12}">
      <dgm:prSet/>
      <dgm:spPr/>
      <dgm:t>
        <a:bodyPr/>
        <a:lstStyle/>
        <a:p>
          <a:endParaRPr lang="ru-RU"/>
        </a:p>
      </dgm:t>
    </dgm:pt>
    <dgm:pt modelId="{24C8766A-FDC2-430D-93A1-1AEE04083568}" type="pres">
      <dgm:prSet presAssocID="{5FAEE80C-8198-445A-8E54-EEFE389452DB}" presName="Name0" presStyleCnt="0">
        <dgm:presLayoutVars>
          <dgm:dir/>
          <dgm:resizeHandles val="exact"/>
        </dgm:presLayoutVars>
      </dgm:prSet>
      <dgm:spPr/>
    </dgm:pt>
    <dgm:pt modelId="{4B3FAC0E-1ADF-4D66-84F3-E787CCED8379}" type="pres">
      <dgm:prSet presAssocID="{66CBEF17-612F-4D41-9568-5A7EE110D593}" presName="node" presStyleLbl="node1" presStyleIdx="0" presStyleCnt="3" custScaleX="1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25CFD-B528-49E1-BAD8-6535FBC37450}" type="pres">
      <dgm:prSet presAssocID="{F276BB2E-F7AF-44DC-A4B6-931F64876A9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19BA38E-3A9E-47D9-8076-0C6E124F2956}" type="pres">
      <dgm:prSet presAssocID="{F276BB2E-F7AF-44DC-A4B6-931F64876A9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29CC8C9-3D42-4E78-B48C-8236ECF3496E}" type="pres">
      <dgm:prSet presAssocID="{827E02C7-F6C5-4993-8055-55AE06AD53F4}" presName="node" presStyleLbl="node1" presStyleIdx="1" presStyleCnt="3" custScaleY="83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FBAE2-6C14-4B86-ACD1-F24652849907}" type="pres">
      <dgm:prSet presAssocID="{287F52F1-5A94-474F-B808-C864C61CD56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8BD60FC-27B6-4C6E-9CB1-15706132015D}" type="pres">
      <dgm:prSet presAssocID="{287F52F1-5A94-474F-B808-C864C61CD56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307172D-D188-4CC8-92AB-1D4AFDB847D5}" type="pres">
      <dgm:prSet presAssocID="{FB32EB44-CB88-42D3-96D3-968B0F91D8B3}" presName="node" presStyleLbl="node1" presStyleIdx="2" presStyleCnt="3" custScaleX="14641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644F4-22F5-4B67-8262-355B79785D12}" srcId="{5FAEE80C-8198-445A-8E54-EEFE389452DB}" destId="{FB32EB44-CB88-42D3-96D3-968B0F91D8B3}" srcOrd="2" destOrd="0" parTransId="{A8B7235D-0E0B-445C-BC00-9CAC250040D9}" sibTransId="{30925FEB-779D-4B1B-BC3A-028DD898A54B}"/>
    <dgm:cxn modelId="{6B07DE66-87AD-44B2-821E-3399EC327B65}" type="presOf" srcId="{827E02C7-F6C5-4993-8055-55AE06AD53F4}" destId="{929CC8C9-3D42-4E78-B48C-8236ECF3496E}" srcOrd="0" destOrd="0" presId="urn:microsoft.com/office/officeart/2005/8/layout/process1"/>
    <dgm:cxn modelId="{07E27E5D-84ED-4CFF-B100-720A2ABE9819}" srcId="{5FAEE80C-8198-445A-8E54-EEFE389452DB}" destId="{66CBEF17-612F-4D41-9568-5A7EE110D593}" srcOrd="0" destOrd="0" parTransId="{824A8BB8-7714-434E-89DF-1FE9B5E69186}" sibTransId="{F276BB2E-F7AF-44DC-A4B6-931F64876A96}"/>
    <dgm:cxn modelId="{8A773E21-0A40-442F-BFF0-901C68B2F8EA}" type="presOf" srcId="{287F52F1-5A94-474F-B808-C864C61CD562}" destId="{98BD60FC-27B6-4C6E-9CB1-15706132015D}" srcOrd="1" destOrd="0" presId="urn:microsoft.com/office/officeart/2005/8/layout/process1"/>
    <dgm:cxn modelId="{7739DE7E-78C3-4D11-ACE5-08A49DF0C591}" type="presOf" srcId="{66CBEF17-612F-4D41-9568-5A7EE110D593}" destId="{4B3FAC0E-1ADF-4D66-84F3-E787CCED8379}" srcOrd="0" destOrd="0" presId="urn:microsoft.com/office/officeart/2005/8/layout/process1"/>
    <dgm:cxn modelId="{EFA9A459-5430-444D-9F0D-AF4A65D4C960}" srcId="{5FAEE80C-8198-445A-8E54-EEFE389452DB}" destId="{827E02C7-F6C5-4993-8055-55AE06AD53F4}" srcOrd="1" destOrd="0" parTransId="{21DF87DD-CDB0-478C-BF52-DEFE92B9BC63}" sibTransId="{287F52F1-5A94-474F-B808-C864C61CD562}"/>
    <dgm:cxn modelId="{F6AE07E8-AC69-4226-8DA5-91901B19E1AC}" type="presOf" srcId="{287F52F1-5A94-474F-B808-C864C61CD562}" destId="{C16FBAE2-6C14-4B86-ACD1-F24652849907}" srcOrd="0" destOrd="0" presId="urn:microsoft.com/office/officeart/2005/8/layout/process1"/>
    <dgm:cxn modelId="{FB654061-F0E1-42EB-96AC-874EFAF1FA62}" type="presOf" srcId="{F276BB2E-F7AF-44DC-A4B6-931F64876A96}" destId="{219BA38E-3A9E-47D9-8076-0C6E124F2956}" srcOrd="1" destOrd="0" presId="urn:microsoft.com/office/officeart/2005/8/layout/process1"/>
    <dgm:cxn modelId="{95F41455-D85D-48D0-BC14-04E203F1388A}" type="presOf" srcId="{FB32EB44-CB88-42D3-96D3-968B0F91D8B3}" destId="{C307172D-D188-4CC8-92AB-1D4AFDB847D5}" srcOrd="0" destOrd="0" presId="urn:microsoft.com/office/officeart/2005/8/layout/process1"/>
    <dgm:cxn modelId="{7EA4289F-01A3-4932-8DC1-3605D35FDFB9}" type="presOf" srcId="{5FAEE80C-8198-445A-8E54-EEFE389452DB}" destId="{24C8766A-FDC2-430D-93A1-1AEE04083568}" srcOrd="0" destOrd="0" presId="urn:microsoft.com/office/officeart/2005/8/layout/process1"/>
    <dgm:cxn modelId="{DD009E33-A282-4491-BF40-FBA5A59E3424}" type="presOf" srcId="{F276BB2E-F7AF-44DC-A4B6-931F64876A96}" destId="{50225CFD-B528-49E1-BAD8-6535FBC37450}" srcOrd="0" destOrd="0" presId="urn:microsoft.com/office/officeart/2005/8/layout/process1"/>
    <dgm:cxn modelId="{8D487FD6-4097-40D9-B516-06699B181FEF}" type="presParOf" srcId="{24C8766A-FDC2-430D-93A1-1AEE04083568}" destId="{4B3FAC0E-1ADF-4D66-84F3-E787CCED8379}" srcOrd="0" destOrd="0" presId="urn:microsoft.com/office/officeart/2005/8/layout/process1"/>
    <dgm:cxn modelId="{43ABACF3-C288-45C7-9775-6F252CFC279F}" type="presParOf" srcId="{24C8766A-FDC2-430D-93A1-1AEE04083568}" destId="{50225CFD-B528-49E1-BAD8-6535FBC37450}" srcOrd="1" destOrd="0" presId="urn:microsoft.com/office/officeart/2005/8/layout/process1"/>
    <dgm:cxn modelId="{C5524BFB-EC6F-461F-B6B9-2E28FC042B43}" type="presParOf" srcId="{50225CFD-B528-49E1-BAD8-6535FBC37450}" destId="{219BA38E-3A9E-47D9-8076-0C6E124F2956}" srcOrd="0" destOrd="0" presId="urn:microsoft.com/office/officeart/2005/8/layout/process1"/>
    <dgm:cxn modelId="{A008813B-1744-4178-85BF-03F9E8839520}" type="presParOf" srcId="{24C8766A-FDC2-430D-93A1-1AEE04083568}" destId="{929CC8C9-3D42-4E78-B48C-8236ECF3496E}" srcOrd="2" destOrd="0" presId="urn:microsoft.com/office/officeart/2005/8/layout/process1"/>
    <dgm:cxn modelId="{47D1A307-3E55-4F56-9504-B3AC535AE7FB}" type="presParOf" srcId="{24C8766A-FDC2-430D-93A1-1AEE04083568}" destId="{C16FBAE2-6C14-4B86-ACD1-F24652849907}" srcOrd="3" destOrd="0" presId="urn:microsoft.com/office/officeart/2005/8/layout/process1"/>
    <dgm:cxn modelId="{58E9F731-FCF3-469C-A048-28C0F471B104}" type="presParOf" srcId="{C16FBAE2-6C14-4B86-ACD1-F24652849907}" destId="{98BD60FC-27B6-4C6E-9CB1-15706132015D}" srcOrd="0" destOrd="0" presId="urn:microsoft.com/office/officeart/2005/8/layout/process1"/>
    <dgm:cxn modelId="{F5BB3186-97F3-43CD-BA91-974981308CD7}" type="presParOf" srcId="{24C8766A-FDC2-430D-93A1-1AEE04083568}" destId="{C307172D-D188-4CC8-92AB-1D4AFDB847D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FAC0E-1ADF-4D66-84F3-E787CCED8379}">
      <dsp:nvSpPr>
        <dsp:cNvPr id="0" name=""/>
        <dsp:cNvSpPr/>
      </dsp:nvSpPr>
      <dsp:spPr>
        <a:xfrm>
          <a:off x="7258" y="410164"/>
          <a:ext cx="2312292" cy="186360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1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ЭТАП 1: Встреча с представителями НКО и органов власти, обозначение проблем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1841" y="464747"/>
        <a:ext cx="2203126" cy="1754439"/>
      </dsp:txXfrm>
    </dsp:sp>
    <dsp:sp modelId="{50225CFD-B528-49E1-BAD8-6535FBC37450}">
      <dsp:nvSpPr>
        <dsp:cNvPr id="0" name=""/>
        <dsp:cNvSpPr/>
      </dsp:nvSpPr>
      <dsp:spPr>
        <a:xfrm>
          <a:off x="2529759" y="1081309"/>
          <a:ext cx="445641" cy="521316"/>
        </a:xfrm>
        <a:prstGeom prst="rightArrow">
          <a:avLst>
            <a:gd name="adj1" fmla="val 60000"/>
            <a:gd name="adj2" fmla="val 50000"/>
          </a:avLst>
        </a:prstGeom>
        <a:pattFill prst="ltDnDiag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29759" y="1185572"/>
        <a:ext cx="311949" cy="312790"/>
      </dsp:txXfrm>
    </dsp:sp>
    <dsp:sp modelId="{929CC8C9-3D42-4E78-B48C-8236ECF3496E}">
      <dsp:nvSpPr>
        <dsp:cNvPr id="0" name=""/>
        <dsp:cNvSpPr/>
      </dsp:nvSpPr>
      <dsp:spPr>
        <a:xfrm>
          <a:off x="3160384" y="560419"/>
          <a:ext cx="2102083" cy="156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ЭТАП 2: разработка программы продвижения НКО и </a:t>
          </a:r>
          <a:r>
            <a:rPr lang="ru-RU" sz="1800" kern="1200" dirty="0" err="1" smtClean="0">
              <a:solidFill>
                <a:schemeClr val="tx1"/>
              </a:solidFill>
            </a:rPr>
            <a:t>медиастратегий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06165" y="606200"/>
        <a:ext cx="2010521" cy="1471533"/>
      </dsp:txXfrm>
    </dsp:sp>
    <dsp:sp modelId="{C16FBAE2-6C14-4B86-ACD1-F24652849907}">
      <dsp:nvSpPr>
        <dsp:cNvPr id="0" name=""/>
        <dsp:cNvSpPr/>
      </dsp:nvSpPr>
      <dsp:spPr>
        <a:xfrm>
          <a:off x="5472676" y="1081309"/>
          <a:ext cx="445641" cy="5213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72676" y="1185572"/>
        <a:ext cx="311949" cy="312790"/>
      </dsp:txXfrm>
    </dsp:sp>
    <dsp:sp modelId="{C307172D-D188-4CC8-92AB-1D4AFDB847D5}">
      <dsp:nvSpPr>
        <dsp:cNvPr id="0" name=""/>
        <dsp:cNvSpPr/>
      </dsp:nvSpPr>
      <dsp:spPr>
        <a:xfrm>
          <a:off x="6103301" y="-11096"/>
          <a:ext cx="3077660" cy="2706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РЕЗУЛЬТАТ: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Для студентов: опыт практической работы, опыт благотворительности,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НКО как рынок труда</a:t>
          </a: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Для НКО: профессиональный </a:t>
          </a:r>
          <a:r>
            <a:rPr lang="en-US" sz="1800" kern="1200" dirty="0" smtClean="0">
              <a:solidFill>
                <a:schemeClr val="tx1"/>
              </a:solidFill>
            </a:rPr>
            <a:t>PR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182561" y="68164"/>
        <a:ext cx="2919140" cy="2547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8555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16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6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39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9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Shape 18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932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Shape 18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Shape 18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50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hape 1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79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60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Shape 1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343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08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Shape 20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3" name="Shape 20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0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hape 1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9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9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Shape 18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Shape 1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669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7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hape 1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75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Пример Мускульной дистрофии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3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2" y="10"/>
            <a:ext cx="9152065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2165E-A50D-4610-AE8F-EC61E448FF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B9446-3022-4220-AA48-58FCC7E1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4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2165E-A50D-4610-AE8F-EC61E448FFA5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1B9446-3022-4220-AA48-58FCC7E1C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  <p:sldLayoutId id="2147483658" r:id="rId6"/>
    <p:sldLayoutId id="2147483660" r:id="rId7"/>
    <p:sldLayoutId id="2147483661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\Downloads\фон_партиципаторно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24" y="-56872"/>
            <a:ext cx="10690614" cy="75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5917959"/>
            <a:ext cx="7772400" cy="1470025"/>
          </a:xfrm>
        </p:spPr>
        <p:txBody>
          <a:bodyPr>
            <a:noAutofit/>
          </a:bodyPr>
          <a:lstStyle/>
          <a:p>
            <a:r>
              <a:rPr lang="ru-RU" sz="3800" b="1" i="1" dirty="0" err="1" smtClean="0">
                <a:solidFill>
                  <a:schemeClr val="tx1"/>
                </a:solidFill>
              </a:rPr>
              <a:t>Воркшоп</a:t>
            </a:r>
            <a:r>
              <a:rPr lang="ru-RU" sz="3800" b="1" i="1" dirty="0" smtClean="0">
                <a:solidFill>
                  <a:schemeClr val="tx1"/>
                </a:solidFill>
              </a:rPr>
              <a:t> </a:t>
            </a:r>
            <a:r>
              <a:rPr lang="en-US" sz="3800" b="1" i="1" dirty="0" smtClean="0">
                <a:solidFill>
                  <a:schemeClr val="tx1"/>
                </a:solidFill>
              </a:rPr>
              <a:t>“</a:t>
            </a:r>
            <a:r>
              <a:rPr lang="ru-RU" sz="3800" b="1" dirty="0" smtClean="0">
                <a:solidFill>
                  <a:schemeClr val="tx1"/>
                </a:solidFill>
              </a:rPr>
              <a:t>Вовлекая граждан в науку и инновационные </a:t>
            </a:r>
            <a:r>
              <a:rPr lang="ru-RU" sz="3800" b="1" dirty="0" err="1" smtClean="0">
                <a:solidFill>
                  <a:schemeClr val="tx1"/>
                </a:solidFill>
              </a:rPr>
              <a:t>процссы</a:t>
            </a:r>
            <a:r>
              <a:rPr lang="ru-RU" sz="3800" b="1" dirty="0" smtClean="0">
                <a:solidFill>
                  <a:schemeClr val="tx1"/>
                </a:solidFill>
              </a:rPr>
              <a:t> для устойчивого развития: новая роль </a:t>
            </a:r>
            <a:r>
              <a:rPr lang="ru-RU" sz="3800" b="1" dirty="0" err="1" smtClean="0">
                <a:solidFill>
                  <a:schemeClr val="tx1"/>
                </a:solidFill>
              </a:rPr>
              <a:t>регионалных</a:t>
            </a:r>
            <a:r>
              <a:rPr lang="ru-RU" sz="3800" b="1" dirty="0" smtClean="0">
                <a:solidFill>
                  <a:schemeClr val="tx1"/>
                </a:solidFill>
              </a:rPr>
              <a:t> университетов</a:t>
            </a:r>
            <a:r>
              <a:rPr lang="en-US" sz="3800" b="1" i="1" dirty="0" smtClean="0">
                <a:solidFill>
                  <a:schemeClr val="tx1"/>
                </a:solidFill>
              </a:rPr>
              <a:t>”</a:t>
            </a:r>
            <a:r>
              <a:rPr lang="ru-RU" sz="3800" b="1" i="1" dirty="0" smtClean="0">
                <a:solidFill>
                  <a:schemeClr val="tx1"/>
                </a:solidFill>
              </a:rPr>
              <a:t/>
            </a:r>
            <a:br>
              <a:rPr lang="ru-RU" sz="3800" b="1" i="1" dirty="0" smtClean="0">
                <a:solidFill>
                  <a:schemeClr val="tx1"/>
                </a:solidFill>
              </a:rPr>
            </a:br>
            <a:r>
              <a:rPr lang="ru-RU" sz="3800" i="1" dirty="0" smtClean="0">
                <a:solidFill>
                  <a:schemeClr val="tx1"/>
                </a:solidFill>
              </a:rPr>
              <a:t/>
            </a:r>
            <a:br>
              <a:rPr lang="ru-RU" sz="3800" i="1" dirty="0" smtClean="0">
                <a:solidFill>
                  <a:schemeClr val="tx1"/>
                </a:solidFill>
              </a:rPr>
            </a:br>
            <a:r>
              <a:rPr lang="ru-RU" sz="3800" i="1" dirty="0">
                <a:solidFill>
                  <a:schemeClr val="tx1"/>
                </a:solidFill>
              </a:rPr>
              <a:t/>
            </a:r>
            <a:br>
              <a:rPr lang="ru-RU" sz="3800" i="1" dirty="0">
                <a:solidFill>
                  <a:schemeClr val="tx1"/>
                </a:solidFill>
              </a:rPr>
            </a:br>
            <a:r>
              <a:rPr lang="ru-RU" sz="3800" i="1" dirty="0" smtClean="0">
                <a:solidFill>
                  <a:schemeClr val="tx1"/>
                </a:solidFill>
              </a:rPr>
              <a:t/>
            </a:r>
            <a:br>
              <a:rPr lang="ru-RU" sz="3800" i="1" dirty="0" smtClean="0">
                <a:solidFill>
                  <a:schemeClr val="tx1"/>
                </a:solidFill>
              </a:rPr>
            </a:br>
            <a:r>
              <a:rPr lang="en-US" sz="3800" b="1" i="1" dirty="0" smtClean="0">
                <a:solidFill>
                  <a:schemeClr val="tx1"/>
                </a:solidFill>
              </a:rPr>
              <a:t> </a:t>
            </a:r>
            <a:r>
              <a:rPr lang="ru-RU" sz="3800" b="1" i="1" dirty="0" smtClean="0">
                <a:solidFill>
                  <a:schemeClr val="tx1"/>
                </a:solidFill>
              </a:rPr>
              <a:t>Белгород</a:t>
            </a:r>
            <a:br>
              <a:rPr lang="ru-RU" sz="3800" b="1" i="1" dirty="0" smtClean="0">
                <a:solidFill>
                  <a:schemeClr val="tx1"/>
                </a:solidFill>
              </a:rPr>
            </a:br>
            <a:endParaRPr lang="ru-RU" sz="38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7" y="64805"/>
            <a:ext cx="1979265" cy="113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9.jpg" descr="LOGO-BIHSENA-RGB-600-dpi.jp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020272" y="112785"/>
            <a:ext cx="2585357" cy="1035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516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Ценность знаний граждан</a:t>
            </a:r>
            <a:r>
              <a:rPr lang="en-US" sz="3600" dirty="0" smtClean="0"/>
              <a:t> </a:t>
            </a:r>
            <a:r>
              <a:rPr lang="ru-RU" sz="3600" dirty="0" smtClean="0"/>
              <a:t>становится очевидной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31750" y="1517150"/>
            <a:ext cx="6880500" cy="5131500"/>
          </a:xfrm>
        </p:spPr>
        <p:txBody>
          <a:bodyPr/>
          <a:lstStyle/>
          <a:p>
            <a:r>
              <a:rPr lang="ru-RU" sz="3200" dirty="0" smtClean="0"/>
              <a:t>Они знают неудовлетворенные нужды</a:t>
            </a:r>
            <a:endParaRPr lang="en-US" sz="3200" dirty="0" smtClean="0"/>
          </a:p>
          <a:p>
            <a:r>
              <a:rPr lang="ru-RU" sz="3200" dirty="0" smtClean="0"/>
              <a:t>Они знают неочевидные проблемы</a:t>
            </a:r>
            <a:endParaRPr lang="en-US" sz="3200" dirty="0" smtClean="0"/>
          </a:p>
          <a:p>
            <a:r>
              <a:rPr lang="ru-RU" sz="3200" dirty="0" smtClean="0"/>
              <a:t>Они знают возможные решения</a:t>
            </a:r>
            <a:endParaRPr lang="en-US" sz="3200" dirty="0" smtClean="0"/>
          </a:p>
          <a:p>
            <a:pPr>
              <a:buNone/>
            </a:pPr>
            <a:r>
              <a:rPr lang="ru-RU" sz="3200" u="sng" dirty="0" smtClean="0"/>
              <a:t>И если этого недостаточно</a:t>
            </a:r>
            <a:r>
              <a:rPr lang="en-US" sz="3200" dirty="0" smtClean="0"/>
              <a:t>:</a:t>
            </a:r>
          </a:p>
          <a:p>
            <a:r>
              <a:rPr lang="ru-RU" sz="3200" dirty="0" smtClean="0"/>
              <a:t>Инициативы в социальной сфере, которые не вовлекают граждан достигают меньшего результата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21" y="830700"/>
            <a:ext cx="7945287" cy="777000"/>
          </a:xfrm>
        </p:spPr>
        <p:txBody>
          <a:bodyPr/>
          <a:lstStyle/>
          <a:p>
            <a:r>
              <a:rPr lang="ru-RU" sz="3600" dirty="0" smtClean="0"/>
              <a:t>Рост «гражданской науки» и инноваций становится видимой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348" y="1517150"/>
            <a:ext cx="7619660" cy="5131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 smtClean="0"/>
              <a:t>Граждане собирают данные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ru-RU" sz="3600" dirty="0" smtClean="0"/>
              <a:t>Ставят исследовательские вопросы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ru-RU" sz="3600" dirty="0" smtClean="0"/>
              <a:t>Управляют исследовательской программой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ru-RU" sz="3600" dirty="0" smtClean="0"/>
              <a:t>Производят инновации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FM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6" y="476871"/>
            <a:ext cx="4083477" cy="6035176"/>
          </a:xfrm>
          <a:prstGeom prst="rect">
            <a:avLst/>
          </a:prstGeom>
        </p:spPr>
      </p:pic>
      <p:pic>
        <p:nvPicPr>
          <p:cNvPr id="5" name="Picture 4" descr="AF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70" y="476871"/>
            <a:ext cx="4112680" cy="60351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8330" y="5735047"/>
            <a:ext cx="6880500" cy="777000"/>
          </a:xfrm>
        </p:spPr>
        <p:txBody>
          <a:bodyPr/>
          <a:lstStyle/>
          <a:p>
            <a:r>
              <a:rPr lang="ru-RU" sz="3200" dirty="0" smtClean="0"/>
              <a:t>Французская ассоциация мускульной дистрофии</a:t>
            </a:r>
            <a:r>
              <a:rPr lang="en-US" sz="3200" dirty="0" smtClean="0"/>
              <a:t>: </a:t>
            </a:r>
            <a:r>
              <a:rPr lang="ru-RU" sz="3200" dirty="0" smtClean="0"/>
              <a:t>стартовала </a:t>
            </a:r>
            <a:r>
              <a:rPr lang="en-US" sz="3200" dirty="0" smtClean="0"/>
              <a:t>(1958)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23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58" y="442200"/>
            <a:ext cx="5223363" cy="777000"/>
          </a:xfrm>
        </p:spPr>
        <p:txBody>
          <a:bodyPr/>
          <a:lstStyle/>
          <a:p>
            <a:r>
              <a:rPr lang="ru-RU" sz="3600" dirty="0" smtClean="0"/>
              <a:t>Ассоциация сегодня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35" y="1357664"/>
            <a:ext cx="5136560" cy="4665000"/>
          </a:xfrm>
        </p:spPr>
        <p:txBody>
          <a:bodyPr/>
          <a:lstStyle/>
          <a:p>
            <a:r>
              <a:rPr lang="en-US" sz="2400" dirty="0" smtClean="0"/>
              <a:t>BIOTECH </a:t>
            </a:r>
            <a:r>
              <a:rPr lang="ru-RU" sz="2400" dirty="0" smtClean="0"/>
              <a:t>ИННОВАЦИИ Генная терапия, </a:t>
            </a:r>
            <a:r>
              <a:rPr lang="ru-RU" sz="2400" dirty="0" err="1" smtClean="0"/>
              <a:t>фармакогенетика</a:t>
            </a:r>
            <a:r>
              <a:rPr lang="ru-RU" sz="2400" dirty="0" smtClean="0"/>
              <a:t>, исследования стволовых клеток: Инновационная терапия поддержана </a:t>
            </a:r>
            <a:r>
              <a:rPr lang="en-US" sz="2400" dirty="0" smtClean="0"/>
              <a:t>AFM-Telethon</a:t>
            </a:r>
          </a:p>
          <a:p>
            <a:pPr>
              <a:buNone/>
            </a:pPr>
            <a:endParaRPr lang="en-US" sz="2400" dirty="0"/>
          </a:p>
          <a:p>
            <a:r>
              <a:rPr lang="ru-RU" sz="2400" dirty="0" smtClean="0"/>
              <a:t>СОЦИАЛЬНЫЕ ИННОВАЦИИ граждане вовлекаются в исследования, пациенты </a:t>
            </a:r>
            <a:r>
              <a:rPr lang="ru-RU" sz="2400" dirty="0" err="1" smtClean="0"/>
              <a:t>рассматрвиаются</a:t>
            </a:r>
            <a:r>
              <a:rPr lang="ru-RU" sz="2400" dirty="0" smtClean="0"/>
              <a:t> в качестве партнеров для исследователей и докторов. Общий взгляд на жизнь с болезнью и степень инвалидности меняется</a:t>
            </a:r>
            <a:endParaRPr lang="en-US" sz="2400" dirty="0"/>
          </a:p>
        </p:txBody>
      </p:sp>
      <p:pic>
        <p:nvPicPr>
          <p:cNvPr id="4" name="Picture 3" descr="AFM_CureThroughInnovation2017_DE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61" y="0"/>
            <a:ext cx="5448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613" y="3823051"/>
            <a:ext cx="8629518" cy="1993845"/>
          </a:xfrm>
        </p:spPr>
        <p:txBody>
          <a:bodyPr/>
          <a:lstStyle/>
          <a:p>
            <a:pPr algn="just">
              <a:buNone/>
            </a:pPr>
            <a:r>
              <a:rPr lang="ru-RU" sz="2200" dirty="0"/>
              <a:t>Майкл </a:t>
            </a:r>
            <a:r>
              <a:rPr lang="ru-RU" sz="2200" dirty="0" err="1"/>
              <a:t>Серес</a:t>
            </a:r>
            <a:r>
              <a:rPr lang="ru-RU" sz="2200" dirty="0"/>
              <a:t> (</a:t>
            </a:r>
            <a:r>
              <a:rPr lang="ru-RU" sz="2200" dirty="0" smtClean="0"/>
              <a:t>основатель/CEO </a:t>
            </a:r>
            <a:r>
              <a:rPr lang="ru-RU" sz="2200" dirty="0"/>
              <a:t>11 </a:t>
            </a:r>
            <a:r>
              <a:rPr lang="ru-RU" sz="2200" dirty="0" err="1"/>
              <a:t>Health</a:t>
            </a:r>
            <a:r>
              <a:rPr lang="ru-RU" sz="2200" dirty="0"/>
              <a:t> &amp; </a:t>
            </a:r>
            <a:r>
              <a:rPr lang="ru-RU" sz="2200" dirty="0" err="1"/>
              <a:t>Technologies</a:t>
            </a:r>
            <a:r>
              <a:rPr lang="ru-RU" sz="2200" dirty="0"/>
              <a:t> </a:t>
            </a:r>
            <a:r>
              <a:rPr lang="ru-RU" sz="2200" dirty="0" err="1"/>
              <a:t>Limited</a:t>
            </a:r>
            <a:r>
              <a:rPr lang="ru-RU" sz="2200" dirty="0"/>
              <a:t>): </a:t>
            </a:r>
            <a:r>
              <a:rPr lang="ru-RU" sz="1700" i="1" dirty="0"/>
              <a:t>В возрасте 10 лет мне поставили </a:t>
            </a:r>
            <a:r>
              <a:rPr lang="ru-RU" sz="1700" i="1" dirty="0" smtClean="0"/>
              <a:t>неизлечимый диагноз... </a:t>
            </a:r>
            <a:r>
              <a:rPr lang="ru-RU" sz="1700" i="1" dirty="0"/>
              <a:t>Болезнь Крона. П</a:t>
            </a:r>
            <a:r>
              <a:rPr lang="ru-RU" sz="1700" i="1" dirty="0" smtClean="0"/>
              <a:t>ервая операция у </a:t>
            </a:r>
            <a:r>
              <a:rPr lang="ru-RU" sz="1700" i="1" dirty="0"/>
              <a:t>меня </a:t>
            </a:r>
            <a:r>
              <a:rPr lang="ru-RU" sz="1700" i="1" dirty="0" smtClean="0"/>
              <a:t>была в </a:t>
            </a:r>
            <a:r>
              <a:rPr lang="ru-RU" sz="1700" i="1" dirty="0"/>
              <a:t>14. После 25 дальнейших операций </a:t>
            </a:r>
            <a:r>
              <a:rPr lang="ru-RU" sz="1700" i="1" dirty="0" smtClean="0"/>
              <a:t>- </a:t>
            </a:r>
            <a:r>
              <a:rPr lang="ru-RU" sz="1700" i="1" dirty="0"/>
              <a:t>кишечная недостаточность. В </a:t>
            </a:r>
            <a:r>
              <a:rPr lang="ru-RU" sz="1700" i="1" dirty="0" smtClean="0"/>
              <a:t>2011 году </a:t>
            </a:r>
            <a:r>
              <a:rPr lang="ru-RU" sz="1700" i="1" dirty="0"/>
              <a:t>я стал 11-м пациентом в Великобритании, </a:t>
            </a:r>
            <a:r>
              <a:rPr lang="ru-RU" sz="1700" i="1" dirty="0" smtClean="0"/>
              <a:t>для трансплантации </a:t>
            </a:r>
            <a:r>
              <a:rPr lang="ru-RU" sz="1700" i="1" dirty="0"/>
              <a:t>кишечника ... </a:t>
            </a:r>
            <a:r>
              <a:rPr lang="ru-RU" sz="1700" i="1" dirty="0" smtClean="0"/>
              <a:t>Моя цель как пациента </a:t>
            </a:r>
            <a:r>
              <a:rPr lang="ru-RU" sz="1700" i="1" dirty="0"/>
              <a:t>- просто улучшить качество жизни пациентов и позволить </a:t>
            </a:r>
            <a:r>
              <a:rPr lang="ru-RU" sz="1700" i="1" dirty="0" smtClean="0"/>
              <a:t>специалистам легче </a:t>
            </a:r>
            <a:r>
              <a:rPr lang="ru-RU" sz="1700" i="1" dirty="0"/>
              <a:t>получить доступ к </a:t>
            </a:r>
            <a:r>
              <a:rPr lang="ru-RU" sz="1700" i="1" dirty="0" smtClean="0"/>
              <a:t>нужным данным</a:t>
            </a:r>
            <a:r>
              <a:rPr lang="en-US" sz="1700" i="1" kern="1200" dirty="0" smtClean="0">
                <a:solidFill>
                  <a:schemeClr val="tx1"/>
                </a:solidFill>
              </a:rPr>
              <a:t>.</a:t>
            </a:r>
            <a:endParaRPr lang="ru-RU" sz="1700" i="1" kern="12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300" i="1" kern="1200" dirty="0" smtClean="0">
                <a:solidFill>
                  <a:schemeClr val="tx1"/>
                </a:solidFill>
              </a:rPr>
              <a:t>Участник </a:t>
            </a:r>
            <a:r>
              <a:rPr lang="ru-RU" sz="2300" i="1" kern="1200" dirty="0" err="1">
                <a:solidFill>
                  <a:schemeClr val="tx1"/>
                </a:solidFill>
              </a:rPr>
              <a:t>Epatient-in-Residence</a:t>
            </a:r>
            <a:r>
              <a:rPr lang="ru-RU" sz="2300" i="1" kern="1200" dirty="0">
                <a:solidFill>
                  <a:schemeClr val="tx1"/>
                </a:solidFill>
              </a:rPr>
              <a:t> в </a:t>
            </a:r>
            <a:r>
              <a:rPr lang="ru-RU" sz="2300" i="1" kern="1200" dirty="0" err="1">
                <a:solidFill>
                  <a:schemeClr val="tx1"/>
                </a:solidFill>
              </a:rPr>
              <a:t>Stanford</a:t>
            </a:r>
            <a:r>
              <a:rPr lang="ru-RU" sz="2300" i="1" kern="1200" dirty="0">
                <a:solidFill>
                  <a:schemeClr val="tx1"/>
                </a:solidFill>
              </a:rPr>
              <a:t> </a:t>
            </a:r>
            <a:r>
              <a:rPr lang="ru-RU" sz="2300" i="1" kern="1200" dirty="0" err="1">
                <a:solidFill>
                  <a:schemeClr val="tx1"/>
                </a:solidFill>
              </a:rPr>
              <a:t>MedicineX</a:t>
            </a:r>
            <a:endParaRPr lang="en-US" sz="23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ostomy_ale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825"/>
            <a:ext cx="9144000" cy="34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Как ответить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35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>
            <a:spLocks noGrp="1"/>
          </p:cNvSpPr>
          <p:nvPr>
            <p:ph type="ctrTitle" idx="4294967295"/>
          </p:nvPr>
        </p:nvSpPr>
        <p:spPr>
          <a:xfrm>
            <a:off x="550820" y="4322874"/>
            <a:ext cx="7742086" cy="12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7200" dirty="0" smtClean="0">
                <a:solidFill>
                  <a:srgbClr val="FFFFFF"/>
                </a:solidFill>
              </a:rPr>
              <a:t>Организовать общественное участие</a:t>
            </a:r>
            <a:endParaRPr lang="en" sz="7200" dirty="0">
              <a:solidFill>
                <a:srgbClr val="FFFFFF"/>
              </a:solidFill>
            </a:endParaRPr>
          </a:p>
        </p:txBody>
      </p:sp>
      <p:sp>
        <p:nvSpPr>
          <p:cNvPr id="1848" name="Shape 1848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49" name="Shape 184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Дать возможность участвовать, чтобы</a:t>
            </a:r>
            <a:endParaRPr lang="en-US" sz="4000" b="0" i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33293" y="1750399"/>
            <a:ext cx="8015664" cy="4369399"/>
          </a:xfrm>
        </p:spPr>
        <p:txBody>
          <a:bodyPr/>
          <a:lstStyle/>
          <a:p>
            <a:pPr lvl="0"/>
            <a:r>
              <a:rPr lang="en-US" sz="2800" dirty="0" smtClean="0"/>
              <a:t> </a:t>
            </a:r>
            <a:r>
              <a:rPr lang="ru-RU" sz="2800" dirty="0" smtClean="0"/>
              <a:t>Вовлекать креативный потенциал граждан </a:t>
            </a:r>
            <a:r>
              <a:rPr lang="en-US" sz="2800" dirty="0" smtClean="0"/>
              <a:t> </a:t>
            </a:r>
          </a:p>
          <a:p>
            <a:pPr lvl="0"/>
            <a:r>
              <a:rPr lang="en-US" sz="2800" dirty="0"/>
              <a:t> </a:t>
            </a:r>
            <a:r>
              <a:rPr lang="ru-RU" sz="2800" dirty="0" smtClean="0"/>
              <a:t>Обнаруживать неочевидные нужды и проблемы</a:t>
            </a:r>
            <a:endParaRPr lang="en-US" sz="2800" dirty="0" smtClean="0"/>
          </a:p>
          <a:p>
            <a:pPr lvl="0"/>
            <a:r>
              <a:rPr lang="ru-RU" sz="2800" dirty="0" smtClean="0"/>
              <a:t>Усилить релевантность и полезность инноваций</a:t>
            </a:r>
            <a:endParaRPr lang="en-US" sz="2800" dirty="0" smtClean="0"/>
          </a:p>
          <a:p>
            <a:pPr lvl="0"/>
            <a:r>
              <a:rPr lang="en-US" sz="2800" dirty="0" smtClean="0"/>
              <a:t> </a:t>
            </a:r>
            <a:r>
              <a:rPr lang="ru-RU" sz="2800" dirty="0" smtClean="0"/>
              <a:t>Увеличивать как социальное благо, так и экономические выводы</a:t>
            </a:r>
            <a:endParaRPr lang="en-US" sz="2800" dirty="0" smtClean="0"/>
          </a:p>
          <a:p>
            <a:pPr lvl="0"/>
            <a:r>
              <a:rPr lang="ru-RU" sz="2800" dirty="0" smtClean="0"/>
              <a:t>Усилить социальное взаимодействие</a:t>
            </a:r>
            <a:endParaRPr lang="en-US" sz="2800" dirty="0" smtClean="0"/>
          </a:p>
          <a:p>
            <a:r>
              <a:rPr lang="ru-RU" sz="2800" dirty="0" smtClean="0"/>
              <a:t>Усилить доверие к публичным институтам</a:t>
            </a:r>
            <a:endParaRPr lang="en-US" sz="2800" dirty="0" smtClean="0"/>
          </a:p>
          <a:p>
            <a:pPr lvl="0"/>
            <a:r>
              <a:rPr lang="ru-RU" sz="2800" dirty="0" smtClean="0"/>
              <a:t>Обеспечить устойчивое развитие общества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24" y="830700"/>
            <a:ext cx="7568552" cy="777000"/>
          </a:xfrm>
        </p:spPr>
        <p:txBody>
          <a:bodyPr/>
          <a:lstStyle/>
          <a:p>
            <a:r>
              <a:rPr lang="ru-RU" sz="4000" dirty="0" smtClean="0"/>
              <a:t>Обеспечить общественное участие с помощью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815" y="1607700"/>
            <a:ext cx="8384709" cy="48077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 smtClean="0"/>
              <a:t>Дать гражданам инструменты и пространства для исследований и инноваций </a:t>
            </a:r>
            <a:r>
              <a:rPr lang="en-US" dirty="0" smtClean="0"/>
              <a:t>(</a:t>
            </a:r>
            <a:r>
              <a:rPr lang="ru-RU" dirty="0" smtClean="0"/>
              <a:t>например,</a:t>
            </a:r>
            <a:r>
              <a:rPr lang="en-US" dirty="0" smtClean="0"/>
              <a:t> maker spaces, </a:t>
            </a:r>
            <a:r>
              <a:rPr lang="en-US" dirty="0" err="1" smtClean="0"/>
              <a:t>fablabs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Поощрять диалог и </a:t>
            </a:r>
            <a:r>
              <a:rPr lang="ru-RU" dirty="0" err="1" smtClean="0"/>
              <a:t>коллаборативные</a:t>
            </a:r>
            <a:r>
              <a:rPr lang="ru-RU" dirty="0" smtClean="0"/>
              <a:t> команды</a:t>
            </a:r>
            <a:r>
              <a:rPr lang="en-US" dirty="0" smtClean="0"/>
              <a:t> (</a:t>
            </a:r>
            <a:r>
              <a:rPr lang="ru-RU" dirty="0" smtClean="0"/>
              <a:t>например</a:t>
            </a:r>
            <a:r>
              <a:rPr lang="en-US" dirty="0" smtClean="0"/>
              <a:t>,</a:t>
            </a:r>
            <a:r>
              <a:rPr lang="ru-RU" dirty="0" smtClean="0"/>
              <a:t> конкурсы и вовлекающие платформы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Развивать инфраструктуру для общественного участия </a:t>
            </a:r>
            <a:r>
              <a:rPr lang="en-US" dirty="0" smtClean="0"/>
              <a:t>(</a:t>
            </a:r>
            <a:r>
              <a:rPr lang="ru-RU" dirty="0" smtClean="0"/>
              <a:t>обсуждения с гражданами</a:t>
            </a:r>
            <a:r>
              <a:rPr lang="en-US" dirty="0" smtClean="0"/>
              <a:t>, ‘</a:t>
            </a:r>
            <a:r>
              <a:rPr lang="ru-RU" dirty="0" smtClean="0"/>
              <a:t>гибридные форумы</a:t>
            </a:r>
            <a:r>
              <a:rPr lang="en-US" dirty="0" smtClean="0"/>
              <a:t>’)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Сделать общественное участие нормальной частью </a:t>
            </a:r>
            <a:r>
              <a:rPr lang="ru-RU" dirty="0" err="1" smtClean="0"/>
              <a:t>технонауки</a:t>
            </a:r>
            <a:r>
              <a:rPr lang="ru-RU" dirty="0" smtClean="0"/>
              <a:t> и инноваций </a:t>
            </a:r>
            <a:r>
              <a:rPr lang="en-US" dirty="0" smtClean="0"/>
              <a:t>(“</a:t>
            </a:r>
            <a:r>
              <a:rPr lang="ru-RU" dirty="0" smtClean="0"/>
              <a:t>Не надо о нас без нас</a:t>
            </a:r>
            <a:r>
              <a:rPr lang="en-US" dirty="0" smtClean="0"/>
              <a:t>”)</a:t>
            </a:r>
            <a:endParaRPr lang="en-US" dirty="0"/>
          </a:p>
          <a:p>
            <a:pPr algn="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7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Shape 1881"/>
          <p:cNvSpPr txBox="1">
            <a:spLocks noGrp="1"/>
          </p:cNvSpPr>
          <p:nvPr>
            <p:ph type="title"/>
          </p:nvPr>
        </p:nvSpPr>
        <p:spPr>
          <a:xfrm>
            <a:off x="1131750" y="466084"/>
            <a:ext cx="68805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200" dirty="0" smtClean="0"/>
              <a:t>Поместить граждан и социальные проблемы в центр</a:t>
            </a:r>
            <a:endParaRPr lang="en" sz="3200" dirty="0"/>
          </a:p>
        </p:txBody>
      </p:sp>
      <p:sp>
        <p:nvSpPr>
          <p:cNvPr id="1882" name="Shape 1882"/>
          <p:cNvSpPr/>
          <p:nvPr/>
        </p:nvSpPr>
        <p:spPr>
          <a:xfrm>
            <a:off x="2723501" y="1243084"/>
            <a:ext cx="3259019" cy="3065637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Университет</a:t>
            </a:r>
            <a:endParaRPr lang="en" sz="24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3" name="Shape 1883"/>
          <p:cNvSpPr/>
          <p:nvPr/>
        </p:nvSpPr>
        <p:spPr>
          <a:xfrm>
            <a:off x="1545357" y="2738611"/>
            <a:ext cx="3515541" cy="3482548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Промыш-ленность</a:t>
            </a:r>
            <a:endParaRPr lang="en" sz="28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4" name="Shape 1884"/>
          <p:cNvSpPr/>
          <p:nvPr/>
        </p:nvSpPr>
        <p:spPr>
          <a:xfrm>
            <a:off x="3943955" y="2738610"/>
            <a:ext cx="3553321" cy="3482547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Органы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власти</a:t>
            </a:r>
            <a:endParaRPr lang="en" sz="24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7769" y="3159464"/>
            <a:ext cx="1379414" cy="13091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/>
              <a:t>Г</a:t>
            </a:r>
            <a:r>
              <a:rPr lang="ru-RU" sz="2200" dirty="0" smtClean="0"/>
              <a:t>раждане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61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Shape 1822"/>
          <p:cNvSpPr txBox="1">
            <a:spLocks noGrp="1"/>
          </p:cNvSpPr>
          <p:nvPr>
            <p:ph type="subTitle" idx="4294967295"/>
          </p:nvPr>
        </p:nvSpPr>
        <p:spPr>
          <a:xfrm>
            <a:off x="1715250" y="985867"/>
            <a:ext cx="57135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3600" b="1" dirty="0" smtClean="0"/>
              <a:t>Евгения Попова</a:t>
            </a:r>
            <a:endParaRPr lang="en" sz="3600" b="1" dirty="0"/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256952" y="1562448"/>
            <a:ext cx="6651372" cy="711515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000" dirty="0" smtClean="0"/>
              <a:t>Директор НОЦ</a:t>
            </a:r>
            <a:endParaRPr lang="en-US" sz="2000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2000" dirty="0" smtClean="0"/>
              <a:t>Policy Analysis &amp; Studies of Technologies</a:t>
            </a:r>
            <a:r>
              <a:rPr lang="ru-RU" sz="2000" dirty="0" smtClean="0"/>
              <a:t> </a:t>
            </a:r>
            <a:r>
              <a:rPr lang="en-US" sz="2000" dirty="0" smtClean="0"/>
              <a:t>(PAST) </a:t>
            </a:r>
            <a:endParaRPr lang="ru-RU" sz="2000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ru-RU" sz="2000" dirty="0" smtClean="0"/>
              <a:t>Томский государственный университет</a:t>
            </a:r>
            <a:endParaRPr lang="en-US" sz="20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2000" dirty="0"/>
          </a:p>
          <a:p>
            <a:pPr lvl="0" algn="ctr">
              <a:spcBef>
                <a:spcPts val="0"/>
              </a:spcBef>
              <a:buNone/>
            </a:pPr>
            <a:r>
              <a:rPr lang="ru-RU" sz="3600" b="1" dirty="0"/>
              <a:t>Ольга Звонарева</a:t>
            </a:r>
            <a:endParaRPr lang="en-US" sz="3600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2000" dirty="0" smtClean="0"/>
              <a:t>PhD, Health, Ethics and Society </a:t>
            </a:r>
            <a:r>
              <a:rPr lang="ru-RU" sz="2000" dirty="0" smtClean="0"/>
              <a:t>департамент, Университет </a:t>
            </a:r>
            <a:r>
              <a:rPr lang="ru-RU" sz="2000" dirty="0" err="1" smtClean="0"/>
              <a:t>Маастрихта</a:t>
            </a:r>
            <a:endParaRPr lang="ru-RU" sz="2000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ru-RU" sz="2000" dirty="0" smtClean="0"/>
              <a:t>ЦНИЛ Сибирский государственный медицинский университет</a:t>
            </a:r>
            <a:endParaRPr lang="en" sz="2000" dirty="0"/>
          </a:p>
          <a:p>
            <a:pPr lvl="0" algn="ctr" rtl="0">
              <a:spcBef>
                <a:spcPts val="0"/>
              </a:spcBef>
              <a:buNone/>
            </a:pPr>
            <a:endParaRPr sz="1800" dirty="0"/>
          </a:p>
          <a:p>
            <a:pPr lvl="0" algn="ctr">
              <a:spcBef>
                <a:spcPts val="0"/>
              </a:spcBef>
              <a:buNone/>
            </a:pPr>
            <a:r>
              <a:rPr lang="en-US" sz="1800" dirty="0"/>
              <a:t>i</a:t>
            </a:r>
            <a:r>
              <a:rPr lang="en-US" sz="1800" dirty="0" smtClean="0"/>
              <a:t>am.e.popova@yandex.ru</a:t>
            </a:r>
          </a:p>
          <a:p>
            <a:pPr lvl="0" algn="ctr">
              <a:spcBef>
                <a:spcPts val="0"/>
              </a:spcBef>
              <a:buNone/>
            </a:pPr>
            <a:endParaRPr lang="en-US" sz="18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sz="2400" b="1" dirty="0"/>
              <a:t>p</a:t>
            </a:r>
            <a:r>
              <a:rPr lang="en-US" sz="2400" b="1" dirty="0" smtClean="0"/>
              <a:t>ast-centre.ru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400" b="1" dirty="0" smtClean="0"/>
              <a:t>makinghealthpublic.org</a:t>
            </a:r>
            <a:endParaRPr lang="e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Что могут делать университеты</a:t>
            </a:r>
            <a:r>
              <a:rPr lang="en-US" b="1" dirty="0" smtClean="0"/>
              <a:t>?</a:t>
            </a:r>
            <a:endParaRPr lang="en" b="1" dirty="0"/>
          </a:p>
        </p:txBody>
      </p:sp>
      <p:sp>
        <p:nvSpPr>
          <p:cNvPr id="1830" name="Shape 1830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Давайте действовать!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42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892034" cy="6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82068" y="571723"/>
            <a:ext cx="7416824" cy="13940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EB4635"/>
                </a:solidFill>
              </a:rPr>
              <a:t>Релевантно</a:t>
            </a:r>
            <a:r>
              <a:rPr lang="ru-RU" sz="4000" b="1" dirty="0" smtClean="0">
                <a:solidFill>
                  <a:srgbClr val="EB4635"/>
                </a:solidFill>
              </a:rPr>
              <a:t> ли это для российских университетов и регионов</a:t>
            </a:r>
            <a:r>
              <a:rPr lang="en-US" sz="4000" b="1" dirty="0" smtClean="0">
                <a:solidFill>
                  <a:srgbClr val="EB4635"/>
                </a:solidFill>
              </a:rPr>
              <a:t>?</a:t>
            </a:r>
            <a:endParaRPr lang="ru-RU" sz="4000" b="1" dirty="0">
              <a:solidFill>
                <a:srgbClr val="EB4635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3568" y="1593074"/>
            <a:ext cx="8208912" cy="487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400" b="1" dirty="0" smtClean="0"/>
              <a:t>Несколько примеров проектов совместных решений локальных вопросов российскими университетами</a:t>
            </a:r>
            <a:r>
              <a:rPr lang="en-US" sz="3400" b="1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 err="1" smtClean="0"/>
              <a:t>Партиципаторное</a:t>
            </a:r>
            <a:r>
              <a:rPr lang="ru-RU" sz="3400" b="1" dirty="0" smtClean="0"/>
              <a:t> бюджетирование</a:t>
            </a:r>
            <a:r>
              <a:rPr lang="en-US" sz="3400" b="1" dirty="0" smtClean="0"/>
              <a:t> (</a:t>
            </a:r>
            <a:r>
              <a:rPr lang="ru-RU" sz="3400" b="1" dirty="0" smtClean="0"/>
              <a:t>Череповец</a:t>
            </a:r>
            <a:r>
              <a:rPr lang="en-US" sz="3400" b="1" dirty="0" smtClean="0"/>
              <a:t>, </a:t>
            </a:r>
            <a:r>
              <a:rPr lang="ru-RU" sz="3400" b="1" dirty="0" smtClean="0"/>
              <a:t>Сосновый бор</a:t>
            </a:r>
            <a:r>
              <a:rPr lang="en-US" sz="3400" b="1" dirty="0" smtClean="0"/>
              <a:t>, </a:t>
            </a:r>
            <a:r>
              <a:rPr lang="ru-RU" sz="3400" b="1" dirty="0" smtClean="0"/>
              <a:t>Киров, совместно с ЕУСПб</a:t>
            </a:r>
            <a:r>
              <a:rPr lang="en-US" sz="3400" b="1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 smtClean="0"/>
              <a:t>Архитектора и участие</a:t>
            </a:r>
            <a:r>
              <a:rPr lang="en-US" sz="3400" b="1" dirty="0" smtClean="0"/>
              <a:t> (</a:t>
            </a:r>
            <a:r>
              <a:rPr lang="ru-RU" sz="3400" b="1" dirty="0" smtClean="0"/>
              <a:t>Москва</a:t>
            </a:r>
            <a:r>
              <a:rPr lang="en-US" sz="3400" b="1" dirty="0" smtClean="0"/>
              <a:t>, </a:t>
            </a:r>
            <a:r>
              <a:rPr lang="ru-RU" sz="3400" b="1" dirty="0" smtClean="0"/>
              <a:t>Московская архитектурная школа</a:t>
            </a:r>
            <a:r>
              <a:rPr lang="en-US" sz="3400" b="1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400" b="1" dirty="0" smtClean="0"/>
              <a:t>BIHSENA (</a:t>
            </a:r>
            <a:r>
              <a:rPr lang="ru-RU" sz="3400" b="1" dirty="0" smtClean="0"/>
              <a:t>образовательный проект</a:t>
            </a:r>
            <a:r>
              <a:rPr lang="en-US" sz="3400" b="1" dirty="0" smtClean="0"/>
              <a:t>, </a:t>
            </a:r>
            <a:r>
              <a:rPr lang="ru-RU" sz="3400" b="1" dirty="0" smtClean="0"/>
              <a:t>совместно ТГУ, </a:t>
            </a:r>
            <a:r>
              <a:rPr lang="ru-RU" sz="3400" b="1" dirty="0" err="1" smtClean="0"/>
              <a:t>СибГМУ</a:t>
            </a:r>
            <a:r>
              <a:rPr lang="en-US" sz="3400" b="1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 smtClean="0"/>
              <a:t>Короткие проекты НКО и университетов</a:t>
            </a:r>
            <a:r>
              <a:rPr lang="en-US" sz="3400" b="1" dirty="0" smtClean="0"/>
              <a:t> (</a:t>
            </a:r>
            <a:r>
              <a:rPr lang="ru-RU" sz="3400" b="1" dirty="0" smtClean="0"/>
              <a:t>например</a:t>
            </a:r>
            <a:r>
              <a:rPr lang="en-US" sz="3400" b="1" dirty="0" smtClean="0"/>
              <a:t>, </a:t>
            </a:r>
            <a:r>
              <a:rPr lang="ru-RU" sz="3400" b="1" dirty="0" smtClean="0"/>
              <a:t>Тихоокеанский государственный университет</a:t>
            </a:r>
            <a:r>
              <a:rPr lang="en-US" sz="3400" b="1" dirty="0" smtClean="0"/>
              <a:t>, </a:t>
            </a:r>
            <a:r>
              <a:rPr lang="ru-RU" sz="3400" b="1" dirty="0" smtClean="0"/>
              <a:t>Хабаровск</a:t>
            </a:r>
            <a:r>
              <a:rPr lang="en-US" sz="3400" b="1" dirty="0" smtClean="0"/>
              <a:t>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400" b="1" dirty="0" smtClean="0"/>
              <a:t>Работа волонтеров в российских университетах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6598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ownloads\картинки_партиципаторность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616" y="-1267143"/>
            <a:ext cx="11064239" cy="93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7416824" cy="1152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PR </a:t>
            </a:r>
            <a:r>
              <a:rPr lang="ru-RU" sz="4000" b="1" dirty="0" smtClean="0"/>
              <a:t>проекты студентов для хабаровских НКО</a:t>
            </a:r>
            <a:endParaRPr lang="ru-RU" sz="4000" b="1" dirty="0"/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-166126" y="1231411"/>
          <a:ext cx="9188221" cy="2683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16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0952" y="2599140"/>
            <a:ext cx="8022097" cy="1202520"/>
          </a:xfrm>
        </p:spPr>
        <p:txBody>
          <a:bodyPr/>
          <a:lstStyle/>
          <a:p>
            <a:pPr marL="0" indent="0">
              <a:buNone/>
            </a:pPr>
            <a:r>
              <a:rPr lang="ru-RU" sz="2400" i="0" dirty="0">
                <a:solidFill>
                  <a:schemeClr val="tx1"/>
                </a:solidFill>
              </a:rPr>
              <a:t>Современный</a:t>
            </a:r>
            <a:r>
              <a:rPr lang="ru-RU" sz="2400" i="0" dirty="0">
                <a:solidFill>
                  <a:schemeClr val="bg1"/>
                </a:solidFill>
              </a:rPr>
              <a:t> </a:t>
            </a:r>
            <a:r>
              <a:rPr lang="ru-RU" sz="2400" i="0" dirty="0">
                <a:solidFill>
                  <a:schemeClr val="tx1"/>
                </a:solidFill>
              </a:rPr>
              <a:t>город</a:t>
            </a:r>
            <a:r>
              <a:rPr lang="ru-RU" sz="2400" i="0" dirty="0">
                <a:solidFill>
                  <a:schemeClr val="bg1"/>
                </a:solidFill>
              </a:rPr>
              <a:t> – </a:t>
            </a:r>
            <a:r>
              <a:rPr lang="ru-RU" sz="2400" i="0" dirty="0">
                <a:solidFill>
                  <a:schemeClr val="tx1"/>
                </a:solidFill>
              </a:rPr>
              <a:t>это</a:t>
            </a:r>
            <a:r>
              <a:rPr lang="ru-RU" sz="2400" i="0" dirty="0">
                <a:solidFill>
                  <a:schemeClr val="bg1"/>
                </a:solidFill>
              </a:rPr>
              <a:t> </a:t>
            </a:r>
            <a:r>
              <a:rPr lang="ru-RU" sz="2400" i="0" dirty="0">
                <a:solidFill>
                  <a:schemeClr val="tx1"/>
                </a:solidFill>
              </a:rPr>
              <a:t>место</a:t>
            </a:r>
            <a:r>
              <a:rPr lang="ru-RU" sz="2400" i="0" dirty="0">
                <a:solidFill>
                  <a:schemeClr val="bg1"/>
                </a:solidFill>
              </a:rPr>
              <a:t> </a:t>
            </a:r>
            <a:r>
              <a:rPr lang="ru-RU" sz="2400" i="0" dirty="0">
                <a:solidFill>
                  <a:schemeClr val="tx1"/>
                </a:solidFill>
              </a:rPr>
              <a:t>столкновения разнородных сил и интересов. Разнонаправленные интересы часто конфликтуют. </a:t>
            </a:r>
            <a:endParaRPr lang="en-US" sz="2400" i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i="0" dirty="0">
                <a:solidFill>
                  <a:schemeClr val="tx1"/>
                </a:solidFill>
              </a:rPr>
              <a:t>Чтобы создать комфортную среду, а для городского управления быть привлекательными, принимающие решения должны быть </a:t>
            </a:r>
            <a:r>
              <a:rPr lang="ru-RU" sz="2400" i="0" dirty="0" err="1">
                <a:solidFill>
                  <a:schemeClr val="tx1"/>
                </a:solidFill>
              </a:rPr>
              <a:t>договороспособными</a:t>
            </a:r>
            <a:r>
              <a:rPr lang="ru-RU" sz="2400" i="0" dirty="0">
                <a:solidFill>
                  <a:schemeClr val="tx1"/>
                </a:solidFill>
              </a:rPr>
              <a:t> и уметь находить компромиссные решения</a:t>
            </a:r>
            <a:r>
              <a:rPr lang="en-US" sz="2400" i="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</a:rPr>
              <a:t>Как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эффективно организовать коммуникацию между гражданами, профессионалами, органами власти, бизнес-структурами и социальными движениями – и все это без потери качества?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39033"/>
            <a:ext cx="8229600" cy="709714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3200" b="1" dirty="0" smtClean="0">
                <a:solidFill>
                  <a:srgbClr val="EB4635"/>
                </a:solidFill>
              </a:rPr>
              <a:t>Город, университет и поворот к участию</a:t>
            </a:r>
            <a:endParaRPr lang="ru-RU" sz="3200" b="1" i="1" dirty="0">
              <a:solidFill>
                <a:srgbClr val="EB4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683568" y="2132856"/>
            <a:ext cx="820891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294200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Архитектура и участие</a:t>
            </a:r>
            <a:r>
              <a:rPr lang="en-US" b="1" dirty="0" smtClean="0"/>
              <a:t> (</a:t>
            </a:r>
            <a:r>
              <a:rPr lang="ru-RU" b="1" dirty="0" smtClean="0"/>
              <a:t>Московская архитектурная школа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Постановка задач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ru-RU" dirty="0" err="1"/>
              <a:t>К</a:t>
            </a:r>
            <a:r>
              <a:rPr lang="ru-RU" dirty="0" err="1" smtClean="0"/>
              <a:t>оллаборативный</a:t>
            </a:r>
            <a:r>
              <a:rPr lang="en-US" dirty="0" smtClean="0"/>
              <a:t>" </a:t>
            </a:r>
            <a:r>
              <a:rPr lang="ru-RU" dirty="0" smtClean="0"/>
              <a:t>дизайн </a:t>
            </a:r>
            <a:r>
              <a:rPr lang="en-US" dirty="0" smtClean="0"/>
              <a:t>– </a:t>
            </a:r>
            <a:r>
              <a:rPr lang="ru-RU" dirty="0" smtClean="0"/>
              <a:t>участие граждан в процессах изменения городского пространства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Цели</a:t>
            </a:r>
            <a:r>
              <a:rPr lang="en-US" dirty="0" smtClean="0"/>
              <a:t>:</a:t>
            </a:r>
          </a:p>
          <a:p>
            <a:pPr marL="514350" indent="-514350">
              <a:buAutoNum type="arabicParenR"/>
            </a:pPr>
            <a:r>
              <a:rPr lang="ru-RU" dirty="0" smtClean="0"/>
              <a:t>Сформировать среду, комфортную всем горожанам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Как результат работы в </a:t>
            </a:r>
            <a:r>
              <a:rPr lang="ru-RU" dirty="0" err="1" smtClean="0"/>
              <a:t>коллаборативных</a:t>
            </a:r>
            <a:r>
              <a:rPr lang="ru-RU" dirty="0" smtClean="0"/>
              <a:t> проектах, построить сильные локальные сообщества, способные предлагать общественные инициативы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b="1" dirty="0" smtClean="0"/>
              <a:t>Способы работы сейчас</a:t>
            </a:r>
            <a:r>
              <a:rPr lang="en-US" dirty="0" smtClean="0"/>
              <a:t>: </a:t>
            </a:r>
            <a:r>
              <a:rPr lang="ru-RU" dirty="0" smtClean="0"/>
              <a:t>формировать дискуссионные группы для обсуждения новых проектов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ru-RU" b="1" dirty="0" smtClean="0"/>
              <a:t>Вызов</a:t>
            </a:r>
            <a:r>
              <a:rPr lang="en-US" dirty="0" smtClean="0"/>
              <a:t>: </a:t>
            </a:r>
            <a:r>
              <a:rPr lang="ru-RU" dirty="0" smtClean="0"/>
              <a:t>Как вовлечь тех, кто не верит в идею дискуссий</a:t>
            </a:r>
            <a:endParaRPr lang="en-US" dirty="0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83568" y="162548"/>
            <a:ext cx="74168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205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127" y="-1305752"/>
            <a:ext cx="15999855" cy="92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Партиципаторное</a:t>
            </a:r>
            <a:r>
              <a:rPr lang="ru-RU" dirty="0" smtClean="0"/>
              <a:t> бюджетирование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7506" y="141277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6511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1412776"/>
            <a:ext cx="5688632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Проект ЕУСПб и Комитета гражданских инициатив</a:t>
            </a:r>
            <a:r>
              <a:rPr lang="en-US" sz="3200" dirty="0" smtClean="0"/>
              <a:t> </a:t>
            </a:r>
            <a:r>
              <a:rPr lang="ru-RU" sz="3200" dirty="0" smtClean="0"/>
              <a:t>(2013-2016).</a:t>
            </a:r>
          </a:p>
          <a:p>
            <a:pPr algn="l"/>
            <a:r>
              <a:rPr lang="en-US" sz="3200" dirty="0" smtClean="0"/>
              <a:t>0</a:t>
            </a:r>
            <a:r>
              <a:rPr lang="ru-RU" sz="3200" dirty="0" smtClean="0"/>
              <a:t>,1-2% городского бюджета распределяется комитетом, состоящим из горожан и чиновников</a:t>
            </a:r>
            <a:r>
              <a:rPr lang="en-US" sz="3200" dirty="0" smtClean="0"/>
              <a:t>. </a:t>
            </a:r>
            <a:endParaRPr lang="ru-RU" sz="3200" dirty="0" smtClean="0"/>
          </a:p>
          <a:p>
            <a:pPr algn="l"/>
            <a:r>
              <a:rPr lang="ru-RU" sz="3200" dirty="0" smtClean="0"/>
              <a:t>Участников обучают основам городского планирования и бюджетного процесса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47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258" y="155631"/>
            <a:ext cx="10928116" cy="629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/>
              <a:t>Партиципаторное</a:t>
            </a:r>
            <a:r>
              <a:rPr lang="ru-RU" b="1" dirty="0" smtClean="0"/>
              <a:t> бюджетирование: выгоды для муниципалитетов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7506" y="1412776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1412776"/>
            <a:ext cx="8155632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/>
              <a:t>Увеличение доверия к местной власти</a:t>
            </a:r>
            <a:r>
              <a:rPr lang="en-US" sz="3200" dirty="0" smtClean="0"/>
              <a:t>.</a:t>
            </a:r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ru-RU" sz="3200" dirty="0" smtClean="0"/>
              <a:t>Образование граждан, более ответственная позиция</a:t>
            </a:r>
            <a:r>
              <a:rPr lang="en-US" sz="3200" dirty="0" smtClean="0"/>
              <a:t>.</a:t>
            </a:r>
            <a:endParaRPr lang="en-US" sz="3200" dirty="0"/>
          </a:p>
          <a:p>
            <a:pPr algn="l"/>
            <a:endParaRPr lang="en-US" sz="3200" dirty="0"/>
          </a:p>
          <a:p>
            <a:pPr algn="l"/>
            <a:r>
              <a:rPr lang="ru-RU" sz="3200" dirty="0" smtClean="0"/>
              <a:t>Обновление местных элит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36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1218986"/>
            <a:ext cx="9212263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23068" y="2272436"/>
            <a:ext cx="8229600" cy="54764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ТГУ</a:t>
            </a:r>
            <a:r>
              <a:rPr lang="en-US" b="1" dirty="0" smtClean="0"/>
              <a:t> + </a:t>
            </a:r>
            <a:r>
              <a:rPr lang="ru-RU" b="1" dirty="0" err="1" smtClean="0"/>
              <a:t>СибГМУ</a:t>
            </a:r>
            <a:r>
              <a:rPr lang="en-US" b="1" dirty="0" smtClean="0"/>
              <a:t>+ </a:t>
            </a:r>
            <a:r>
              <a:rPr lang="ru-RU" b="1" dirty="0" smtClean="0"/>
              <a:t>Университет </a:t>
            </a:r>
            <a:r>
              <a:rPr lang="ru-RU" b="1" dirty="0" err="1" smtClean="0"/>
              <a:t>Маастрихта</a:t>
            </a:r>
            <a:r>
              <a:rPr lang="ru-RU" b="1" dirty="0" smtClean="0"/>
              <a:t> проект создания магистерской программы «Инновации и общество»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i="1" dirty="0" smtClean="0"/>
              <a:t>Курсы «Инновации для здоровья», «Интегративные подходы к организации здравоохранения»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3068" y="1562705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</a:t>
            </a:r>
            <a:r>
              <a:rPr lang="ru-RU" sz="3200" b="1" dirty="0" smtClean="0"/>
              <a:t>бразовательные возможности для модераторов и организаторов </a:t>
            </a:r>
            <a:r>
              <a:rPr lang="ru-RU" sz="3200" b="1" dirty="0" err="1" smtClean="0"/>
              <a:t>коллаборативных</a:t>
            </a:r>
            <a:r>
              <a:rPr lang="ru-RU" sz="3200" b="1" dirty="0" smtClean="0"/>
              <a:t> проектов в сфере здоровья: вклад в городское развитие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344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1851" y="2255058"/>
            <a:ext cx="8229600" cy="3955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/>
              <a:t>Проект профилактики описторхоза, с </a:t>
            </a:r>
            <a:r>
              <a:rPr lang="ru-RU" sz="3200" dirty="0" err="1" smtClean="0"/>
              <a:t>СибГМУ</a:t>
            </a:r>
            <a:r>
              <a:rPr lang="ru-RU" sz="3200" dirty="0" smtClean="0"/>
              <a:t> как головным университетом;</a:t>
            </a:r>
          </a:p>
          <a:p>
            <a:pPr algn="just"/>
            <a:endParaRPr lang="en-US" sz="3200" dirty="0" smtClean="0"/>
          </a:p>
          <a:p>
            <a:pPr algn="l"/>
            <a:r>
              <a:rPr lang="en-US" sz="3200" dirty="0" smtClean="0"/>
              <a:t>IT</a:t>
            </a:r>
            <a:r>
              <a:rPr lang="ru-RU" sz="3200" dirty="0" smtClean="0"/>
              <a:t> приложения для слабовидящих;</a:t>
            </a:r>
          </a:p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Проект изучения локализации медицинского оборудования;</a:t>
            </a:r>
          </a:p>
          <a:p>
            <a:pPr algn="l"/>
            <a:endParaRPr lang="en-US" sz="3200" dirty="0" smtClean="0"/>
          </a:p>
          <a:p>
            <a:pPr algn="l"/>
            <a:r>
              <a:rPr lang="ru-RU" sz="3200" dirty="0" smtClean="0"/>
              <a:t>Строительство инфраструктуры развития социальных инноваций в ТГУ</a:t>
            </a:r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ru-RU" sz="3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3068" y="481236"/>
            <a:ext cx="8229600" cy="12195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Примеры проектов с НКО и профессиональными сообществами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872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1750" y="601207"/>
            <a:ext cx="6880500" cy="777000"/>
          </a:xfrm>
        </p:spPr>
        <p:txBody>
          <a:bodyPr/>
          <a:lstStyle/>
          <a:p>
            <a:r>
              <a:rPr lang="ru-RU" sz="4000" dirty="0" smtClean="0"/>
              <a:t>Университеты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5083" y="1445661"/>
            <a:ext cx="8684601" cy="485773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Играют центральную роль в процессе разворота к участию для обеспечения регионального развития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Обеспечивая профессионалов новыми компетенциями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Связывая </a:t>
            </a:r>
            <a:r>
              <a:rPr lang="ru-RU" dirty="0" err="1" smtClean="0"/>
              <a:t>стейкхолдеров</a:t>
            </a:r>
            <a:r>
              <a:rPr lang="ru-RU" dirty="0" smtClean="0"/>
              <a:t> и поддерживая диалог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Осуществляя научное и техническое обеспечение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Развивая новые формы инноваций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Инициируя изменения</a:t>
            </a:r>
            <a:endParaRPr lang="en-US" dirty="0" smtClean="0"/>
          </a:p>
        </p:txBody>
      </p:sp>
      <p:sp>
        <p:nvSpPr>
          <p:cNvPr id="4" name="Shape 2121"/>
          <p:cNvSpPr/>
          <p:nvPr/>
        </p:nvSpPr>
        <p:spPr>
          <a:xfrm>
            <a:off x="4206674" y="3179162"/>
            <a:ext cx="286028" cy="287277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121"/>
          <p:cNvSpPr/>
          <p:nvPr/>
        </p:nvSpPr>
        <p:spPr>
          <a:xfrm>
            <a:off x="4359074" y="3331562"/>
            <a:ext cx="286028" cy="287277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2121"/>
          <p:cNvSpPr/>
          <p:nvPr/>
        </p:nvSpPr>
        <p:spPr>
          <a:xfrm>
            <a:off x="4511474" y="3483962"/>
            <a:ext cx="286028" cy="287277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121"/>
          <p:cNvSpPr/>
          <p:nvPr/>
        </p:nvSpPr>
        <p:spPr>
          <a:xfrm>
            <a:off x="183607" y="3526797"/>
            <a:ext cx="642624" cy="488884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Shape 2160"/>
          <p:cNvSpPr/>
          <p:nvPr/>
        </p:nvSpPr>
        <p:spPr>
          <a:xfrm>
            <a:off x="444453" y="5813809"/>
            <a:ext cx="381778" cy="688476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2127"/>
          <p:cNvSpPr/>
          <p:nvPr/>
        </p:nvSpPr>
        <p:spPr>
          <a:xfrm>
            <a:off x="317462" y="4392187"/>
            <a:ext cx="508769" cy="396556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2144"/>
          <p:cNvSpPr/>
          <p:nvPr/>
        </p:nvSpPr>
        <p:spPr>
          <a:xfrm>
            <a:off x="317462" y="5194130"/>
            <a:ext cx="569129" cy="497283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2136"/>
          <p:cNvSpPr/>
          <p:nvPr/>
        </p:nvSpPr>
        <p:spPr>
          <a:xfrm>
            <a:off x="317462" y="2701997"/>
            <a:ext cx="467826" cy="477165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8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 txBox="1">
            <a:spLocks noGrp="1"/>
          </p:cNvSpPr>
          <p:nvPr>
            <p:ph type="ctrTitle"/>
          </p:nvPr>
        </p:nvSpPr>
        <p:spPr>
          <a:xfrm>
            <a:off x="560208" y="1882525"/>
            <a:ext cx="8023534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Происходит нечто принципиально новое</a:t>
            </a:r>
            <a:endParaRPr lang="en" b="1" dirty="0"/>
          </a:p>
        </p:txBody>
      </p:sp>
      <p:sp>
        <p:nvSpPr>
          <p:cNvPr id="1830" name="Shape 1830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/>
              <a:t>Давайте наблюдать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892034" cy="6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11227" y="403907"/>
            <a:ext cx="8158506" cy="8656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EB4635"/>
                </a:solidFill>
              </a:rPr>
              <a:t>Почему российские университеты должны быть драйверами </a:t>
            </a:r>
            <a:r>
              <a:rPr lang="ru-RU" sz="4000" b="1" dirty="0" err="1" smtClean="0">
                <a:solidFill>
                  <a:srgbClr val="EB4635"/>
                </a:solidFill>
              </a:rPr>
              <a:t>коллаборативных</a:t>
            </a:r>
            <a:r>
              <a:rPr lang="ru-RU" sz="4000" b="1" dirty="0" smtClean="0">
                <a:solidFill>
                  <a:srgbClr val="EB4635"/>
                </a:solidFill>
              </a:rPr>
              <a:t> проектов</a:t>
            </a:r>
            <a:r>
              <a:rPr lang="en-US" sz="4000" b="1" dirty="0" smtClean="0">
                <a:solidFill>
                  <a:srgbClr val="EB4635"/>
                </a:solidFill>
              </a:rPr>
              <a:t>?</a:t>
            </a:r>
            <a:endParaRPr lang="ru-RU" sz="4000" b="1" dirty="0">
              <a:solidFill>
                <a:srgbClr val="EB4635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3123" y="1340768"/>
            <a:ext cx="9029803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Проблемы недоверия политическим структурам. Важно, чтобы совместные проекты не воспринимались как проекты каких-либо политических организаций</a:t>
            </a:r>
            <a:r>
              <a:rPr lang="ru-RU" sz="2400" b="1" dirty="0"/>
              <a:t>;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НКО не очень легитимны для российских граждан. Хотя ситуация меняется; </a:t>
            </a: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Маленький опыт взаимодействия вне сообщества и региона </a:t>
            </a:r>
            <a:r>
              <a:rPr lang="en-US" sz="2400" b="1" dirty="0" smtClean="0"/>
              <a:t>(</a:t>
            </a:r>
            <a:r>
              <a:rPr lang="ru-RU" sz="2400" b="1" dirty="0" smtClean="0"/>
              <a:t>у НКО, профессиональных сообществ, многих бизнес структур</a:t>
            </a:r>
            <a:r>
              <a:rPr lang="en-US" sz="2400" b="1" dirty="0" smtClean="0"/>
              <a:t>);</a:t>
            </a:r>
            <a:endParaRPr lang="ru-RU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Исследователи вперед! Экспертная поддержка </a:t>
            </a:r>
            <a:r>
              <a:rPr lang="ru-RU" sz="2400" b="1" dirty="0" err="1" smtClean="0"/>
              <a:t>коллаборативных</a:t>
            </a:r>
            <a:r>
              <a:rPr lang="ru-RU" sz="2400" b="1" dirty="0" smtClean="0"/>
              <a:t> проектов, поскольку 1) новый тип проектов, 2) нужно адаптировать существующие технологии к местным условиям</a:t>
            </a:r>
            <a:r>
              <a:rPr lang="en-US" sz="2400" b="1" dirty="0" smtClean="0"/>
              <a:t>;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Нужды для медиации и/ или образования для участников.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54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izenschan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b="4518"/>
          <a:stretch/>
        </p:blipFill>
        <p:spPr>
          <a:xfrm>
            <a:off x="1143000" y="275390"/>
            <a:ext cx="6858000" cy="62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Shape 2075"/>
          <p:cNvSpPr txBox="1">
            <a:spLocks noGrp="1"/>
          </p:cNvSpPr>
          <p:nvPr>
            <p:ph type="ctrTitle" idx="4294967295"/>
          </p:nvPr>
        </p:nvSpPr>
        <p:spPr>
          <a:xfrm>
            <a:off x="1715250" y="1486725"/>
            <a:ext cx="5713500" cy="1104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FFFFFF"/>
                </a:solidFill>
              </a:rPr>
              <a:t>Спасибо</a:t>
            </a:r>
            <a:r>
              <a:rPr lang="en" sz="4800" dirty="0" smtClean="0">
                <a:solidFill>
                  <a:srgbClr val="FFFFFF"/>
                </a:solidFill>
              </a:rPr>
              <a:t>!</a:t>
            </a:r>
            <a:endParaRPr lang="en" sz="4800" dirty="0">
              <a:solidFill>
                <a:srgbClr val="FFFFFF"/>
              </a:solidFill>
            </a:endParaRPr>
          </a:p>
        </p:txBody>
      </p:sp>
      <p:sp>
        <p:nvSpPr>
          <p:cNvPr id="2076" name="Shape 2076"/>
          <p:cNvSpPr txBox="1">
            <a:spLocks noGrp="1"/>
          </p:cNvSpPr>
          <p:nvPr>
            <p:ph type="subTitle" idx="4294967295"/>
          </p:nvPr>
        </p:nvSpPr>
        <p:spPr>
          <a:xfrm>
            <a:off x="1715250" y="2415150"/>
            <a:ext cx="57135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3600" b="1" dirty="0" smtClean="0"/>
              <a:t>Есть вопросы</a:t>
            </a:r>
            <a:r>
              <a:rPr lang="en" sz="3600" b="1" dirty="0" smtClean="0"/>
              <a:t>?</a:t>
            </a:r>
            <a:endParaRPr lang="en" sz="3600" b="1" dirty="0"/>
          </a:p>
        </p:txBody>
      </p:sp>
      <p:sp>
        <p:nvSpPr>
          <p:cNvPr id="2077" name="Shape 2077"/>
          <p:cNvSpPr txBox="1">
            <a:spLocks noGrp="1"/>
          </p:cNvSpPr>
          <p:nvPr>
            <p:ph type="body" idx="4294967295"/>
          </p:nvPr>
        </p:nvSpPr>
        <p:spPr>
          <a:xfrm>
            <a:off x="1715250" y="3291225"/>
            <a:ext cx="5713500" cy="120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1800" dirty="0" smtClean="0"/>
              <a:t>Вы можете узнать больше на:</a:t>
            </a:r>
            <a:endParaRPr lang="en-US" sz="1800" dirty="0" smtClean="0"/>
          </a:p>
          <a:p>
            <a:pPr lvl="0" algn="ctr" rtl="0">
              <a:spcBef>
                <a:spcPts val="0"/>
              </a:spcBef>
              <a:buNone/>
            </a:pPr>
            <a:endParaRPr lang="en-US" sz="1800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en-US" sz="2800" dirty="0" smtClean="0"/>
              <a:t>Makinghealthpublic.org</a:t>
            </a:r>
            <a:endParaRPr lang="ru-RU" sz="2800" dirty="0" smtClean="0"/>
          </a:p>
          <a:p>
            <a:pPr lvl="0" algn="ctr" rtl="0">
              <a:spcBef>
                <a:spcPts val="0"/>
              </a:spcBef>
              <a:buNone/>
            </a:pPr>
            <a:endParaRPr lang="ru-RU" sz="2800" dirty="0"/>
          </a:p>
          <a:p>
            <a:pPr lvl="0" algn="ctr" rtl="0">
              <a:spcBef>
                <a:spcPts val="0"/>
              </a:spcBef>
              <a:buNone/>
            </a:pPr>
            <a:r>
              <a:rPr lang="ru-RU" sz="1800" dirty="0" smtClean="0"/>
              <a:t>Или написав мне:</a:t>
            </a:r>
            <a:r>
              <a:rPr lang="ru-RU" sz="2800" dirty="0" smtClean="0"/>
              <a:t>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800" dirty="0"/>
              <a:t>i</a:t>
            </a:r>
            <a:r>
              <a:rPr lang="en-US" sz="2800" dirty="0" smtClean="0"/>
              <a:t>am.e.popova@yandex.ru</a:t>
            </a:r>
            <a:endParaRPr lang="e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973" y="980325"/>
            <a:ext cx="9157946" cy="777000"/>
          </a:xfrm>
        </p:spPr>
        <p:txBody>
          <a:bodyPr/>
          <a:lstStyle/>
          <a:p>
            <a:r>
              <a:rPr lang="en-US" sz="3600" dirty="0" err="1" smtClean="0"/>
              <a:t>Nightscout</a:t>
            </a:r>
            <a:r>
              <a:rPr lang="en-US" sz="3600" dirty="0" smtClean="0"/>
              <a:t>: </a:t>
            </a:r>
            <a:r>
              <a:rPr lang="ru-RU" sz="3600" dirty="0" smtClean="0"/>
              <a:t>все начинается с </a:t>
            </a:r>
            <a:r>
              <a:rPr lang="ru-RU" sz="3600" dirty="0" err="1" smtClean="0"/>
              <a:t>фрустрированных</a:t>
            </a:r>
            <a:r>
              <a:rPr lang="ru-RU" sz="3600" dirty="0" smtClean="0"/>
              <a:t> родителей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31750" y="5829840"/>
            <a:ext cx="6880500" cy="585559"/>
          </a:xfrm>
        </p:spPr>
        <p:txBody>
          <a:bodyPr/>
          <a:lstStyle/>
          <a:p>
            <a:pPr algn="ctr"/>
            <a:r>
              <a:rPr lang="ru-RU" dirty="0" smtClean="0"/>
              <a:t>Пациенты для пациентов</a:t>
            </a:r>
            <a:endParaRPr lang="en-US" dirty="0"/>
          </a:p>
        </p:txBody>
      </p:sp>
      <p:pic>
        <p:nvPicPr>
          <p:cNvPr id="7" name="Picture 6" descr="DYI_nightsc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400"/>
            <a:ext cx="9144000" cy="3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wearenotwai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700"/>
            <a:ext cx="9144000" cy="1903445"/>
          </a:xfrm>
          <a:prstGeom prst="rect">
            <a:avLst/>
          </a:prstGeom>
        </p:spPr>
      </p:pic>
      <p:pic>
        <p:nvPicPr>
          <p:cNvPr id="5" name="Picture 4" descr="nightscout-resiz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145"/>
            <a:ext cx="9144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81" y="830700"/>
            <a:ext cx="8413417" cy="777000"/>
          </a:xfrm>
        </p:spPr>
        <p:txBody>
          <a:bodyPr/>
          <a:lstStyle/>
          <a:p>
            <a:r>
              <a:rPr lang="en-US" sz="3600" dirty="0" smtClean="0"/>
              <a:t>E-</a:t>
            </a:r>
            <a:r>
              <a:rPr lang="en-US" sz="3600" dirty="0" err="1" smtClean="0"/>
              <a:t>nable</a:t>
            </a:r>
            <a:r>
              <a:rPr lang="en-US" sz="3600" dirty="0" smtClean="0"/>
              <a:t>: 3D </a:t>
            </a:r>
            <a:r>
              <a:rPr lang="ru-RU" sz="3600" dirty="0" smtClean="0"/>
              <a:t>печать, чтобы дать «руку помощи»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750" y="4386810"/>
            <a:ext cx="6880500" cy="220783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2015:</a:t>
            </a:r>
          </a:p>
          <a:p>
            <a:pPr>
              <a:buNone/>
            </a:pPr>
            <a:r>
              <a:rPr lang="en-US" dirty="0"/>
              <a:t>7000 </a:t>
            </a:r>
            <a:r>
              <a:rPr lang="ru-RU" dirty="0" smtClean="0"/>
              <a:t>участников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2000 </a:t>
            </a:r>
            <a:r>
              <a:rPr lang="ru-RU" dirty="0" smtClean="0"/>
              <a:t>устройств создано и подарено людям 45 стран</a:t>
            </a:r>
            <a:endParaRPr lang="en-US" dirty="0"/>
          </a:p>
        </p:txBody>
      </p:sp>
      <p:pic>
        <p:nvPicPr>
          <p:cNvPr id="4" name="Picture 3" descr="e_n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" y="1867522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 txBox="1">
            <a:spLocks noGrp="1"/>
          </p:cNvSpPr>
          <p:nvPr>
            <p:ph type="title"/>
          </p:nvPr>
        </p:nvSpPr>
        <p:spPr>
          <a:xfrm>
            <a:off x="2129400" y="4759750"/>
            <a:ext cx="4885200" cy="777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Enabling</a:t>
            </a:r>
            <a:r>
              <a:rPr lang="ru-RU" dirty="0"/>
              <a:t> </a:t>
            </a:r>
            <a:r>
              <a:rPr lang="ru-RU" dirty="0" smtClean="0"/>
              <a:t>(создавая условия) для будущего</a:t>
            </a:r>
            <a:endParaRPr lang="en" dirty="0"/>
          </a:p>
        </p:txBody>
      </p:sp>
      <p:sp>
        <p:nvSpPr>
          <p:cNvPr id="1870" name="Shape 1870"/>
          <p:cNvSpPr txBox="1">
            <a:spLocks noGrp="1"/>
          </p:cNvSpPr>
          <p:nvPr>
            <p:ph type="body" idx="1"/>
          </p:nvPr>
        </p:nvSpPr>
        <p:spPr>
          <a:xfrm>
            <a:off x="2331437" y="5320625"/>
            <a:ext cx="4885200" cy="116883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ru-RU" sz="2400" dirty="0" smtClean="0"/>
              <a:t>Открытый ресурс</a:t>
            </a:r>
            <a:r>
              <a:rPr lang="en-US" sz="2400" dirty="0" smtClean="0"/>
              <a:t>, </a:t>
            </a:r>
            <a:r>
              <a:rPr lang="ru-RU" sz="2400" dirty="0" smtClean="0"/>
              <a:t>бесплатный </a:t>
            </a:r>
            <a:r>
              <a:rPr lang="ru-RU" sz="2400" dirty="0" smtClean="0">
                <a:solidFill>
                  <a:schemeClr val="tx1"/>
                </a:solidFill>
              </a:rPr>
              <a:t>протез </a:t>
            </a:r>
            <a:r>
              <a:rPr lang="ru-RU" sz="2400" dirty="0" smtClean="0"/>
              <a:t>руки напечатанный в </a:t>
            </a:r>
            <a:r>
              <a:rPr lang="en-US" sz="2400" dirty="0" smtClean="0"/>
              <a:t>3D</a:t>
            </a:r>
            <a:endParaRPr lang="en" sz="2400" dirty="0"/>
          </a:p>
        </p:txBody>
      </p:sp>
      <p:pic>
        <p:nvPicPr>
          <p:cNvPr id="1871" name="Shape 18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175" y="824325"/>
            <a:ext cx="3687600" cy="3687600"/>
          </a:xfrm>
          <a:prstGeom prst="ellipse">
            <a:avLst/>
          </a:prstGeom>
          <a:noFill/>
          <a:ln w="2286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Picture 2" descr="hand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82" y="772782"/>
            <a:ext cx="3737593" cy="37375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55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LM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2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 smtClean="0"/>
              <a:t>Как понимать происходящее</a:t>
            </a:r>
            <a:r>
              <a:rPr lang="en-US" b="1" dirty="0" smtClean="0"/>
              <a:t>?</a:t>
            </a:r>
            <a:endParaRPr lang="en" b="1" dirty="0"/>
          </a:p>
        </p:txBody>
      </p:sp>
      <p:sp>
        <p:nvSpPr>
          <p:cNvPr id="1830" name="Shape 1830"/>
          <p:cNvSpPr txBox="1">
            <a:spLocks noGrp="1"/>
          </p:cNvSpPr>
          <p:nvPr>
            <p:ph type="subTitle" idx="1"/>
          </p:nvPr>
        </p:nvSpPr>
        <p:spPr>
          <a:xfrm>
            <a:off x="1557875" y="3329551"/>
            <a:ext cx="6028200" cy="10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412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966</Words>
  <Application>Microsoft Office PowerPoint</Application>
  <PresentationFormat>Экран (4:3)</PresentationFormat>
  <Paragraphs>145</Paragraphs>
  <Slides>32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Amatic SC</vt:lpstr>
      <vt:lpstr>Arial</vt:lpstr>
      <vt:lpstr>Wingdings</vt:lpstr>
      <vt:lpstr>Merriweather</vt:lpstr>
      <vt:lpstr>Nathaniel template</vt:lpstr>
      <vt:lpstr>Воркшоп “Вовлекая граждан в науку и инновационные процссы для устойчивого развития: новая роль регионалных университетов”     Белгород </vt:lpstr>
      <vt:lpstr>Презентация PowerPoint</vt:lpstr>
      <vt:lpstr>Происходит нечто принципиально новое</vt:lpstr>
      <vt:lpstr>Nightscout: все начинается с фрустрированных родителей</vt:lpstr>
      <vt:lpstr>Презентация PowerPoint</vt:lpstr>
      <vt:lpstr>E-nable: 3D печать, чтобы дать «руку помощи»</vt:lpstr>
      <vt:lpstr>Enabling (создавая условия) для будущего</vt:lpstr>
      <vt:lpstr>Презентация PowerPoint</vt:lpstr>
      <vt:lpstr>Как понимать происходящее?</vt:lpstr>
      <vt:lpstr>Ценность знаний граждан становится очевидной</vt:lpstr>
      <vt:lpstr>Рост «гражданской науки» и инноваций становится видимой </vt:lpstr>
      <vt:lpstr>Французская ассоциация мускульной дистрофии: стартовала (1958)</vt:lpstr>
      <vt:lpstr>Ассоциация сегодня</vt:lpstr>
      <vt:lpstr>Презентация PowerPoint</vt:lpstr>
      <vt:lpstr>Презентация PowerPoint</vt:lpstr>
      <vt:lpstr>Организовать общественное участие</vt:lpstr>
      <vt:lpstr>Дать возможность участвовать, чтобы</vt:lpstr>
      <vt:lpstr>Обеспечить общественное участие с помощью</vt:lpstr>
      <vt:lpstr>Поместить граждан и социальные проблемы в центр</vt:lpstr>
      <vt:lpstr>Что могут делать университеты?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Образовательные возможности для модераторов и организаторов коллаборативных проектов в сфере здоровья: вклад в городское развитие </vt:lpstr>
      <vt:lpstr>Примеры проектов с НКО и профессиональными сообществами: </vt:lpstr>
      <vt:lpstr>Университеты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</dc:title>
  <dc:creator>Nots</dc:creator>
  <cp:lastModifiedBy>Nots</cp:lastModifiedBy>
  <cp:revision>72</cp:revision>
  <dcterms:modified xsi:type="dcterms:W3CDTF">2017-12-15T05:51:15Z</dcterms:modified>
</cp:coreProperties>
</file>