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19"/>
  </p:notesMasterIdLst>
  <p:sldIdLst>
    <p:sldId id="367" r:id="rId2"/>
    <p:sldId id="368" r:id="rId3"/>
    <p:sldId id="379" r:id="rId4"/>
    <p:sldId id="414" r:id="rId5"/>
    <p:sldId id="412" r:id="rId6"/>
    <p:sldId id="387" r:id="rId7"/>
    <p:sldId id="380" r:id="rId8"/>
    <p:sldId id="391" r:id="rId9"/>
    <p:sldId id="410" r:id="rId10"/>
    <p:sldId id="381" r:id="rId11"/>
    <p:sldId id="382" r:id="rId12"/>
    <p:sldId id="411" r:id="rId13"/>
    <p:sldId id="408" r:id="rId14"/>
    <p:sldId id="392" r:id="rId15"/>
    <p:sldId id="393" r:id="rId16"/>
    <p:sldId id="396" r:id="rId17"/>
    <p:sldId id="38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DCE6F2"/>
    <a:srgbClr val="9900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4" autoAdjust="0"/>
    <p:restoredTop sz="96395" autoAdjust="0"/>
  </p:normalViewPr>
  <p:slideViewPr>
    <p:cSldViewPr snapToGrid="0">
      <p:cViewPr varScale="1">
        <p:scale>
          <a:sx n="111" d="100"/>
          <a:sy n="111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C1F5B-1F01-4525-9FFE-2CABE1B94033}" type="datetimeFigureOut">
              <a:rPr lang="ru-RU" smtClean="0"/>
              <a:t>11.12.2017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67D34-1C53-4E47-91A8-77A5C7897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616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67D34-1C53-4E47-91A8-77A5C789790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570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Зеленая фигура</a:t>
            </a:r>
            <a:r>
              <a:rPr lang="ru-RU" baseline="0" dirty="0" smtClean="0"/>
              <a:t> – позиция в мировом рейтинге</a:t>
            </a:r>
          </a:p>
          <a:p>
            <a:r>
              <a:rPr lang="ru-RU" baseline="0" dirty="0" smtClean="0"/>
              <a:t>Бордовая – среди российских вузов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67D34-1C53-4E47-91A8-77A5C789790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520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Услуги процедурного кабинета</a:t>
            </a:r>
            <a:endParaRPr lang="ru-RU" sz="3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Электро-светолечение</a:t>
            </a:r>
            <a:endParaRPr lang="ru-RU" sz="3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Стоматология терапевтическая</a:t>
            </a:r>
            <a:endParaRPr lang="ru-RU" sz="3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Неврология</a:t>
            </a:r>
            <a:endParaRPr lang="ru-RU" sz="3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Лазеротерапия</a:t>
            </a:r>
            <a:endParaRPr lang="ru-RU" sz="3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Лечебные ванны и души (Шарко, циркулярный, восходящий)</a:t>
            </a:r>
            <a:endParaRPr lang="ru-RU" sz="3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Озокерито</a:t>
            </a:r>
            <a:r>
              <a:rPr lang="ru-RU" sz="1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-парафинотерапия</a:t>
            </a:r>
            <a:endParaRPr lang="ru-RU" sz="3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Лечебный массаж</a:t>
            </a:r>
            <a:endParaRPr lang="ru-RU" sz="3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Гидромассаж</a:t>
            </a:r>
            <a:endParaRPr lang="ru-RU" sz="3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Диетическое питание</a:t>
            </a:r>
            <a:endParaRPr lang="ru-RU" sz="3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67D34-1C53-4E47-91A8-77A5C789790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822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67D34-1C53-4E47-91A8-77A5C789790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95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rgbClr val="990033"/>
                </a:solidFill>
              </a:rPr>
              <a:t>Библиотека является открытой площадкой для проведения различных мероприятий общегородского, регионального и международного масштаба: научных конференций, профессиональных встреч, шахматных турниров, просветительских и творческих мероприятий.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67D34-1C53-4E47-91A8-77A5C789790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178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67D34-1C53-4E47-91A8-77A5C789790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09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defRPr/>
            </a:pPr>
            <a:r>
              <a:rPr lang="ru-RU" sz="1200" dirty="0" smtClean="0"/>
              <a:t>Регион приобретает профессиональную организацию, способную координировать развитие инклюзивных практик, в том числе в области разработок и реализации профессиональных траекторий лиц с ограниченными возможностями здоровья и инвалидностью.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Регион получает новые социальные технологии, которые могут быть использованы в рамках стратегии развития. </a:t>
            </a:r>
            <a:br>
              <a:rPr lang="ru-RU" sz="1200" dirty="0" smtClean="0"/>
            </a:br>
            <a:r>
              <a:rPr lang="ru-RU" sz="1200" dirty="0" smtClean="0"/>
              <a:t>Министерство образования, науки и инновационной политики Новосибирской области получает инструмент в виде мониторинга образовательных потребностей лиц с инвалидностью и ограниченными возможностями здоровья для более эффективного управления ситуацией.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67D34-1C53-4E47-91A8-77A5C789790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300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A7F202F-F91C-462B-8B0F-759762F26D96}" type="slidenum">
              <a:rPr lang="ru-RU" altLang="ru-RU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2811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D6A94-6BC8-4E21-91CA-1EC4F2E002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321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D6A94-6BC8-4E21-91CA-1EC4F2E002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330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D6A94-6BC8-4E21-91CA-1EC4F2E002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323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11472863" y="6165850"/>
            <a:ext cx="719137" cy="431800"/>
          </a:xfrm>
        </p:spPr>
        <p:txBody>
          <a:bodyPr/>
          <a:lstStyle>
            <a:lvl1pPr>
              <a:defRPr/>
            </a:lvl1pPr>
          </a:lstStyle>
          <a:p>
            <a:fld id="{335D6A94-6BC8-4E21-91CA-1EC4F2E002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314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D6A94-6BC8-4E21-91CA-1EC4F2E002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76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D6A94-6BC8-4E21-91CA-1EC4F2E002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99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D6A94-6BC8-4E21-91CA-1EC4F2E002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22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D6A94-6BC8-4E21-91CA-1EC4F2E002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58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D6A94-6BC8-4E21-91CA-1EC4F2E002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61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D6A94-6BC8-4E21-91CA-1EC4F2E002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676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D6A94-6BC8-4E21-91CA-1EC4F2E002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09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D6A94-6BC8-4E21-91CA-1EC4F2E002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5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72863" y="6165850"/>
            <a:ext cx="7191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990033"/>
                </a:solidFill>
                <a:cs typeface="+mn-cs"/>
              </a:defRPr>
            </a:lvl1pPr>
          </a:lstStyle>
          <a:p>
            <a:fld id="{335D6A94-6BC8-4E21-91CA-1EC4F2E00240}" type="slidenum">
              <a:rPr lang="ru-RU" smtClean="0"/>
              <a:t>‹#›</a:t>
            </a:fld>
            <a:endParaRPr lang="ru-RU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6597650"/>
            <a:ext cx="12192000" cy="260350"/>
          </a:xfrm>
          <a:prstGeom prst="rect">
            <a:avLst/>
          </a:prstGeom>
          <a:solidFill>
            <a:srgbClr val="9900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r>
              <a:rPr lang="ru-RU" sz="1000" dirty="0">
                <a:solidFill>
                  <a:srgbClr val="FFFFFF"/>
                </a:solidFill>
                <a:cs typeface="+mn-cs"/>
              </a:rPr>
              <a:t>                 </a:t>
            </a:r>
            <a:r>
              <a:rPr lang="en-US" sz="1000" dirty="0">
                <a:solidFill>
                  <a:srgbClr val="FFFFFF"/>
                </a:solidFill>
                <a:cs typeface="+mn-cs"/>
              </a:rPr>
              <a:t>        </a:t>
            </a:r>
            <a:r>
              <a:rPr lang="ru-RU" sz="1000" dirty="0">
                <a:solidFill>
                  <a:srgbClr val="FFFFFF"/>
                </a:solidFill>
                <a:cs typeface="+mn-cs"/>
              </a:rPr>
              <a:t> Новосибирский государственный технический университет                                                                                                           </a:t>
            </a:r>
            <a:r>
              <a:rPr lang="en-US" sz="1400" dirty="0">
                <a:solidFill>
                  <a:srgbClr val="FFFFFF"/>
                </a:solidFill>
                <a:cs typeface="+mn-cs"/>
              </a:rPr>
              <a:t>www.nstu.ru</a:t>
            </a:r>
            <a:endParaRPr lang="ru-RU" sz="1400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2" name="Picture 10" descr="logo_NSTU_bordo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438" y="6227763"/>
            <a:ext cx="75247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641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9" y="6211860"/>
            <a:ext cx="774529" cy="646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3" y="138481"/>
            <a:ext cx="6084916" cy="6719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1949" y="2467188"/>
            <a:ext cx="45054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>НОВОСИБИРСКИЙ</a:t>
            </a:r>
          </a:p>
          <a:p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>ГОСУДАРСТВЕННЫЙ</a:t>
            </a:r>
          </a:p>
          <a:p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>ТЕХНИЧЕСКИЙ</a:t>
            </a:r>
          </a:p>
          <a:p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>УНИВЕРСИТЕТ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1949" y="5393518"/>
            <a:ext cx="5137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</a:rPr>
              <a:t>Опорный университет</a:t>
            </a:r>
          </a:p>
        </p:txBody>
      </p:sp>
    </p:spTree>
    <p:extLst>
      <p:ext uri="{BB962C8B-B14F-4D97-AF65-F5344CB8AC3E}">
        <p14:creationId xmlns:p14="http://schemas.microsoft.com/office/powerpoint/2010/main" val="740910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1255" y="247436"/>
            <a:ext cx="48552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990033"/>
                </a:solidFill>
              </a:rPr>
              <a:t>Центр культуры НГТУ </a:t>
            </a:r>
            <a:r>
              <a:rPr lang="ru-RU" sz="2800" dirty="0">
                <a:solidFill>
                  <a:srgbClr val="990033"/>
                </a:solidFill>
              </a:rPr>
              <a:t>– это: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1255" y="1213749"/>
            <a:ext cx="8364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</a:t>
            </a:r>
            <a:r>
              <a:rPr lang="ru-RU" dirty="0" smtClean="0"/>
              <a:t>олее 25 творческих коллективов по всем направлениям деятельности.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38489" t="16000" r="45625" b="10822"/>
          <a:stretch/>
        </p:blipFill>
        <p:spPr>
          <a:xfrm>
            <a:off x="9333782" y="119734"/>
            <a:ext cx="2740946" cy="64487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8892" y="2026174"/>
            <a:ext cx="8778240" cy="3568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культуры размещается в отдельном здании в студенческом городке. В этом здании имеется 14 репетиционных помещений и два концертных зала: большой на 350 мест и малый на 120 мест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 студенческие творческие коллективы являются лауреатами международных, всероссийских и региональных фестивалей и конкурсов.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Джаз-оркестр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НГТУ единственный в регионе имеет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титул «Золотой фонд фестиваля «Российская студенческая весна»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84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5" b="1"/>
          <a:stretch/>
        </p:blipFill>
        <p:spPr>
          <a:xfrm>
            <a:off x="1" y="-28575"/>
            <a:ext cx="12192000" cy="66294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09601" y="557519"/>
            <a:ext cx="10972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800" dirty="0" smtClean="0">
                <a:solidFill>
                  <a:srgbClr val="990033"/>
                </a:solidFill>
              </a:rPr>
              <a:t>Территория кампуса – зона отдыха для горожан</a:t>
            </a:r>
          </a:p>
          <a:p>
            <a:pPr indent="457200" algn="ctr"/>
            <a:r>
              <a:rPr lang="ru-RU" sz="2800" dirty="0" smtClean="0">
                <a:solidFill>
                  <a:srgbClr val="990033"/>
                </a:solidFill>
              </a:rPr>
              <a:t/>
            </a:r>
            <a:br>
              <a:rPr lang="ru-RU" sz="2800" dirty="0" smtClean="0">
                <a:solidFill>
                  <a:srgbClr val="990033"/>
                </a:solidFill>
              </a:rPr>
            </a:br>
            <a:r>
              <a:rPr lang="ru-RU" sz="2000" dirty="0"/>
              <a:t>З</a:t>
            </a:r>
            <a:r>
              <a:rPr lang="ru-RU" sz="2000" dirty="0" smtClean="0"/>
              <a:t>а последние 3 года были реорганизованы два университетских сквера, произведен  ландшафтный дизайн, установлены удобные уютные скамейки.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4961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16406" y="41151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990033"/>
                </a:solidFill>
              </a:rPr>
              <a:t>НАУЧНАЯ БИБЛИОТЕКА</a:t>
            </a:r>
            <a:endParaRPr lang="ru-RU" sz="2400" b="1" dirty="0">
              <a:solidFill>
                <a:srgbClr val="99003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6854" y="943499"/>
            <a:ext cx="51787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1 </a:t>
            </a:r>
            <a:r>
              <a:rPr lang="ru-RU" sz="2000" dirty="0"/>
              <a:t>февраля 2017 года в связи с открытием нового отдельного специализированного корпуса научной библиотеке НГТУ было присвоено имя </a:t>
            </a:r>
            <a:r>
              <a:rPr lang="ru-RU" sz="2000" dirty="0" smtClean="0"/>
              <a:t>первого </a:t>
            </a:r>
            <a:r>
              <a:rPr lang="ru-RU" sz="2000" dirty="0"/>
              <a:t>ректора НГТУ-НЭТИ </a:t>
            </a:r>
            <a:r>
              <a:rPr lang="ru-RU" sz="2000" dirty="0" smtClean="0"/>
              <a:t>профессора Г.П</a:t>
            </a:r>
            <a:r>
              <a:rPr lang="ru-RU" sz="2000" dirty="0"/>
              <a:t>. </a:t>
            </a:r>
            <a:r>
              <a:rPr lang="ru-RU" sz="2000" dirty="0" err="1"/>
              <a:t>Лыщинского</a:t>
            </a:r>
            <a:r>
              <a:rPr lang="ru-RU" sz="2000" dirty="0" smtClean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065" y="873177"/>
            <a:ext cx="5414321" cy="2137155"/>
          </a:xfrm>
          <a:prstGeom prst="rect">
            <a:avLst/>
          </a:prstGeom>
        </p:spPr>
      </p:pic>
      <p:pic>
        <p:nvPicPr>
          <p:cNvPr id="2050" name="Picture 2" descr="Картинки по запросу нгту мероприятие в библиотек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9" b="9099"/>
          <a:stretch/>
        </p:blipFill>
        <p:spPr bwMode="auto">
          <a:xfrm>
            <a:off x="4527319" y="4063043"/>
            <a:ext cx="3096147" cy="218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нгту шахмат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0" y="3582238"/>
            <a:ext cx="3571036" cy="23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6409" y="3649528"/>
            <a:ext cx="4112713" cy="23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5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Народный факультет</a:t>
            </a:r>
            <a:br>
              <a:rPr lang="ru-RU" dirty="0" smtClean="0"/>
            </a:br>
            <a:r>
              <a:rPr lang="ru-RU" sz="3200" dirty="0" smtClean="0"/>
              <a:t>Обучение людей третьего возраста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274836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 smtClean="0"/>
              <a:t>Первый в Российской Федерации опыт объединения возможностей государственного вуза и общественной организации для обеспечения помощи в самореализации пожилых людей, а также их социальной поддержки посредством получения дополнительного образования.</a:t>
            </a:r>
          </a:p>
          <a:p>
            <a:pPr marL="0" indent="0">
              <a:buNone/>
            </a:pPr>
            <a:r>
              <a:rPr lang="ru-RU" sz="2000" dirty="0" smtClean="0"/>
              <a:t>В апреле 2017 года выпустили уже 15 учебный поток. </a:t>
            </a:r>
          </a:p>
          <a:p>
            <a:pPr marL="0" indent="0">
              <a:buNone/>
            </a:pPr>
            <a:r>
              <a:rPr lang="ru-RU" sz="2000" dirty="0" smtClean="0"/>
              <a:t>За 15 лет на Народном факультете НГТУ прошли обучение около 2 000 человек. </a:t>
            </a:r>
          </a:p>
          <a:p>
            <a:pPr marL="0" indent="0">
              <a:buNone/>
            </a:pPr>
            <a:r>
              <a:rPr lang="ru-RU" sz="2000" dirty="0" smtClean="0"/>
              <a:t>80% поступивших – имеют высшее образование.</a:t>
            </a:r>
          </a:p>
          <a:p>
            <a:pPr marL="0" indent="0">
              <a:buNone/>
            </a:pPr>
            <a:r>
              <a:rPr lang="ru-RU" sz="2000" dirty="0" smtClean="0"/>
              <a:t>Возраст самого взрослого студента – 90 лет.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688" y="4311390"/>
            <a:ext cx="2741780" cy="2249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20" y="4313278"/>
            <a:ext cx="3429389" cy="22805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70" y="4310824"/>
            <a:ext cx="2921580" cy="22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89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596" y="-66030"/>
            <a:ext cx="10972800" cy="1143000"/>
          </a:xfrm>
        </p:spPr>
        <p:txBody>
          <a:bodyPr/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«НГТУ – РЕГИОНАЛЬНЫЙ ЦЕНТР РАЗВИТИЯ ДОСТУПНОЙ СРЕДЫ И МОДЕЛИРОВАНИЯ ИНКЛЮЗИВНЫХ ТЕХНОЛОГИЙ»</a:t>
            </a:r>
            <a:br>
              <a:rPr lang="ru-RU" sz="2000" dirty="0"/>
            </a:br>
            <a:r>
              <a:rPr lang="ru-RU" sz="2000" dirty="0" smtClean="0"/>
              <a:t>Институт </a:t>
            </a:r>
            <a:r>
              <a:rPr lang="ru-RU" sz="2000" dirty="0"/>
              <a:t>социальных технологий </a:t>
            </a:r>
            <a:r>
              <a:rPr lang="ru-RU" sz="2000" dirty="0" smtClean="0"/>
              <a:t>и </a:t>
            </a:r>
            <a:r>
              <a:rPr lang="ru-RU" sz="2000" dirty="0"/>
              <a:t>реабилитации НГТУ</a:t>
            </a:r>
          </a:p>
        </p:txBody>
      </p:sp>
      <p:pic>
        <p:nvPicPr>
          <p:cNvPr id="3074" name="Picture 2" descr="8 корпус НГТ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001" y="1400136"/>
            <a:ext cx="3655387" cy="254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6933" y="1458098"/>
            <a:ext cx="818085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</a:rPr>
              <a:t>ИСТР реализует задачи социальной политики по следующим направлениям: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</a:rPr>
              <a:t>социальное сопровождение и поддержка института семьи;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</a:rPr>
              <a:t>инклюзивное образование и технологии реабилитации и сопровождения инвалидов и лиц с ограниченными возможностями здоровья;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</a:rPr>
              <a:t>межэтнические отношения и технологии урегулирования межэтнических конфликтов;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</a:rPr>
              <a:t>социальные конфликты и технологии медиации и </a:t>
            </a:r>
            <a:r>
              <a:rPr lang="ru-RU" sz="1600" dirty="0" err="1">
                <a:latin typeface="Arial" panose="020B0604020202020204" pitchFamily="34" charset="0"/>
              </a:rPr>
              <a:t>конфликторазрешения</a:t>
            </a:r>
            <a:r>
              <a:rPr lang="ru-RU" sz="1600" dirty="0">
                <a:latin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</a:rPr>
              <a:t>профилактика </a:t>
            </a:r>
            <a:r>
              <a:rPr lang="ru-RU" sz="1600" dirty="0" err="1">
                <a:latin typeface="Arial" panose="020B0604020202020204" pitchFamily="34" charset="0"/>
              </a:rPr>
              <a:t>девиантного</a:t>
            </a:r>
            <a:r>
              <a:rPr lang="ru-RU" sz="1600" dirty="0">
                <a:latin typeface="Arial" panose="020B0604020202020204" pitchFamily="34" charset="0"/>
              </a:rPr>
              <a:t> поведения и восстановительная </a:t>
            </a:r>
            <a:r>
              <a:rPr lang="ru-RU" sz="1600" dirty="0" smtClean="0">
                <a:latin typeface="Arial" panose="020B0604020202020204" pitchFamily="34" charset="0"/>
              </a:rPr>
              <a:t>медиация; </a:t>
            </a:r>
            <a:endParaRPr lang="ru-RU" sz="1600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26451" y="4176376"/>
            <a:ext cx="3856488" cy="2354491"/>
          </a:xfrm>
          <a:prstGeom prst="rect">
            <a:avLst/>
          </a:prstGeom>
          <a:solidFill>
            <a:srgbClr val="9900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</a:rPr>
              <a:t>На базе ИСТР действует ресурсный учебно-методический центр по обучению инвалидов и лиц с ограниченными возможностями здоровья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Осуществляется обслуживание региона по </a:t>
            </a:r>
            <a:r>
              <a:rPr lang="ru-RU" sz="14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сурдопереводу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 (обучение, сопровождение мероприятий и др.)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3180" y="4587575"/>
            <a:ext cx="73632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Институт реализует обучение более чем по 15 образовательным программам на всех уровнях образования.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Специальные группы: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инклюзивные,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специальные (реабилитационно-интегративные),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 дистанционно-интегративные. </a:t>
            </a:r>
          </a:p>
        </p:txBody>
      </p:sp>
    </p:spTree>
    <p:extLst>
      <p:ext uri="{BB962C8B-B14F-4D97-AF65-F5344CB8AC3E}">
        <p14:creationId xmlns:p14="http://schemas.microsoft.com/office/powerpoint/2010/main" val="164893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14400" y="5158354"/>
            <a:ext cx="8487784" cy="1323439"/>
          </a:xfrm>
          <a:prstGeom prst="rect">
            <a:avLst/>
          </a:prstGeom>
          <a:solidFill>
            <a:srgbClr val="9900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Реализуются следующие проекты: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разработка и внедрение модели обучения </a:t>
            </a:r>
            <a:r>
              <a:rPr lang="ru-RU" sz="1600" dirty="0" smtClean="0">
                <a:solidFill>
                  <a:schemeClr val="bg1"/>
                </a:solidFill>
              </a:rPr>
              <a:t>и </a:t>
            </a:r>
            <a:r>
              <a:rPr lang="ru-RU" sz="1600" dirty="0">
                <a:solidFill>
                  <a:schemeClr val="bg1"/>
                </a:solidFill>
              </a:rPr>
              <a:t>индивидуального социально-психологического сопровождения обучающихся </a:t>
            </a:r>
            <a:r>
              <a:rPr lang="ru-RU" sz="1600" dirty="0" smtClean="0">
                <a:solidFill>
                  <a:schemeClr val="bg1"/>
                </a:solidFill>
              </a:rPr>
              <a:t>(с </a:t>
            </a:r>
            <a:r>
              <a:rPr lang="ru-RU" sz="1600" dirty="0">
                <a:solidFill>
                  <a:schemeClr val="bg1"/>
                </a:solidFill>
              </a:rPr>
              <a:t>нарушением </a:t>
            </a:r>
            <a:r>
              <a:rPr lang="ru-RU" sz="1600" dirty="0" smtClean="0">
                <a:solidFill>
                  <a:schemeClr val="bg1"/>
                </a:solidFill>
              </a:rPr>
              <a:t>зрения, с </a:t>
            </a:r>
            <a:r>
              <a:rPr lang="ru-RU" sz="1600" dirty="0">
                <a:solidFill>
                  <a:schemeClr val="bg1"/>
                </a:solidFill>
              </a:rPr>
              <a:t>нарушением </a:t>
            </a:r>
            <a:r>
              <a:rPr lang="ru-RU" sz="1600" dirty="0" smtClean="0">
                <a:solidFill>
                  <a:schemeClr val="bg1"/>
                </a:solidFill>
              </a:rPr>
              <a:t>слуха) по </a:t>
            </a:r>
            <a:r>
              <a:rPr lang="ru-RU" sz="1600" dirty="0">
                <a:solidFill>
                  <a:schemeClr val="bg1"/>
                </a:solidFill>
              </a:rPr>
              <a:t>областям </a:t>
            </a:r>
            <a:r>
              <a:rPr lang="ru-RU" sz="1600" dirty="0" smtClean="0">
                <a:solidFill>
                  <a:schemeClr val="bg1"/>
                </a:solidFill>
              </a:rPr>
              <a:t>образования для </a:t>
            </a:r>
            <a:r>
              <a:rPr lang="ru-RU" sz="1600" dirty="0">
                <a:solidFill>
                  <a:schemeClr val="bg1"/>
                </a:solidFill>
              </a:rPr>
              <a:t>программ </a:t>
            </a:r>
            <a:r>
              <a:rPr lang="ru-RU" sz="1600" dirty="0" err="1">
                <a:solidFill>
                  <a:schemeClr val="bg1"/>
                </a:solidFill>
              </a:rPr>
              <a:t>бакалавриата</a:t>
            </a:r>
            <a:r>
              <a:rPr lang="ru-RU" sz="1600" dirty="0">
                <a:solidFill>
                  <a:schemeClr val="bg1"/>
                </a:solidFill>
              </a:rPr>
              <a:t> (программа Российской Федерации «Доступная среда» на 2011–2020 годы - общий объем 45 млн руб.)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50" y="96441"/>
            <a:ext cx="2438400" cy="1478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364" y="4951918"/>
            <a:ext cx="2407772" cy="16051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50" y="3290669"/>
            <a:ext cx="2438400" cy="1625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51" y="1610370"/>
            <a:ext cx="2438400" cy="1625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3374" y="303489"/>
            <a:ext cx="87915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Цель: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Распространение эффективных инклюзивных технологий развития доступной среды в регионе, обеспечивающих сопровождение профессиональных траекторий лиц с инвалидностью и формирование инклюзивной культуры регионального сообщества.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3374" y="2353076"/>
            <a:ext cx="87915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/>
              <a:t>Влияние на регион:</a:t>
            </a:r>
            <a:endParaRPr lang="ru-RU" dirty="0"/>
          </a:p>
          <a:p>
            <a:pPr algn="just">
              <a:defRPr/>
            </a:pPr>
            <a:r>
              <a:rPr lang="ru-RU" dirty="0"/>
              <a:t>Обеспечивается развитие общей инклюзивной культуры территориальных сообществ региона. </a:t>
            </a:r>
          </a:p>
          <a:p>
            <a:pPr algn="just">
              <a:defRPr/>
            </a:pPr>
            <a:r>
              <a:rPr lang="ru-RU" dirty="0"/>
              <a:t>Организации и население региона получают качественные социальные услуги в области реабилитации и социальной инклюзии детей и молодежи с инвалидностью.</a:t>
            </a:r>
          </a:p>
          <a:p>
            <a:pPr algn="just">
              <a:defRPr/>
            </a:pPr>
            <a:r>
              <a:rPr lang="ru-RU" dirty="0"/>
              <a:t>Создаются и поддерживаются социокультурные инклюзивные проекты, реализующиеся на территории Новосибирской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1717731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5167"/>
            <a:ext cx="7467600" cy="58208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/>
              <a:t>Социокультурная деятельность ИСТР</a:t>
            </a:r>
          </a:p>
        </p:txBody>
      </p:sp>
      <p:pic>
        <p:nvPicPr>
          <p:cNvPr id="24579" name="Рисунок 7" descr="C:\Documents and Settings\CITS96-8091\Рабочий стол\Идеи для ИСТР\Фото ИСТР\фото\0 08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9537" y="978037"/>
            <a:ext cx="2758048" cy="2657674"/>
          </a:xfrm>
        </p:spPr>
      </p:pic>
      <p:pic>
        <p:nvPicPr>
          <p:cNvPr id="24580" name="Picture 2" descr="C:\Users\Осьмук Людмила\Desktop\Минобр_РУМЦ\ИСТР НГТУ\30417\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976891"/>
            <a:ext cx="2393978" cy="266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72040" y="976891"/>
            <a:ext cx="2991171" cy="265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525" y="3829050"/>
            <a:ext cx="2731060" cy="242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8487" y="976935"/>
            <a:ext cx="2995560" cy="26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95637" y="3829050"/>
            <a:ext cx="2909888" cy="242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 cstate="print"/>
          <a:srcRect l="10492"/>
          <a:stretch/>
        </p:blipFill>
        <p:spPr bwMode="auto">
          <a:xfrm>
            <a:off x="6400800" y="3833019"/>
            <a:ext cx="2399971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s://pp.userapi.com/c638225/v638225724/58a6f/XjKyniT8qoo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r="1765"/>
          <a:stretch/>
        </p:blipFill>
        <p:spPr bwMode="auto">
          <a:xfrm>
            <a:off x="9096045" y="3829049"/>
            <a:ext cx="2967165" cy="242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018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9" y="6211860"/>
            <a:ext cx="774529" cy="646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3" y="138481"/>
            <a:ext cx="6084916" cy="6719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1949" y="2467188"/>
            <a:ext cx="45054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>НОВОСИБИРСКИЙ</a:t>
            </a:r>
          </a:p>
          <a:p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>ГОСУДАРСТВЕННЫЙ</a:t>
            </a:r>
          </a:p>
          <a:p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>ТЕХНИЧЕСКИЙ</a:t>
            </a:r>
          </a:p>
          <a:p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>УНИВЕРСИТЕТ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1949" y="5393518"/>
            <a:ext cx="5137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</a:rPr>
              <a:t>Опорный университет</a:t>
            </a:r>
          </a:p>
        </p:txBody>
      </p:sp>
    </p:spTree>
    <p:extLst>
      <p:ext uri="{BB962C8B-B14F-4D97-AF65-F5344CB8AC3E}">
        <p14:creationId xmlns:p14="http://schemas.microsoft.com/office/powerpoint/2010/main" val="412132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75" b="83013"/>
          <a:stretch/>
        </p:blipFill>
        <p:spPr>
          <a:xfrm>
            <a:off x="342704" y="243049"/>
            <a:ext cx="4715292" cy="1368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2" b="39711"/>
          <a:stretch/>
        </p:blipFill>
        <p:spPr>
          <a:xfrm>
            <a:off x="2368170" y="2132494"/>
            <a:ext cx="7325254" cy="21601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5" t="16220" r="23839" b="67983"/>
          <a:stretch/>
        </p:blipFill>
        <p:spPr>
          <a:xfrm>
            <a:off x="5104015" y="243049"/>
            <a:ext cx="3934111" cy="13685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5" t="121" b="83152"/>
          <a:stretch/>
        </p:blipFill>
        <p:spPr>
          <a:xfrm>
            <a:off x="9038125" y="361430"/>
            <a:ext cx="2749321" cy="11850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 t="58991" r="-564" b="23162"/>
          <a:stretch/>
        </p:blipFill>
        <p:spPr>
          <a:xfrm>
            <a:off x="0" y="4672884"/>
            <a:ext cx="6693003" cy="15338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62" b="4462"/>
          <a:stretch/>
        </p:blipFill>
        <p:spPr>
          <a:xfrm>
            <a:off x="5784149" y="4829558"/>
            <a:ext cx="6159224" cy="127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40"/>
          <a:stretch/>
        </p:blipFill>
        <p:spPr>
          <a:xfrm>
            <a:off x="76013" y="1727200"/>
            <a:ext cx="6236208" cy="4783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67"/>
          <a:stretch/>
        </p:blipFill>
        <p:spPr>
          <a:xfrm>
            <a:off x="5570881" y="287862"/>
            <a:ext cx="6236208" cy="15452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>
          <a:xfrm>
            <a:off x="7711242" y="2379133"/>
            <a:ext cx="3466050" cy="40132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65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6013" y="1046332"/>
            <a:ext cx="4927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Стартер генераторная система для МС-21.</a:t>
            </a:r>
          </a:p>
          <a:p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АО Аэроэлектромаш (г. Москва)</a:t>
            </a:r>
          </a:p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IMAG05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7" y="1747115"/>
            <a:ext cx="3460719" cy="195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Kharitonov Рабочий 13.02.2012г\Kharit\Аэроэлектромаш\Договора\СТГ BC-02-15\Фото СГТ\Фото в Аэроэлектромаше\IMAG04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99090" y="2694520"/>
            <a:ext cx="4468145" cy="25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90" name="Picture 58" descr="http://21russia.ru/sites/21russia.ru/files/images/10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6" y="3848471"/>
            <a:ext cx="3465729" cy="237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58129" y="-47761"/>
            <a:ext cx="10972800" cy="1143000"/>
          </a:xfrm>
        </p:spPr>
        <p:txBody>
          <a:bodyPr/>
          <a:lstStyle/>
          <a:p>
            <a:r>
              <a:rPr lang="ru-RU" dirty="0" smtClean="0"/>
              <a:t>Инновационные разработки НГТУ</a:t>
            </a:r>
            <a:endParaRPr lang="ru-RU" dirty="0"/>
          </a:p>
        </p:txBody>
      </p:sp>
      <p:pic>
        <p:nvPicPr>
          <p:cNvPr id="7" name="Picture 2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 r="5590"/>
          <a:stretch/>
        </p:blipFill>
        <p:spPr bwMode="auto">
          <a:xfrm>
            <a:off x="7099493" y="4467883"/>
            <a:ext cx="2605178" cy="176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16460" y="964024"/>
            <a:ext cx="54346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Стартер-генераторная система с  ДПГЛ-150С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 ПАК ФА -  Т-50 (Су-57) </a:t>
            </a:r>
            <a:endParaRPr lang="ru-RU" sz="2000" b="1" dirty="0" smtClean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</a:t>
            </a: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Сарапульским </a:t>
            </a:r>
            <a:r>
              <a:rPr lang="ru-RU" sz="2000" b="1" dirty="0" err="1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электрогенераторным</a:t>
            </a: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заводом и КБ «Кристалл» (г. Москва)</a:t>
            </a:r>
            <a:endParaRPr lang="ru-RU" sz="2000" dirty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r="16123"/>
          <a:stretch/>
        </p:blipFill>
        <p:spPr bwMode="auto">
          <a:xfrm>
            <a:off x="7097840" y="2541654"/>
            <a:ext cx="2606830" cy="179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394" y="4694670"/>
            <a:ext cx="1641723" cy="153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I:\Kharitonov Рабочий 13.02.2012г\Kharit\Сарапул ЭГЗ\Договор Кристалл\Этап №2\Фото МЭГ-150С\IMG_005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" b="12210"/>
          <a:stretch/>
        </p:blipFill>
        <p:spPr bwMode="auto">
          <a:xfrm>
            <a:off x="9825393" y="2541654"/>
            <a:ext cx="1641723" cy="2006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58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129" y="-47761"/>
            <a:ext cx="10972800" cy="1143000"/>
          </a:xfrm>
        </p:spPr>
        <p:txBody>
          <a:bodyPr/>
          <a:lstStyle/>
          <a:p>
            <a:r>
              <a:rPr lang="ru-RU" dirty="0" smtClean="0"/>
              <a:t>Инновационные разработки НГТУ</a:t>
            </a:r>
            <a:endParaRPr lang="ru-RU" dirty="0"/>
          </a:p>
        </p:txBody>
      </p:sp>
      <p:pic>
        <p:nvPicPr>
          <p:cNvPr id="33" name="Рисунок 4"/>
          <p:cNvPicPr>
            <a:picLocks noChangeAspect="1" noChangeArrowheads="1"/>
          </p:cNvPicPr>
          <p:nvPr/>
        </p:nvPicPr>
        <p:blipFill>
          <a:blip r:embed="rId3" cstate="print"/>
          <a:srcRect r="12756"/>
          <a:stretch>
            <a:fillRect/>
          </a:stretch>
        </p:blipFill>
        <p:spPr bwMode="auto">
          <a:xfrm>
            <a:off x="5177692" y="5219302"/>
            <a:ext cx="998826" cy="114501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5"/>
          <p:cNvPicPr>
            <a:picLocks noChangeAspect="1" noChangeArrowheads="1"/>
          </p:cNvPicPr>
          <p:nvPr/>
        </p:nvPicPr>
        <p:blipFill>
          <a:blip r:embed="rId4" cstate="print"/>
          <a:srcRect r="19704"/>
          <a:stretch>
            <a:fillRect/>
          </a:stretch>
        </p:blipFill>
        <p:spPr bwMode="auto">
          <a:xfrm>
            <a:off x="5174433" y="3856007"/>
            <a:ext cx="1002085" cy="124864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7" descr="F:\data\resources\Pictures\Forte.jpg"/>
          <p:cNvPicPr>
            <a:picLocks noChangeAspect="1" noChangeArrowheads="1"/>
          </p:cNvPicPr>
          <p:nvPr/>
        </p:nvPicPr>
        <p:blipFill>
          <a:blip r:embed="rId5" cstate="print"/>
          <a:srcRect l="28716" t="55576" r="22852" b="13458"/>
          <a:stretch>
            <a:fillRect/>
          </a:stretch>
        </p:blipFill>
        <p:spPr bwMode="auto">
          <a:xfrm>
            <a:off x="779634" y="3774071"/>
            <a:ext cx="1274416" cy="122413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2"/>
          <p:cNvPicPr>
            <a:picLocks noChangeAspect="1" noChangeArrowheads="1"/>
          </p:cNvPicPr>
          <p:nvPr/>
        </p:nvPicPr>
        <p:blipFill>
          <a:blip r:embed="rId6" cstate="print"/>
          <a:srcRect l="19269" t="21913" r="20071" b="17429"/>
          <a:stretch>
            <a:fillRect/>
          </a:stretch>
        </p:blipFill>
        <p:spPr bwMode="auto">
          <a:xfrm>
            <a:off x="779634" y="5089903"/>
            <a:ext cx="1274416" cy="12744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777840" y="3887779"/>
            <a:ext cx="1672158" cy="2433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9" name="Прямоугольник 38"/>
          <p:cNvSpPr/>
          <p:nvPr/>
        </p:nvSpPr>
        <p:spPr>
          <a:xfrm>
            <a:off x="658129" y="1130733"/>
            <a:ext cx="6096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Arial" charset="0"/>
              </a:rPr>
              <a:t>Технология производства керамики и керамических композитов для изделий медицинского назначения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Arial" charset="0"/>
                <a:sym typeface="Symbol"/>
              </a:rPr>
              <a:t>2 проекта по Постановлению № 218</a:t>
            </a:r>
            <a:endParaRPr lang="ru-RU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Arial" charset="0"/>
              </a:rPr>
              <a:t>Наличие промышленного образца</a:t>
            </a:r>
            <a:endParaRPr lang="ru-RU" b="1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Arial" charset="0"/>
              <a:sym typeface="Symbol"/>
            </a:endParaRPr>
          </a:p>
          <a:p>
            <a:pPr marL="285750" indent="-28575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Arial" charset="0"/>
                <a:sym typeface="Symbol"/>
              </a:rPr>
              <a:t>Наличие охранных документов</a:t>
            </a:r>
            <a:endParaRPr lang="ru-RU" b="1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Arial" charset="0"/>
              <a:sym typeface="Symbo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Arial" charset="0"/>
                <a:sym typeface="Symbol"/>
              </a:rPr>
              <a:t>Применяется:</a:t>
            </a: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Arial" charset="0"/>
                <a:sym typeface="Symbol"/>
              </a:rPr>
              <a:t> в медицине для и</a:t>
            </a: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Arial" charset="0"/>
              </a:rPr>
              <a:t>зготовления высококачественных </a:t>
            </a:r>
            <a:r>
              <a:rPr lang="ru-RU" dirty="0" err="1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Arial" charset="0"/>
              </a:rPr>
              <a:t>эндопротезов</a:t>
            </a: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Arial" charset="0"/>
              </a:rPr>
              <a:t> и имплантатов на основе различных видов керамики.</a:t>
            </a:r>
            <a:endParaRPr lang="ru-RU" b="1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6540" y="1130733"/>
            <a:ext cx="5321706" cy="503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90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11951" y="21906"/>
            <a:ext cx="6003827" cy="787402"/>
          </a:xfrm>
        </p:spPr>
        <p:txBody>
          <a:bodyPr/>
          <a:lstStyle/>
          <a:p>
            <a:r>
              <a:rPr lang="ru-RU" altLang="ru-RU" sz="3600" b="0" cap="small" dirty="0"/>
              <a:t>Международные рейтинги</a:t>
            </a:r>
          </a:p>
        </p:txBody>
      </p:sp>
      <p:pic>
        <p:nvPicPr>
          <p:cNvPr id="5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63" y="1090674"/>
            <a:ext cx="2017712" cy="80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3691767" y="743013"/>
            <a:ext cx="1309687" cy="1504950"/>
            <a:chOff x="2728025" y="71"/>
            <a:chExt cx="1310630" cy="1506471"/>
          </a:xfrm>
        </p:grpSpPr>
        <p:sp>
          <p:nvSpPr>
            <p:cNvPr id="9" name="Шестиугольник 8"/>
            <p:cNvSpPr/>
            <p:nvPr/>
          </p:nvSpPr>
          <p:spPr>
            <a:xfrm rot="5400000">
              <a:off x="263010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900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Шестиугольник 4"/>
            <p:cNvSpPr txBox="1"/>
            <p:nvPr/>
          </p:nvSpPr>
          <p:spPr>
            <a:xfrm>
              <a:off x="2932959" y="235258"/>
              <a:ext cx="900761" cy="1036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spcCol="1270" anchor="ctr"/>
            <a:lstStyle/>
            <a:p>
              <a:pPr algn="ctr" defTabSz="1600072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600" dirty="0"/>
                <a:t>21</a:t>
              </a:r>
              <a:endParaRPr lang="ru-RU" sz="2400" dirty="0"/>
            </a:p>
          </p:txBody>
        </p:sp>
      </p:grpSp>
      <p:grpSp>
        <p:nvGrpSpPr>
          <p:cNvPr id="11" name="Группа 8"/>
          <p:cNvGrpSpPr>
            <a:grpSpLocks/>
          </p:cNvGrpSpPr>
          <p:nvPr/>
        </p:nvGrpSpPr>
        <p:grpSpPr bwMode="auto">
          <a:xfrm>
            <a:off x="5086385" y="1025737"/>
            <a:ext cx="1681162" cy="904876"/>
            <a:chOff x="4078426" y="301365"/>
            <a:chExt cx="1681222" cy="90388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078426" y="301365"/>
              <a:ext cx="1681222" cy="9038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4078426" y="301365"/>
              <a:ext cx="1681222" cy="9038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rIns="45720" spcCol="1270" anchor="ctr"/>
            <a:lstStyle/>
            <a:p>
              <a:pPr defTabSz="533357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b="1" i="1" dirty="0"/>
                <a:t>Общий рейтинг</a:t>
              </a:r>
            </a:p>
          </p:txBody>
        </p:sp>
      </p:grpSp>
      <p:grpSp>
        <p:nvGrpSpPr>
          <p:cNvPr id="14" name="Группа 9"/>
          <p:cNvGrpSpPr>
            <a:grpSpLocks/>
          </p:cNvGrpSpPr>
          <p:nvPr/>
        </p:nvGrpSpPr>
        <p:grpSpPr bwMode="auto">
          <a:xfrm>
            <a:off x="2320967" y="725698"/>
            <a:ext cx="1309687" cy="1504950"/>
            <a:chOff x="1312545" y="71"/>
            <a:chExt cx="1310630" cy="1506471"/>
          </a:xfrm>
        </p:grpSpPr>
        <p:sp>
          <p:nvSpPr>
            <p:cNvPr id="15" name="Шестиугольник 14"/>
            <p:cNvSpPr/>
            <p:nvPr/>
          </p:nvSpPr>
          <p:spPr>
            <a:xfrm rot="5400000">
              <a:off x="121462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224B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Шестиугольник 8"/>
            <p:cNvSpPr txBox="1"/>
            <p:nvPr/>
          </p:nvSpPr>
          <p:spPr>
            <a:xfrm>
              <a:off x="1517479" y="235258"/>
              <a:ext cx="900761" cy="1036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8893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/>
                <a:t>801</a:t>
              </a:r>
            </a:p>
            <a:p>
              <a:pPr algn="ctr" defTabSz="88893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/>
                <a:t>-</a:t>
              </a:r>
            </a:p>
            <a:p>
              <a:pPr algn="ctr" defTabSz="88893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/>
                <a:t>1000</a:t>
              </a:r>
            </a:p>
          </p:txBody>
        </p:sp>
      </p:grpSp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2994897" y="2034101"/>
            <a:ext cx="1422642" cy="1577082"/>
            <a:chOff x="2688336" y="466682"/>
            <a:chExt cx="1473200" cy="1693333"/>
          </a:xfrm>
        </p:grpSpPr>
        <p:sp>
          <p:nvSpPr>
            <p:cNvPr id="18" name="Шестиугольник 17"/>
            <p:cNvSpPr/>
            <p:nvPr/>
          </p:nvSpPr>
          <p:spPr>
            <a:xfrm rot="5400000">
              <a:off x="2578270" y="576749"/>
              <a:ext cx="1693333" cy="1473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900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Шестиугольник 4"/>
            <p:cNvSpPr txBox="1"/>
            <p:nvPr/>
          </p:nvSpPr>
          <p:spPr>
            <a:xfrm>
              <a:off x="2918524" y="730125"/>
              <a:ext cx="1012825" cy="11664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/>
            <a:p>
              <a:pPr algn="ctr" defTabSz="88893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600" dirty="0"/>
                <a:t>7</a:t>
              </a:r>
            </a:p>
          </p:txBody>
        </p:sp>
      </p:grpSp>
      <p:grpSp>
        <p:nvGrpSpPr>
          <p:cNvPr id="20" name="Группа 17"/>
          <p:cNvGrpSpPr>
            <a:grpSpLocks/>
          </p:cNvGrpSpPr>
          <p:nvPr/>
        </p:nvGrpSpPr>
        <p:grpSpPr bwMode="auto">
          <a:xfrm>
            <a:off x="4490087" y="2303763"/>
            <a:ext cx="2664434" cy="1213855"/>
            <a:chOff x="3296789" y="463340"/>
            <a:chExt cx="2799211" cy="135800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4206240" y="805349"/>
              <a:ext cx="1889760" cy="1016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TextBox 21"/>
            <p:cNvSpPr txBox="1"/>
            <p:nvPr/>
          </p:nvSpPr>
          <p:spPr>
            <a:xfrm>
              <a:off x="3296789" y="463340"/>
              <a:ext cx="1889760" cy="101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rIns="45720" spcCol="1270" anchor="ctr"/>
            <a:lstStyle/>
            <a:p>
              <a:pPr defTabSz="533357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altLang="ru-RU" sz="1200" b="1" i="1" dirty="0"/>
                <a:t>«Инженерия – электротехническая и электронная»</a:t>
              </a:r>
              <a:endParaRPr lang="ru-RU" sz="1200" dirty="0"/>
            </a:p>
          </p:txBody>
        </p:sp>
      </p:grpSp>
      <p:grpSp>
        <p:nvGrpSpPr>
          <p:cNvPr id="23" name="Группа 18"/>
          <p:cNvGrpSpPr>
            <a:grpSpLocks/>
          </p:cNvGrpSpPr>
          <p:nvPr/>
        </p:nvGrpSpPr>
        <p:grpSpPr bwMode="auto">
          <a:xfrm>
            <a:off x="1497217" y="2034101"/>
            <a:ext cx="1425131" cy="1577082"/>
            <a:chOff x="1097280" y="466682"/>
            <a:chExt cx="1473200" cy="1693333"/>
          </a:xfrm>
        </p:grpSpPr>
        <p:sp>
          <p:nvSpPr>
            <p:cNvPr id="24" name="Шестиугольник 23"/>
            <p:cNvSpPr/>
            <p:nvPr/>
          </p:nvSpPr>
          <p:spPr>
            <a:xfrm rot="5400000">
              <a:off x="987214" y="576749"/>
              <a:ext cx="1693333" cy="1473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224B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Шестиугольник 8"/>
            <p:cNvSpPr txBox="1"/>
            <p:nvPr/>
          </p:nvSpPr>
          <p:spPr>
            <a:xfrm>
              <a:off x="1327468" y="730125"/>
              <a:ext cx="1012825" cy="11664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8893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dirty="0"/>
                <a:t>351</a:t>
              </a:r>
            </a:p>
            <a:p>
              <a:pPr algn="ctr" defTabSz="88893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dirty="0"/>
                <a:t>-</a:t>
              </a:r>
            </a:p>
            <a:p>
              <a:pPr algn="ctr" defTabSz="88893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dirty="0"/>
                <a:t>400</a:t>
              </a:r>
            </a:p>
          </p:txBody>
        </p:sp>
      </p:grpSp>
      <p:grpSp>
        <p:nvGrpSpPr>
          <p:cNvPr id="26" name="Группа 25"/>
          <p:cNvGrpSpPr>
            <a:grpSpLocks/>
          </p:cNvGrpSpPr>
          <p:nvPr/>
        </p:nvGrpSpPr>
        <p:grpSpPr bwMode="auto">
          <a:xfrm>
            <a:off x="3718738" y="3417807"/>
            <a:ext cx="1468414" cy="1514058"/>
            <a:chOff x="2688336" y="1185332"/>
            <a:chExt cx="1473200" cy="1693333"/>
          </a:xfrm>
        </p:grpSpPr>
        <p:sp>
          <p:nvSpPr>
            <p:cNvPr id="27" name="Шестиугольник 26"/>
            <p:cNvSpPr/>
            <p:nvPr/>
          </p:nvSpPr>
          <p:spPr>
            <a:xfrm rot="5400000">
              <a:off x="2578270" y="1295398"/>
              <a:ext cx="1693333" cy="1473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900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Шестиугольник 4"/>
            <p:cNvSpPr txBox="1"/>
            <p:nvPr/>
          </p:nvSpPr>
          <p:spPr>
            <a:xfrm>
              <a:off x="2918523" y="1448775"/>
              <a:ext cx="1012825" cy="11664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spcCol="1270" anchor="ctr"/>
            <a:lstStyle/>
            <a:p>
              <a:pPr algn="ctr" defTabSz="1600072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600" dirty="0"/>
                <a:t>13</a:t>
              </a:r>
            </a:p>
          </p:txBody>
        </p:sp>
      </p:grpSp>
      <p:grpSp>
        <p:nvGrpSpPr>
          <p:cNvPr id="29" name="Группа 26"/>
          <p:cNvGrpSpPr>
            <a:grpSpLocks/>
          </p:cNvGrpSpPr>
          <p:nvPr/>
        </p:nvGrpSpPr>
        <p:grpSpPr bwMode="auto">
          <a:xfrm>
            <a:off x="5193717" y="3908784"/>
            <a:ext cx="2048496" cy="1455183"/>
            <a:chOff x="4041861" y="912003"/>
            <a:chExt cx="2054139" cy="1627996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4206240" y="1523999"/>
              <a:ext cx="1889760" cy="1016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/>
            <p:cNvSpPr txBox="1"/>
            <p:nvPr/>
          </p:nvSpPr>
          <p:spPr>
            <a:xfrm>
              <a:off x="4041861" y="912003"/>
              <a:ext cx="1889760" cy="1016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72390" tIns="72390" rIns="72390" bIns="72390" spcCol="1270" anchor="ctr"/>
            <a:lstStyle/>
            <a:p>
              <a:pPr defTabSz="84448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altLang="ru-RU" sz="1200" b="1" i="1" dirty="0"/>
                <a:t>«Физика и астрономия» </a:t>
              </a:r>
              <a:endParaRPr lang="ru-RU" sz="1200" dirty="0"/>
            </a:p>
          </p:txBody>
        </p:sp>
      </p:grpSp>
      <p:grpSp>
        <p:nvGrpSpPr>
          <p:cNvPr id="32" name="Группа 27"/>
          <p:cNvGrpSpPr>
            <a:grpSpLocks/>
          </p:cNvGrpSpPr>
          <p:nvPr/>
        </p:nvGrpSpPr>
        <p:grpSpPr bwMode="auto">
          <a:xfrm>
            <a:off x="2222274" y="3417808"/>
            <a:ext cx="1468414" cy="1514058"/>
            <a:chOff x="1097280" y="1185332"/>
            <a:chExt cx="1473200" cy="1693333"/>
          </a:xfrm>
        </p:grpSpPr>
        <p:sp>
          <p:nvSpPr>
            <p:cNvPr id="33" name="Шестиугольник 32"/>
            <p:cNvSpPr/>
            <p:nvPr/>
          </p:nvSpPr>
          <p:spPr>
            <a:xfrm rot="5400000">
              <a:off x="987214" y="1295398"/>
              <a:ext cx="1693333" cy="1473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224B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Шестиугольник 8"/>
            <p:cNvSpPr txBox="1"/>
            <p:nvPr/>
          </p:nvSpPr>
          <p:spPr>
            <a:xfrm>
              <a:off x="1327467" y="1448775"/>
              <a:ext cx="1012825" cy="11664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02226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dirty="0"/>
                <a:t>401</a:t>
              </a:r>
            </a:p>
            <a:p>
              <a:pPr algn="ctr" defTabSz="102226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dirty="0"/>
                <a:t>-</a:t>
              </a:r>
            </a:p>
            <a:p>
              <a:pPr algn="ctr" defTabSz="1022268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300" dirty="0"/>
                <a:t>450</a:t>
              </a:r>
            </a:p>
          </p:txBody>
        </p:sp>
      </p:grpSp>
      <p:pic>
        <p:nvPicPr>
          <p:cNvPr id="1026" name="Picture 2" descr="Картинки по запросу рейтинг t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84" y="690358"/>
            <a:ext cx="2860759" cy="165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8"/>
          <p:cNvGrpSpPr>
            <a:grpSpLocks/>
          </p:cNvGrpSpPr>
          <p:nvPr/>
        </p:nvGrpSpPr>
        <p:grpSpPr bwMode="auto">
          <a:xfrm>
            <a:off x="8235779" y="1990086"/>
            <a:ext cx="4043774" cy="997467"/>
            <a:chOff x="1458960" y="301365"/>
            <a:chExt cx="4300688" cy="1569909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4078426" y="301365"/>
              <a:ext cx="1681222" cy="9038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TextBox 39"/>
            <p:cNvSpPr txBox="1"/>
            <p:nvPr/>
          </p:nvSpPr>
          <p:spPr>
            <a:xfrm>
              <a:off x="1458960" y="967392"/>
              <a:ext cx="1681222" cy="9038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rIns="45720" spcCol="1270" anchor="ctr"/>
            <a:lstStyle/>
            <a:p>
              <a:pPr defTabSz="533357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b="1" i="1" dirty="0"/>
                <a:t>Общий рейтинг</a:t>
              </a:r>
            </a:p>
          </p:txBody>
        </p:sp>
      </p:grpSp>
      <p:grpSp>
        <p:nvGrpSpPr>
          <p:cNvPr id="41" name="Группа 9"/>
          <p:cNvGrpSpPr>
            <a:grpSpLocks/>
          </p:cNvGrpSpPr>
          <p:nvPr/>
        </p:nvGrpSpPr>
        <p:grpSpPr bwMode="auto">
          <a:xfrm>
            <a:off x="9981965" y="1617411"/>
            <a:ext cx="1309687" cy="1504950"/>
            <a:chOff x="1312545" y="71"/>
            <a:chExt cx="1310630" cy="1506471"/>
          </a:xfrm>
        </p:grpSpPr>
        <p:sp>
          <p:nvSpPr>
            <p:cNvPr id="42" name="Шестиугольник 41"/>
            <p:cNvSpPr/>
            <p:nvPr/>
          </p:nvSpPr>
          <p:spPr>
            <a:xfrm rot="5400000">
              <a:off x="121462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224B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Шестиугольник 8"/>
            <p:cNvSpPr txBox="1"/>
            <p:nvPr/>
          </p:nvSpPr>
          <p:spPr>
            <a:xfrm>
              <a:off x="1517479" y="235258"/>
              <a:ext cx="900761" cy="1036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8893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/>
                <a:t>801</a:t>
              </a:r>
            </a:p>
            <a:p>
              <a:pPr algn="ctr" defTabSz="88893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/>
                <a:t>-</a:t>
              </a:r>
            </a:p>
            <a:p>
              <a:pPr algn="ctr" defTabSz="88893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/>
                <a:t>1000</a:t>
              </a:r>
            </a:p>
          </p:txBody>
        </p:sp>
      </p:grpSp>
      <p:grpSp>
        <p:nvGrpSpPr>
          <p:cNvPr id="45" name="Группа 44"/>
          <p:cNvGrpSpPr>
            <a:grpSpLocks/>
          </p:cNvGrpSpPr>
          <p:nvPr/>
        </p:nvGrpSpPr>
        <p:grpSpPr bwMode="auto">
          <a:xfrm>
            <a:off x="4486810" y="4697824"/>
            <a:ext cx="1500160" cy="1540200"/>
            <a:chOff x="2728025" y="71"/>
            <a:chExt cx="1310630" cy="1506471"/>
          </a:xfrm>
        </p:grpSpPr>
        <p:sp>
          <p:nvSpPr>
            <p:cNvPr id="46" name="Шестиугольник 45"/>
            <p:cNvSpPr/>
            <p:nvPr/>
          </p:nvSpPr>
          <p:spPr>
            <a:xfrm rot="5400000">
              <a:off x="263010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900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Шестиугольник 4"/>
            <p:cNvSpPr txBox="1"/>
            <p:nvPr/>
          </p:nvSpPr>
          <p:spPr>
            <a:xfrm>
              <a:off x="2932959" y="235258"/>
              <a:ext cx="900761" cy="1036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spcCol="1270" anchor="ctr"/>
            <a:lstStyle/>
            <a:p>
              <a:pPr algn="ctr" defTabSz="1600072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600" dirty="0" smtClean="0"/>
                <a:t>27</a:t>
              </a:r>
              <a:endParaRPr lang="ru-RU" sz="2400" dirty="0"/>
            </a:p>
          </p:txBody>
        </p:sp>
      </p:grpSp>
      <p:grpSp>
        <p:nvGrpSpPr>
          <p:cNvPr id="48" name="Группа 8"/>
          <p:cNvGrpSpPr>
            <a:grpSpLocks/>
          </p:cNvGrpSpPr>
          <p:nvPr/>
        </p:nvGrpSpPr>
        <p:grpSpPr bwMode="auto">
          <a:xfrm>
            <a:off x="979483" y="5212814"/>
            <a:ext cx="6174496" cy="1336386"/>
            <a:chOff x="-415068" y="301365"/>
            <a:chExt cx="6174716" cy="1334918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4078426" y="301365"/>
              <a:ext cx="1681222" cy="90388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-415068" y="732401"/>
              <a:ext cx="1681222" cy="9038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rIns="45720" spcCol="1270" anchor="ctr"/>
            <a:lstStyle/>
            <a:p>
              <a:pPr defTabSz="533357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200" b="1" i="1" dirty="0"/>
                <a:t>Общий рейтинг</a:t>
              </a:r>
            </a:p>
          </p:txBody>
        </p:sp>
      </p:grpSp>
      <p:grpSp>
        <p:nvGrpSpPr>
          <p:cNvPr id="51" name="Группа 9"/>
          <p:cNvGrpSpPr>
            <a:grpSpLocks/>
          </p:cNvGrpSpPr>
          <p:nvPr/>
        </p:nvGrpSpPr>
        <p:grpSpPr bwMode="auto">
          <a:xfrm>
            <a:off x="2881660" y="4704777"/>
            <a:ext cx="1500160" cy="1540200"/>
            <a:chOff x="1312545" y="71"/>
            <a:chExt cx="1310630" cy="1506471"/>
          </a:xfrm>
        </p:grpSpPr>
        <p:sp>
          <p:nvSpPr>
            <p:cNvPr id="52" name="Шестиугольник 51"/>
            <p:cNvSpPr/>
            <p:nvPr/>
          </p:nvSpPr>
          <p:spPr>
            <a:xfrm rot="5400000">
              <a:off x="121462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224B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Шестиугольник 8"/>
            <p:cNvSpPr txBox="1"/>
            <p:nvPr/>
          </p:nvSpPr>
          <p:spPr>
            <a:xfrm>
              <a:off x="1517479" y="235258"/>
              <a:ext cx="900761" cy="1036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8893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 smtClean="0"/>
                <a:t>107</a:t>
              </a:r>
              <a:endParaRPr lang="ru-RU" sz="2000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43" y="5102589"/>
            <a:ext cx="2550929" cy="730668"/>
          </a:xfrm>
          <a:prstGeom prst="rect">
            <a:avLst/>
          </a:prstGeom>
        </p:spPr>
      </p:pic>
      <p:pic>
        <p:nvPicPr>
          <p:cNvPr id="1030" name="Picture 6" descr="Картинки по запросу QS University Rankings: EECA 20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280" y="4801873"/>
            <a:ext cx="2238375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Группа 55"/>
          <p:cNvGrpSpPr>
            <a:grpSpLocks/>
          </p:cNvGrpSpPr>
          <p:nvPr/>
        </p:nvGrpSpPr>
        <p:grpSpPr bwMode="auto">
          <a:xfrm>
            <a:off x="7714551" y="4684237"/>
            <a:ext cx="1500160" cy="1540200"/>
            <a:chOff x="2728025" y="71"/>
            <a:chExt cx="1310630" cy="1506471"/>
          </a:xfrm>
        </p:grpSpPr>
        <p:sp>
          <p:nvSpPr>
            <p:cNvPr id="57" name="Шестиугольник 56"/>
            <p:cNvSpPr/>
            <p:nvPr/>
          </p:nvSpPr>
          <p:spPr>
            <a:xfrm rot="5400000">
              <a:off x="263010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900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Шестиугольник 4"/>
            <p:cNvSpPr txBox="1"/>
            <p:nvPr/>
          </p:nvSpPr>
          <p:spPr>
            <a:xfrm>
              <a:off x="2932959" y="235258"/>
              <a:ext cx="900761" cy="1036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spcCol="1270" anchor="ctr"/>
            <a:lstStyle/>
            <a:p>
              <a:pPr algn="ctr" defTabSz="1600072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600" dirty="0" smtClean="0"/>
                <a:t>18</a:t>
              </a:r>
              <a:endParaRPr lang="ru-RU" sz="2400" dirty="0"/>
            </a:p>
          </p:txBody>
        </p:sp>
      </p:grpSp>
      <p:grpSp>
        <p:nvGrpSpPr>
          <p:cNvPr id="59" name="Группа 9"/>
          <p:cNvGrpSpPr>
            <a:grpSpLocks/>
          </p:cNvGrpSpPr>
          <p:nvPr/>
        </p:nvGrpSpPr>
        <p:grpSpPr bwMode="auto">
          <a:xfrm>
            <a:off x="6109401" y="4691190"/>
            <a:ext cx="1500160" cy="1540200"/>
            <a:chOff x="1312545" y="71"/>
            <a:chExt cx="1310630" cy="1506471"/>
          </a:xfrm>
        </p:grpSpPr>
        <p:sp>
          <p:nvSpPr>
            <p:cNvPr id="60" name="Шестиугольник 59"/>
            <p:cNvSpPr/>
            <p:nvPr/>
          </p:nvSpPr>
          <p:spPr>
            <a:xfrm rot="5400000">
              <a:off x="1214625" y="97991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224B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Шестиугольник 8"/>
            <p:cNvSpPr txBox="1"/>
            <p:nvPr/>
          </p:nvSpPr>
          <p:spPr>
            <a:xfrm>
              <a:off x="1517479" y="235258"/>
              <a:ext cx="900761" cy="1036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88893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dirty="0" smtClean="0"/>
                <a:t>73</a:t>
              </a:r>
              <a:endParaRPr lang="ru-RU" sz="2000" dirty="0"/>
            </a:p>
          </p:txBody>
        </p:sp>
      </p:grpSp>
      <p:cxnSp>
        <p:nvCxnSpPr>
          <p:cNvPr id="55" name="Прямая соединительная линия 54"/>
          <p:cNvCxnSpPr/>
          <p:nvPr/>
        </p:nvCxnSpPr>
        <p:spPr>
          <a:xfrm flipV="1">
            <a:off x="6057985" y="4601361"/>
            <a:ext cx="0" cy="18598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66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600" y="283069"/>
            <a:ext cx="4688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990033"/>
                </a:solidFill>
              </a:rPr>
              <a:t>СПОРТКОМПЛЕКС НГТУ – это: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1105047"/>
            <a:ext cx="9301316" cy="97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Общая площадь всех спортсооружений – 14 692,4 </a:t>
            </a:r>
            <a:r>
              <a:rPr lang="ru-RU" dirty="0" smtClean="0"/>
              <a:t>м</a:t>
            </a:r>
            <a:r>
              <a:rPr lang="en-US" dirty="0" smtClean="0"/>
              <a:t>2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Единственный в регионе крытый легкоатлетический манеж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Разнообразие секций по более чем 30 видам спорта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9600" y="4014018"/>
            <a:ext cx="3829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990033"/>
                </a:solidFill>
              </a:rPr>
              <a:t>Спортивные сооружения: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7312" y="4601816"/>
            <a:ext cx="36677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Дворец спорта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Спорткомплекс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Спортивный зал «Богатырь»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Стрелковый </a:t>
            </a:r>
            <a:r>
              <a:rPr lang="ru-RU" dirty="0" smtClean="0"/>
              <a:t>тир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9"/>
          <a:stretch/>
        </p:blipFill>
        <p:spPr>
          <a:xfrm>
            <a:off x="8267195" y="144582"/>
            <a:ext cx="3564141" cy="2000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95" y="2270817"/>
            <a:ext cx="3564141" cy="22048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775"/>
          <a:stretch/>
        </p:blipFill>
        <p:spPr>
          <a:xfrm>
            <a:off x="8267194" y="4570207"/>
            <a:ext cx="3564141" cy="18804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9600" y="2630540"/>
            <a:ext cx="7456643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rgbClr val="990033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НГТУ </a:t>
            </a:r>
            <a:r>
              <a:rPr lang="ru-RU" sz="1400" dirty="0">
                <a:solidFill>
                  <a:srgbClr val="990033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единственный вуз в г. Новосибирске, имеющий сертифицированные спортивные объекты, внесенные во Всероссийский реестр объектов спорта, на которых можно проводить крупные соревнования, в том числе международные. </a:t>
            </a:r>
            <a:endParaRPr lang="ru-RU" dirty="0">
              <a:solidFill>
                <a:srgbClr val="9900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4916" y="4601816"/>
            <a:ext cx="44522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Спортзал для лечебной физкультуры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Спортивный зал «НГТУ-Горский»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Лыжная база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Открытые спортивные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286696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ru-RU" sz="3600" dirty="0" smtClean="0"/>
              <a:t>Оздоровление студентов</a:t>
            </a:r>
            <a:endParaRPr lang="ru-RU" sz="36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590044"/>
              </p:ext>
            </p:extLst>
          </p:nvPr>
        </p:nvGraphicFramePr>
        <p:xfrm>
          <a:off x="7264947" y="1416473"/>
          <a:ext cx="4607655" cy="2662739"/>
        </p:xfrm>
        <a:graphic>
          <a:graphicData uri="http://schemas.openxmlformats.org/drawingml/2006/table">
            <a:tbl>
              <a:tblPr/>
              <a:tblGrid>
                <a:gridCol w="4607655">
                  <a:extLst>
                    <a:ext uri="{9D8B030D-6E8A-4147-A177-3AD203B41FA5}">
                      <a16:colId xmlns:a16="http://schemas.microsoft.com/office/drawing/2014/main" val="3799447531"/>
                    </a:ext>
                  </a:extLst>
                </a:gridCol>
              </a:tblGrid>
              <a:tr h="2662739">
                <a:tc>
                  <a:txBody>
                    <a:bodyPr/>
                    <a:lstStyle/>
                    <a:p>
                      <a:pPr lvl="0" algn="l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altLang="ru-RU" sz="1800" dirty="0" smtClean="0">
                          <a:solidFill>
                            <a:srgbClr val="214C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Санаторий-профилакторий для студентов и сотрудников НГТУ может предоставить</a:t>
                      </a:r>
                      <a:r>
                        <a:rPr lang="ru-RU" altLang="ru-RU" sz="1800" baseline="0" dirty="0" smtClean="0">
                          <a:solidFill>
                            <a:srgbClr val="214C5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широкий спектр оздоровительных услуг в зависимости от плана лечения.</a:t>
                      </a:r>
                      <a:endParaRPr lang="ru-RU" altLang="ru-RU" sz="1800" dirty="0" smtClean="0">
                        <a:solidFill>
                          <a:srgbClr val="214C5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l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altLang="ru-RU" sz="500" dirty="0" smtClean="0">
                        <a:solidFill>
                          <a:srgbClr val="214C5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444500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2580516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95865" y="1416473"/>
            <a:ext cx="6070695" cy="2018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НГТУ работают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два летних оздоровительных лагеря, в которых отдыхают студенты, магистранты, аспиранты, преподаватели и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сотрудники,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также члены их семей: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«Шарап» (Новосибирская область)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Эрлагол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(Республика Алтай).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6" name="Picture 8" descr="http://www.nstu.ru/static_files/17777/image/Gidromass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875" y="3877236"/>
            <a:ext cx="3232554" cy="24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Спортивно-оздоровительный комплекс &quot;Шарап&quot; || фотограф(ы): М. В. Бурова || фотография 5/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70" y="3877236"/>
            <a:ext cx="3291420" cy="24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Спортивно-оздоровительный комплекс &quot;Эрлагол&quot; || фотограф(ы): В. Г. Токарев || фотография 5/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84" y="3877236"/>
            <a:ext cx="4257777" cy="24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79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структуру НГТУ также включены: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1657" y="4955842"/>
            <a:ext cx="6455434" cy="109124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400" dirty="0" smtClean="0"/>
              <a:t>2 детских сада: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дошкольная </a:t>
            </a:r>
            <a:r>
              <a:rPr lang="ru-RU" sz="2000" dirty="0"/>
              <a:t>образовательная организация детский сад № 13 	</a:t>
            </a:r>
            <a:r>
              <a:rPr lang="ru-RU" sz="2000" dirty="0" smtClean="0"/>
              <a:t>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дошкольная </a:t>
            </a:r>
            <a:r>
              <a:rPr lang="ru-RU" sz="2000" dirty="0"/>
              <a:t>образовательная организация детский сад № </a:t>
            </a:r>
            <a:r>
              <a:rPr lang="ru-RU" sz="2000" dirty="0" smtClean="0"/>
              <a:t>315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09471" y="1733288"/>
            <a:ext cx="36729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/>
              <a:t>Поликлиника: </a:t>
            </a:r>
            <a:endParaRPr lang="ru-RU" sz="2400" dirty="0" smtClean="0"/>
          </a:p>
          <a:p>
            <a:r>
              <a:rPr lang="ru-RU" sz="2000" dirty="0" smtClean="0"/>
              <a:t>Городская </a:t>
            </a:r>
            <a:r>
              <a:rPr lang="ru-RU" sz="2000" dirty="0"/>
              <a:t>Поликлиника №</a:t>
            </a:r>
            <a:r>
              <a:rPr lang="en-US" sz="2000" dirty="0" smtClean="0"/>
              <a:t>16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1,500 м2</a:t>
            </a:r>
            <a:endParaRPr lang="ru-RU" sz="2000" dirty="0"/>
          </a:p>
        </p:txBody>
      </p:sp>
      <p:pic>
        <p:nvPicPr>
          <p:cNvPr id="1027" name="Picture 3" descr="Картинки по запросу нгту поликлиник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" r="5411" b="-1"/>
          <a:stretch/>
        </p:blipFill>
        <p:spPr bwMode="auto">
          <a:xfrm>
            <a:off x="8039819" y="3305297"/>
            <a:ext cx="3769744" cy="251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Картинки по запросу нгту поликлин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79" y="5393474"/>
            <a:ext cx="142875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722" y="3030614"/>
            <a:ext cx="142875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mkdoy-13.edusite.ru/images/img_84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74" y="2247004"/>
            <a:ext cx="42672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mkdoy-13.edusite.ru/images/_dsc677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61" y="1640496"/>
            <a:ext cx="2157367" cy="174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joinbott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814622"/>
      </p:ext>
    </p:extLst>
  </p:cSld>
  <p:clrMapOvr>
    <a:masterClrMapping/>
  </p:clrMapOvr>
</p:sld>
</file>

<file path=ppt/theme/theme1.xml><?xml version="1.0" encoding="utf-8"?>
<a:theme xmlns:a="http://schemas.openxmlformats.org/drawingml/2006/main" name="2_layout_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4025</TotalTime>
  <Words>784</Words>
  <Application>Microsoft Office PowerPoint</Application>
  <PresentationFormat>Широкоэкранный</PresentationFormat>
  <Paragraphs>138</Paragraphs>
  <Slides>17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Symbol</vt:lpstr>
      <vt:lpstr>Tahoma</vt:lpstr>
      <vt:lpstr>Times New Roman</vt:lpstr>
      <vt:lpstr>Wingdings</vt:lpstr>
      <vt:lpstr>2_layout_1</vt:lpstr>
      <vt:lpstr>Презентация PowerPoint</vt:lpstr>
      <vt:lpstr>Презентация PowerPoint</vt:lpstr>
      <vt:lpstr>Презентация PowerPoint</vt:lpstr>
      <vt:lpstr>Инновационные разработки НГТУ</vt:lpstr>
      <vt:lpstr>Инновационные разработки НГТУ</vt:lpstr>
      <vt:lpstr>Международные рейтинги</vt:lpstr>
      <vt:lpstr>Презентация PowerPoint</vt:lpstr>
      <vt:lpstr>Оздоровление студентов</vt:lpstr>
      <vt:lpstr>В структуру НГТУ также включены:</vt:lpstr>
      <vt:lpstr>Презентация PowerPoint</vt:lpstr>
      <vt:lpstr>Презентация PowerPoint</vt:lpstr>
      <vt:lpstr>Презентация PowerPoint</vt:lpstr>
      <vt:lpstr>Народный факультет Обучение людей третьего возраста</vt:lpstr>
      <vt:lpstr> «НГТУ – РЕГИОНАЛЬНЫЙ ЦЕНТР РАЗВИТИЯ ДОСТУПНОЙ СРЕДЫ И МОДЕЛИРОВАНИЯ ИНКЛЮЗИВНЫХ ТЕХНОЛОГИЙ» Институт социальных технологий и реабилитации НГТУ</vt:lpstr>
      <vt:lpstr>Презентация PowerPoint</vt:lpstr>
      <vt:lpstr>Социокультурная деятельность ИСТР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Рыбкина Елена Александровна</cp:lastModifiedBy>
  <cp:revision>228</cp:revision>
  <dcterms:created xsi:type="dcterms:W3CDTF">2017-03-16T01:57:39Z</dcterms:created>
  <dcterms:modified xsi:type="dcterms:W3CDTF">2017-12-11T09:40:28Z</dcterms:modified>
</cp:coreProperties>
</file>