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256" r:id="rId2"/>
    <p:sldId id="282" r:id="rId3"/>
    <p:sldId id="304" r:id="rId4"/>
    <p:sldId id="305" r:id="rId5"/>
    <p:sldId id="266" r:id="rId6"/>
    <p:sldId id="321" r:id="rId7"/>
    <p:sldId id="287" r:id="rId8"/>
    <p:sldId id="306" r:id="rId9"/>
    <p:sldId id="322" r:id="rId10"/>
    <p:sldId id="319" r:id="rId11"/>
    <p:sldId id="320" r:id="rId12"/>
    <p:sldId id="316" r:id="rId13"/>
    <p:sldId id="276" r:id="rId14"/>
    <p:sldId id="294" r:id="rId15"/>
    <p:sldId id="291" r:id="rId16"/>
    <p:sldId id="292" r:id="rId17"/>
    <p:sldId id="296" r:id="rId18"/>
    <p:sldId id="311" r:id="rId19"/>
    <p:sldId id="312" r:id="rId20"/>
    <p:sldId id="314" r:id="rId21"/>
    <p:sldId id="317" r:id="rId22"/>
    <p:sldId id="307" r:id="rId23"/>
    <p:sldId id="318" r:id="rId24"/>
    <p:sldId id="323" r:id="rId25"/>
    <p:sldId id="309" r:id="rId26"/>
    <p:sldId id="310" r:id="rId27"/>
    <p:sldId id="315" r:id="rId28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319" userDrawn="1">
          <p15:clr>
            <a:srgbClr val="A4A3A4"/>
          </p15:clr>
        </p15:guide>
        <p15:guide id="3" pos="158" userDrawn="1">
          <p15:clr>
            <a:srgbClr val="A4A3A4"/>
          </p15:clr>
        </p15:guide>
        <p15:guide id="4" pos="5624" userDrawn="1">
          <p15:clr>
            <a:srgbClr val="A4A3A4"/>
          </p15:clr>
        </p15:guide>
        <p15:guide id="5" orient="horz" pos="4201" userDrawn="1">
          <p15:clr>
            <a:srgbClr val="A4A3A4"/>
          </p15:clr>
        </p15:guide>
        <p15:guide id="6" orient="horz" pos="119" userDrawn="1">
          <p15:clr>
            <a:srgbClr val="A4A3A4"/>
          </p15:clr>
        </p15:guide>
        <p15:guide id="7" pos="2767" userDrawn="1">
          <p15:clr>
            <a:srgbClr val="A4A3A4"/>
          </p15:clr>
        </p15:guide>
        <p15:guide id="8" pos="998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572" userDrawn="1">
          <p15:clr>
            <a:srgbClr val="A4A3A4"/>
          </p15:clr>
        </p15:guide>
        <p15:guide id="11" pos="4762" userDrawn="1">
          <p15:clr>
            <a:srgbClr val="A4A3A4"/>
          </p15:clr>
        </p15:guide>
        <p15:guide id="12" pos="2993" userDrawn="1">
          <p15:clr>
            <a:srgbClr val="A4A3A4"/>
          </p15:clr>
        </p15:guide>
        <p15:guide id="13" orient="horz" pos="3453" userDrawn="1">
          <p15:clr>
            <a:srgbClr val="A4A3A4"/>
          </p15:clr>
        </p15:guide>
        <p15:guide id="14" orient="horz" pos="1797" userDrawn="1">
          <p15:clr>
            <a:srgbClr val="A4A3A4"/>
          </p15:clr>
        </p15:guide>
        <p15:guide id="15" orient="horz" pos="377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68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1524" y="72"/>
      </p:cViewPr>
      <p:guideLst>
        <p:guide pos="2880"/>
        <p:guide orient="horz" pos="2319"/>
        <p:guide pos="158"/>
        <p:guide pos="5624"/>
        <p:guide orient="horz" pos="4201"/>
        <p:guide orient="horz" pos="119"/>
        <p:guide pos="2767"/>
        <p:guide pos="998"/>
        <p:guide orient="horz" pos="459"/>
        <p:guide orient="horz" pos="572"/>
        <p:guide pos="4762"/>
        <p:guide pos="2993"/>
        <p:guide orient="horz" pos="3453"/>
        <p:guide orient="horz" pos="1797"/>
        <p:guide orient="horz" pos="37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59;&#1051;&#1050;215-5\Desktop\&#1040;&#1050;&#1058;&#1048;&#1042;%202017\&#1076;&#1080;&#1072;&#1075;&#1088;&#1072;&#1084;&#1084;&#1099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'[изм конт 10-17 161017.xlsx]2010-2017 изм БС'!$B$16</c:f>
              <c:strCache>
                <c:ptCount val="1"/>
                <c:pt idx="0">
                  <c:v>2009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'[изм конт 10-17 161017.xlsx]2010-2017 изм БС'!$A$17:$A$21</c:f>
              <c:strCache>
                <c:ptCount val="5"/>
                <c:pt idx="0">
                  <c:v>естественно-математическое направление</c:v>
                </c:pt>
                <c:pt idx="1">
                  <c:v>инженерное направление</c:v>
                </c:pt>
                <c:pt idx="2">
                  <c:v>педагогическое направление </c:v>
                </c:pt>
                <c:pt idx="3">
                  <c:v>социально-гуманитарное направление</c:v>
                </c:pt>
                <c:pt idx="4">
                  <c:v>медицинское направление</c:v>
                </c:pt>
              </c:strCache>
            </c:strRef>
          </c:cat>
          <c:val>
            <c:numRef>
              <c:f>'[изм конт 10-17 161017.xlsx]2010-2017 изм БС'!$B$17:$B$21</c:f>
              <c:numCache>
                <c:formatCode>0%</c:formatCode>
                <c:ptCount val="5"/>
                <c:pt idx="0">
                  <c:v>0.06</c:v>
                </c:pt>
                <c:pt idx="1">
                  <c:v>0.19</c:v>
                </c:pt>
                <c:pt idx="2">
                  <c:v>0.16</c:v>
                </c:pt>
                <c:pt idx="3">
                  <c:v>0.52</c:v>
                </c:pt>
                <c:pt idx="4">
                  <c:v>7.0000000000000007E-2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'[изм конт 10-17 161017.xlsx]2010-2017 изм БС'!$B$2</c:f>
              <c:strCache>
                <c:ptCount val="1"/>
                <c:pt idx="0">
                  <c:v>2017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'[изм конт 10-17 161017.xlsx]2010-2017 изм БС'!$A$3:$A$7</c:f>
              <c:strCache>
                <c:ptCount val="5"/>
                <c:pt idx="0">
                  <c:v>естественно-математическое направление</c:v>
                </c:pt>
                <c:pt idx="1">
                  <c:v>инженерное направление</c:v>
                </c:pt>
                <c:pt idx="2">
                  <c:v>педагогическое направление </c:v>
                </c:pt>
                <c:pt idx="3">
                  <c:v>социально-гуманитарное направление</c:v>
                </c:pt>
                <c:pt idx="4">
                  <c:v>медицинское направление</c:v>
                </c:pt>
              </c:strCache>
            </c:strRef>
          </c:cat>
          <c:val>
            <c:numRef>
              <c:f>'[изм конт 10-17 161017.xlsx]2010-2017 изм БС'!$B$3:$B$7</c:f>
              <c:numCache>
                <c:formatCode>0%</c:formatCode>
                <c:ptCount val="5"/>
                <c:pt idx="0">
                  <c:v>0.06</c:v>
                </c:pt>
                <c:pt idx="1">
                  <c:v>0.4</c:v>
                </c:pt>
                <c:pt idx="2">
                  <c:v>0.2</c:v>
                </c:pt>
                <c:pt idx="3">
                  <c:v>0.23</c:v>
                </c:pt>
                <c:pt idx="4">
                  <c:v>0.11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Лист1!$A$3:$A$10</c:f>
              <c:strCache>
                <c:ptCount val="8"/>
                <c:pt idx="0">
                  <c:v>2010 г.</c:v>
                </c:pt>
                <c:pt idx="1">
                  <c:v>2011 г.</c:v>
                </c:pt>
                <c:pt idx="2">
                  <c:v>2012 г.</c:v>
                </c:pt>
                <c:pt idx="3">
                  <c:v>2013 г.</c:v>
                </c:pt>
                <c:pt idx="4">
                  <c:v>2014 г.</c:v>
                </c:pt>
                <c:pt idx="5">
                  <c:v>2015 г.</c:v>
                </c:pt>
                <c:pt idx="6">
                  <c:v>2016 г.</c:v>
                </c:pt>
                <c:pt idx="7">
                  <c:v>2017 г.</c:v>
                </c:pt>
              </c:strCache>
            </c:strRef>
          </c:cat>
          <c:val>
            <c:numRef>
              <c:f>Лист1!$B$3:$B$10</c:f>
              <c:numCache>
                <c:formatCode>General</c:formatCode>
                <c:ptCount val="8"/>
                <c:pt idx="0">
                  <c:v>23</c:v>
                </c:pt>
                <c:pt idx="1">
                  <c:v>47</c:v>
                </c:pt>
                <c:pt idx="2">
                  <c:v>56</c:v>
                </c:pt>
                <c:pt idx="3">
                  <c:v>67</c:v>
                </c:pt>
                <c:pt idx="4">
                  <c:v>83</c:v>
                </c:pt>
                <c:pt idx="5">
                  <c:v>101</c:v>
                </c:pt>
                <c:pt idx="6">
                  <c:v>105</c:v>
                </c:pt>
                <c:pt idx="7">
                  <c:v>106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91-4416-98B7-72D402B1BF7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90"/>
        <c:overlap val="-27"/>
        <c:axId val="-1233487792"/>
        <c:axId val="-1233481808"/>
      </c:barChart>
      <c:catAx>
        <c:axId val="-1233487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-1233481808"/>
        <c:crosses val="autoZero"/>
        <c:auto val="1"/>
        <c:lblAlgn val="ctr"/>
        <c:lblOffset val="100"/>
        <c:noMultiLvlLbl val="0"/>
      </c:catAx>
      <c:valAx>
        <c:axId val="-1233481808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1233487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/>
              <a:t>Количество</a:t>
            </a:r>
            <a:r>
              <a:rPr lang="ru-RU" sz="1800" baseline="0" dirty="0"/>
              <a:t> </a:t>
            </a:r>
            <a:r>
              <a:rPr lang="ru-RU" sz="1800" baseline="0" dirty="0" smtClean="0"/>
              <a:t>МИП СВФУ </a:t>
            </a:r>
            <a:r>
              <a:rPr lang="ru-RU" sz="1800" baseline="0" dirty="0"/>
              <a:t>2011-2017 </a:t>
            </a:r>
            <a:r>
              <a:rPr lang="ru-RU" sz="1800" baseline="0" dirty="0" err="1"/>
              <a:t>г.г</a:t>
            </a:r>
            <a:r>
              <a:rPr lang="ru-RU" sz="1800" baseline="0" dirty="0"/>
              <a:t>.</a:t>
            </a:r>
            <a:endParaRPr lang="ru-RU" sz="18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3473463308552986E-2"/>
          <c:y val="0.41569426073793186"/>
          <c:w val="0.87551190080432684"/>
          <c:h val="0.418220105590131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8357721879342163E-3"/>
                  <c:y val="-0.196691859744765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8357721879341851E-3"/>
                  <c:y val="-0.203036758446209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4178860939671082E-3"/>
                  <c:y val="-0.20303675844620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6.2660521196375759E-17"/>
                  <c:y val="-0.228416353251985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4178860939671082E-3"/>
                  <c:y val="-0.228416353251985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6.8357721879342163E-3"/>
                  <c:y val="-0.228416353251985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3.4178860939671082E-3"/>
                  <c:y val="-0.209381657147653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11</c:v>
                </c:pt>
                <c:pt idx="1">
                  <c:v>16</c:v>
                </c:pt>
                <c:pt idx="2">
                  <c:v>21</c:v>
                </c:pt>
                <c:pt idx="3">
                  <c:v>25</c:v>
                </c:pt>
                <c:pt idx="4">
                  <c:v>27</c:v>
                </c:pt>
                <c:pt idx="5">
                  <c:v>24</c:v>
                </c:pt>
                <c:pt idx="6">
                  <c:v>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38C-4654-8659-F24EF8353B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233493232"/>
        <c:axId val="-1233482896"/>
      </c:barChart>
      <c:catAx>
        <c:axId val="-1233493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233482896"/>
        <c:crosses val="autoZero"/>
        <c:auto val="1"/>
        <c:lblAlgn val="ctr"/>
        <c:lblOffset val="100"/>
        <c:noMultiLvlLbl val="0"/>
      </c:catAx>
      <c:valAx>
        <c:axId val="-1233482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233493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/>
              <a:t>Произведенный объем высокотехнологичной продукции, млн. </a:t>
            </a:r>
            <a:r>
              <a:rPr lang="ru-RU" sz="1600" dirty="0" err="1"/>
              <a:t>руб</a:t>
            </a:r>
            <a:endParaRPr lang="ru-RU" sz="16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 formatCode="mmm\-yy">
                  <c:v>43009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4.7</c:v>
                </c:pt>
                <c:pt idx="1">
                  <c:v>29.9</c:v>
                </c:pt>
                <c:pt idx="2">
                  <c:v>79.3</c:v>
                </c:pt>
                <c:pt idx="3">
                  <c:v>167</c:v>
                </c:pt>
                <c:pt idx="4">
                  <c:v>314</c:v>
                </c:pt>
                <c:pt idx="5">
                  <c:v>389</c:v>
                </c:pt>
                <c:pt idx="6">
                  <c:v>118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Лист1!$A$2:$A$8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 formatCode="mmm\-yy">
                  <c:v>43009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Лист1!$A$2:$A$8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 formatCode="mmm\-yy">
                  <c:v>43009</c:v>
                </c:pt>
              </c:numCache>
            </c:numRef>
          </c:cat>
          <c:val>
            <c:numRef>
              <c:f>Лист1!$D$2:$D$8</c:f>
              <c:numCache>
                <c:formatCode>General</c:formatCode>
                <c:ptCount val="7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233480720"/>
        <c:axId val="-1233480176"/>
      </c:lineChart>
      <c:catAx>
        <c:axId val="-1233480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233480176"/>
        <c:crosses val="autoZero"/>
        <c:auto val="1"/>
        <c:lblAlgn val="ctr"/>
        <c:lblOffset val="100"/>
        <c:noMultiLvlLbl val="0"/>
      </c:catAx>
      <c:valAx>
        <c:axId val="-1233480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233480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effectLst/>
              </a:rPr>
              <a:t>Количество рабочих мест, созданных в инновационной экосистеме (человек)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ysClr val="windowText" lastClr="000000">
                    <a:lumMod val="65000"/>
                    <a:lumOff val="35000"/>
                  </a:sysClr>
                </a:solidFill>
              </a:defRPr>
            </a:pPr>
            <a:r>
              <a:rPr lang="ru-RU" sz="1600" dirty="0">
                <a:effectLst/>
              </a:rPr>
              <a:t>в </a:t>
            </a:r>
            <a:r>
              <a:rPr lang="ru-RU" sz="1600" dirty="0" smtClean="0">
                <a:effectLst/>
              </a:rPr>
              <a:t>2011-201</a:t>
            </a:r>
            <a:r>
              <a:rPr lang="en-US" sz="1600" dirty="0" smtClean="0">
                <a:effectLst/>
              </a:rPr>
              <a:t>6</a:t>
            </a:r>
            <a:r>
              <a:rPr lang="ru-RU" sz="1600" dirty="0" smtClean="0">
                <a:effectLst/>
              </a:rPr>
              <a:t> </a:t>
            </a:r>
            <a:r>
              <a:rPr lang="ru-RU" sz="1600" dirty="0" err="1">
                <a:effectLst/>
              </a:rPr>
              <a:t>г.г</a:t>
            </a:r>
            <a:r>
              <a:rPr lang="ru-RU" sz="1600" dirty="0">
                <a:effectLst/>
              </a:rPr>
              <a:t>.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2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3627815041638314"/>
          <c:y val="0.44253812342860149"/>
          <c:w val="0.84451746000885697"/>
          <c:h val="0.3994705860531017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7434842249657314E-3"/>
                  <c:y val="-0.136781225430537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7434842249657062E-3"/>
                  <c:y val="-0.197572881177443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0.197572881177443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4869684499314125E-3"/>
                  <c:y val="-0.162111081991748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7434842249657062E-3"/>
                  <c:y val="-0.248232594299864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8.2304526748972207E-3"/>
                  <c:y val="-0.263430508236591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61</c:v>
                </c:pt>
                <c:pt idx="1">
                  <c:v>267</c:v>
                </c:pt>
                <c:pt idx="2">
                  <c:v>267</c:v>
                </c:pt>
                <c:pt idx="3">
                  <c:v>151</c:v>
                </c:pt>
                <c:pt idx="4">
                  <c:v>356</c:v>
                </c:pt>
                <c:pt idx="5">
                  <c:v>301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BBC-4572-A366-8D0347D553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233494864"/>
        <c:axId val="-1233494320"/>
      </c:barChart>
      <c:catAx>
        <c:axId val="-123349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233494320"/>
        <c:crosses val="autoZero"/>
        <c:auto val="1"/>
        <c:lblAlgn val="ctr"/>
        <c:lblOffset val="100"/>
        <c:noMultiLvlLbl val="0"/>
      </c:catAx>
      <c:valAx>
        <c:axId val="-1233494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233494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spPr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28575">
              <a:solidFill>
                <a:schemeClr val="tx1"/>
              </a:solidFill>
            </a:ln>
            <a:effectLst/>
          </c:spPr>
          <c:dLbls>
            <c:dLbl>
              <c:idx val="0"/>
              <c:layout>
                <c:manualLayout>
                  <c:x val="7.7296530794320542E-3"/>
                  <c:y val="-0.126115299796004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0.194444444444444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0.273148148148148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8.0976382528921511E-17"/>
                  <c:y val="-0.3651052251600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0.465841727857495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Лист1!$J$37:$N$37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Лист1!$J$40:$N$40</c:f>
              <c:numCache>
                <c:formatCode>General</c:formatCode>
                <c:ptCount val="5"/>
                <c:pt idx="0">
                  <c:v>29</c:v>
                </c:pt>
                <c:pt idx="1">
                  <c:v>63</c:v>
                </c:pt>
                <c:pt idx="2">
                  <c:v>99</c:v>
                </c:pt>
                <c:pt idx="3">
                  <c:v>140</c:v>
                </c:pt>
                <c:pt idx="4">
                  <c:v>185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997599792"/>
        <c:axId val="-997607408"/>
      </c:areaChart>
      <c:catAx>
        <c:axId val="-997599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997607408"/>
        <c:crosses val="autoZero"/>
        <c:auto val="1"/>
        <c:lblAlgn val="ctr"/>
        <c:lblOffset val="100"/>
        <c:noMultiLvlLbl val="0"/>
      </c:catAx>
      <c:valAx>
        <c:axId val="-997607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9975997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6AE944-4242-475A-B6D1-2E277BFD0F3B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A6EE77-8F38-42D9-8551-085A748F3B22}">
      <dgm:prSet phldrT="[Текст]" custT="1"/>
      <dgm:spPr/>
      <dgm:t>
        <a:bodyPr/>
        <a:lstStyle/>
        <a:p>
          <a:r>
            <a:rPr lang="ru-RU" sz="900" dirty="0" smtClean="0"/>
            <a:t>(</a:t>
          </a:r>
          <a:r>
            <a:rPr lang="ru-RU" sz="1000" dirty="0" smtClean="0"/>
            <a:t>2016-2017 гг.)</a:t>
          </a:r>
        </a:p>
        <a:p>
          <a:r>
            <a:rPr lang="ru-RU" sz="1000" dirty="0" smtClean="0"/>
            <a:t>Оценка современного  состояния природной среды, человеческого потенциала и социально-экономических  комплексов Республики Саха (Якутия)</a:t>
          </a:r>
          <a:endParaRPr lang="en-US" sz="1000" dirty="0" smtClean="0"/>
        </a:p>
      </dgm:t>
    </dgm:pt>
    <dgm:pt modelId="{22E6FA25-0CC6-485A-BDED-A78433A28DDC}" type="parTrans" cxnId="{425C5352-4627-4D4F-B966-716E66AD23AF}">
      <dgm:prSet/>
      <dgm:spPr/>
      <dgm:t>
        <a:bodyPr/>
        <a:lstStyle/>
        <a:p>
          <a:endParaRPr lang="en-US"/>
        </a:p>
      </dgm:t>
    </dgm:pt>
    <dgm:pt modelId="{757DF7E9-9793-44AC-A390-2BF0FF817473}" type="sibTrans" cxnId="{425C5352-4627-4D4F-B966-716E66AD23AF}">
      <dgm:prSet/>
      <dgm:spPr/>
      <dgm:t>
        <a:bodyPr/>
        <a:lstStyle/>
        <a:p>
          <a:endParaRPr lang="en-US"/>
        </a:p>
      </dgm:t>
    </dgm:pt>
    <dgm:pt modelId="{D54381ED-EF33-4BB5-AF20-7553A43AB625}">
      <dgm:prSet custT="1"/>
      <dgm:spPr/>
      <dgm:t>
        <a:bodyPr/>
        <a:lstStyle/>
        <a:p>
          <a:r>
            <a:rPr lang="ru-RU" sz="1000" dirty="0" smtClean="0"/>
            <a:t>(2018-2019 гг.)</a:t>
          </a:r>
        </a:p>
        <a:p>
          <a:r>
            <a:rPr lang="ru-RU" sz="1000" dirty="0" smtClean="0"/>
            <a:t>Разработка научно-обоснованного прогноза изменений природной среды, перспектив формирования рынков трудовых ресурсов, продукции и услуг, производимых в Якутии, и их влияния на социально-экономическое развитие  Республики Саха (Якутия)</a:t>
          </a:r>
          <a:endParaRPr lang="en-US" sz="1000" dirty="0"/>
        </a:p>
      </dgm:t>
    </dgm:pt>
    <dgm:pt modelId="{220DCEBE-BB89-4AF8-9D3E-824F09B16F83}" type="parTrans" cxnId="{283C86F7-E78F-4B1F-8F85-A2D47D1AB3A5}">
      <dgm:prSet/>
      <dgm:spPr/>
      <dgm:t>
        <a:bodyPr/>
        <a:lstStyle/>
        <a:p>
          <a:endParaRPr lang="en-US"/>
        </a:p>
      </dgm:t>
    </dgm:pt>
    <dgm:pt modelId="{0B235482-B47C-40DD-965D-4DE733C302DE}" type="sibTrans" cxnId="{283C86F7-E78F-4B1F-8F85-A2D47D1AB3A5}">
      <dgm:prSet/>
      <dgm:spPr/>
      <dgm:t>
        <a:bodyPr/>
        <a:lstStyle/>
        <a:p>
          <a:endParaRPr lang="en-US"/>
        </a:p>
      </dgm:t>
    </dgm:pt>
    <dgm:pt modelId="{B3656203-5EB8-4FC7-ACA2-9423E1E7E534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000" dirty="0" smtClean="0"/>
            <a:t>(2020 г.)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000" dirty="0" smtClean="0"/>
            <a:t>Разработка научно-обоснованных рекомендаций органам государственной власти РФ и РС (Я)в целях обеспечения рационального и безопасного природопользования, повышения качества жизни населения и ускоренного социально-экономического развития Якутии до 2050 года</a:t>
          </a:r>
          <a:endParaRPr lang="en-US" sz="1000" dirty="0"/>
        </a:p>
      </dgm:t>
    </dgm:pt>
    <dgm:pt modelId="{610636B1-C2E1-4E58-AF3F-7953473FDE92}" type="parTrans" cxnId="{09458844-8B68-459A-AEE7-8C3548677DAF}">
      <dgm:prSet/>
      <dgm:spPr/>
      <dgm:t>
        <a:bodyPr/>
        <a:lstStyle/>
        <a:p>
          <a:endParaRPr lang="en-US"/>
        </a:p>
      </dgm:t>
    </dgm:pt>
    <dgm:pt modelId="{52C99203-93F0-4090-8823-E9C9829F808D}" type="sibTrans" cxnId="{09458844-8B68-459A-AEE7-8C3548677DAF}">
      <dgm:prSet/>
      <dgm:spPr/>
      <dgm:t>
        <a:bodyPr/>
        <a:lstStyle/>
        <a:p>
          <a:endParaRPr lang="en-US"/>
        </a:p>
      </dgm:t>
    </dgm:pt>
    <dgm:pt modelId="{AC8DB651-60C1-4883-8956-5B63382F77C7}" type="pres">
      <dgm:prSet presAssocID="{D66AE944-4242-475A-B6D1-2E277BFD0F3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1F6AAF2-C98D-47F4-A152-6EC168C2B584}" type="pres">
      <dgm:prSet presAssocID="{30A6EE77-8F38-42D9-8551-085A748F3B22}" presName="composite" presStyleCnt="0"/>
      <dgm:spPr/>
    </dgm:pt>
    <dgm:pt modelId="{3B98CC13-EB4E-47BE-879C-A7A50047C28B}" type="pres">
      <dgm:prSet presAssocID="{30A6EE77-8F38-42D9-8551-085A748F3B22}" presName="imgShp" presStyleLbl="fgImgPlace1" presStyleIdx="0" presStyleCnt="3"/>
      <dgm:spPr/>
    </dgm:pt>
    <dgm:pt modelId="{38DC4BDB-9D5A-4631-BC44-488E12D09422}" type="pres">
      <dgm:prSet presAssocID="{30A6EE77-8F38-42D9-8551-085A748F3B22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6ADD87-2E7D-4AA3-9697-927E4498E1A1}" type="pres">
      <dgm:prSet presAssocID="{757DF7E9-9793-44AC-A390-2BF0FF817473}" presName="spacing" presStyleCnt="0"/>
      <dgm:spPr/>
    </dgm:pt>
    <dgm:pt modelId="{D66BC8D6-15FB-4903-ACD2-16B091759B23}" type="pres">
      <dgm:prSet presAssocID="{D54381ED-EF33-4BB5-AF20-7553A43AB625}" presName="composite" presStyleCnt="0"/>
      <dgm:spPr/>
    </dgm:pt>
    <dgm:pt modelId="{907230EF-9653-4696-B23A-52362A1D573F}" type="pres">
      <dgm:prSet presAssocID="{D54381ED-EF33-4BB5-AF20-7553A43AB625}" presName="imgShp" presStyleLbl="fgImgPlace1" presStyleIdx="1" presStyleCnt="3"/>
      <dgm:spPr/>
    </dgm:pt>
    <dgm:pt modelId="{17036941-FB3B-44C6-BB29-8EEA5F56F345}" type="pres">
      <dgm:prSet presAssocID="{D54381ED-EF33-4BB5-AF20-7553A43AB625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A8058F-198A-41A3-A1CC-0813F5D0038D}" type="pres">
      <dgm:prSet presAssocID="{0B235482-B47C-40DD-965D-4DE733C302DE}" presName="spacing" presStyleCnt="0"/>
      <dgm:spPr/>
    </dgm:pt>
    <dgm:pt modelId="{6A644ED6-8100-4A82-AC78-7BC64B2D98DF}" type="pres">
      <dgm:prSet presAssocID="{B3656203-5EB8-4FC7-ACA2-9423E1E7E534}" presName="composite" presStyleCnt="0"/>
      <dgm:spPr/>
    </dgm:pt>
    <dgm:pt modelId="{E322E0E1-09A2-4D03-98C7-71EA0A688452}" type="pres">
      <dgm:prSet presAssocID="{B3656203-5EB8-4FC7-ACA2-9423E1E7E534}" presName="imgShp" presStyleLbl="fgImgPlace1" presStyleIdx="2" presStyleCnt="3"/>
      <dgm:spPr/>
    </dgm:pt>
    <dgm:pt modelId="{02BFCCF5-76E5-4A5A-9A07-22391E2ED408}" type="pres">
      <dgm:prSet presAssocID="{B3656203-5EB8-4FC7-ACA2-9423E1E7E534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A3BE66-309C-4ADA-AB96-5CBEDDE0B58B}" type="presOf" srcId="{30A6EE77-8F38-42D9-8551-085A748F3B22}" destId="{38DC4BDB-9D5A-4631-BC44-488E12D09422}" srcOrd="0" destOrd="0" presId="urn:microsoft.com/office/officeart/2005/8/layout/vList3"/>
    <dgm:cxn modelId="{63FFE5E0-4BFF-455B-93D7-D34B3B9C6676}" type="presOf" srcId="{D66AE944-4242-475A-B6D1-2E277BFD0F3B}" destId="{AC8DB651-60C1-4883-8956-5B63382F77C7}" srcOrd="0" destOrd="0" presId="urn:microsoft.com/office/officeart/2005/8/layout/vList3"/>
    <dgm:cxn modelId="{425C5352-4627-4D4F-B966-716E66AD23AF}" srcId="{D66AE944-4242-475A-B6D1-2E277BFD0F3B}" destId="{30A6EE77-8F38-42D9-8551-085A748F3B22}" srcOrd="0" destOrd="0" parTransId="{22E6FA25-0CC6-485A-BDED-A78433A28DDC}" sibTransId="{757DF7E9-9793-44AC-A390-2BF0FF817473}"/>
    <dgm:cxn modelId="{09458844-8B68-459A-AEE7-8C3548677DAF}" srcId="{D66AE944-4242-475A-B6D1-2E277BFD0F3B}" destId="{B3656203-5EB8-4FC7-ACA2-9423E1E7E534}" srcOrd="2" destOrd="0" parTransId="{610636B1-C2E1-4E58-AF3F-7953473FDE92}" sibTransId="{52C99203-93F0-4090-8823-E9C9829F808D}"/>
    <dgm:cxn modelId="{283C86F7-E78F-4B1F-8F85-A2D47D1AB3A5}" srcId="{D66AE944-4242-475A-B6D1-2E277BFD0F3B}" destId="{D54381ED-EF33-4BB5-AF20-7553A43AB625}" srcOrd="1" destOrd="0" parTransId="{220DCEBE-BB89-4AF8-9D3E-824F09B16F83}" sibTransId="{0B235482-B47C-40DD-965D-4DE733C302DE}"/>
    <dgm:cxn modelId="{CEFAA1E8-4B2F-48E3-B030-5E0054444AFC}" type="presOf" srcId="{D54381ED-EF33-4BB5-AF20-7553A43AB625}" destId="{17036941-FB3B-44C6-BB29-8EEA5F56F345}" srcOrd="0" destOrd="0" presId="urn:microsoft.com/office/officeart/2005/8/layout/vList3"/>
    <dgm:cxn modelId="{6FF5AFB9-1F45-4CB5-824F-4F5AEF10DD16}" type="presOf" srcId="{B3656203-5EB8-4FC7-ACA2-9423E1E7E534}" destId="{02BFCCF5-76E5-4A5A-9A07-22391E2ED408}" srcOrd="0" destOrd="0" presId="urn:microsoft.com/office/officeart/2005/8/layout/vList3"/>
    <dgm:cxn modelId="{38C6397D-B077-474A-AA8A-F3145E0D0B58}" type="presParOf" srcId="{AC8DB651-60C1-4883-8956-5B63382F77C7}" destId="{11F6AAF2-C98D-47F4-A152-6EC168C2B584}" srcOrd="0" destOrd="0" presId="urn:microsoft.com/office/officeart/2005/8/layout/vList3"/>
    <dgm:cxn modelId="{3F94E83D-BCAD-4400-A23C-DCEBF670DE95}" type="presParOf" srcId="{11F6AAF2-C98D-47F4-A152-6EC168C2B584}" destId="{3B98CC13-EB4E-47BE-879C-A7A50047C28B}" srcOrd="0" destOrd="0" presId="urn:microsoft.com/office/officeart/2005/8/layout/vList3"/>
    <dgm:cxn modelId="{2FFF4D16-0DCB-4FF4-A290-11F23B07780B}" type="presParOf" srcId="{11F6AAF2-C98D-47F4-A152-6EC168C2B584}" destId="{38DC4BDB-9D5A-4631-BC44-488E12D09422}" srcOrd="1" destOrd="0" presId="urn:microsoft.com/office/officeart/2005/8/layout/vList3"/>
    <dgm:cxn modelId="{7746DB6B-66EC-4B3C-AF69-F5F570CC0C8E}" type="presParOf" srcId="{AC8DB651-60C1-4883-8956-5B63382F77C7}" destId="{436ADD87-2E7D-4AA3-9697-927E4498E1A1}" srcOrd="1" destOrd="0" presId="urn:microsoft.com/office/officeart/2005/8/layout/vList3"/>
    <dgm:cxn modelId="{BCA20945-6ECF-424F-8B31-1753D4A0A568}" type="presParOf" srcId="{AC8DB651-60C1-4883-8956-5B63382F77C7}" destId="{D66BC8D6-15FB-4903-ACD2-16B091759B23}" srcOrd="2" destOrd="0" presId="urn:microsoft.com/office/officeart/2005/8/layout/vList3"/>
    <dgm:cxn modelId="{14A19A62-44B3-4ED2-90BD-E4D844EAF9B4}" type="presParOf" srcId="{D66BC8D6-15FB-4903-ACD2-16B091759B23}" destId="{907230EF-9653-4696-B23A-52362A1D573F}" srcOrd="0" destOrd="0" presId="urn:microsoft.com/office/officeart/2005/8/layout/vList3"/>
    <dgm:cxn modelId="{B50FDF59-3528-483C-853B-D2B9E5766818}" type="presParOf" srcId="{D66BC8D6-15FB-4903-ACD2-16B091759B23}" destId="{17036941-FB3B-44C6-BB29-8EEA5F56F345}" srcOrd="1" destOrd="0" presId="urn:microsoft.com/office/officeart/2005/8/layout/vList3"/>
    <dgm:cxn modelId="{D968E6B1-6577-4067-AB82-253D3064B6B8}" type="presParOf" srcId="{AC8DB651-60C1-4883-8956-5B63382F77C7}" destId="{B7A8058F-198A-41A3-A1CC-0813F5D0038D}" srcOrd="3" destOrd="0" presId="urn:microsoft.com/office/officeart/2005/8/layout/vList3"/>
    <dgm:cxn modelId="{AFBF2170-52A8-4E74-A459-C09AB702BE0A}" type="presParOf" srcId="{AC8DB651-60C1-4883-8956-5B63382F77C7}" destId="{6A644ED6-8100-4A82-AC78-7BC64B2D98DF}" srcOrd="4" destOrd="0" presId="urn:microsoft.com/office/officeart/2005/8/layout/vList3"/>
    <dgm:cxn modelId="{9664C67E-617C-42F0-812D-11CBAB7F6225}" type="presParOf" srcId="{6A644ED6-8100-4A82-AC78-7BC64B2D98DF}" destId="{E322E0E1-09A2-4D03-98C7-71EA0A688452}" srcOrd="0" destOrd="0" presId="urn:microsoft.com/office/officeart/2005/8/layout/vList3"/>
    <dgm:cxn modelId="{F97AB5B9-145F-42F6-A55B-FDC7CA315B5A}" type="presParOf" srcId="{6A644ED6-8100-4A82-AC78-7BC64B2D98DF}" destId="{02BFCCF5-76E5-4A5A-9A07-22391E2ED40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DC4BDB-9D5A-4631-BC44-488E12D09422}">
      <dsp:nvSpPr>
        <dsp:cNvPr id="0" name=""/>
        <dsp:cNvSpPr/>
      </dsp:nvSpPr>
      <dsp:spPr>
        <a:xfrm rot="10800000">
          <a:off x="1392698" y="1714"/>
          <a:ext cx="4576216" cy="960171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23409" tIns="34290" rIns="64008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(</a:t>
          </a:r>
          <a:r>
            <a:rPr lang="ru-RU" sz="1000" kern="1200" dirty="0" smtClean="0"/>
            <a:t>2016-2017 гг.)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Оценка современного  состояния природной среды, человеческого потенциала и социально-экономических  комплексов Республики Саха (Якутия)</a:t>
          </a:r>
          <a:endParaRPr lang="en-US" sz="1000" kern="1200" dirty="0" smtClean="0"/>
        </a:p>
      </dsp:txBody>
      <dsp:txXfrm rot="10800000">
        <a:off x="1632741" y="1714"/>
        <a:ext cx="4336173" cy="960171"/>
      </dsp:txXfrm>
    </dsp:sp>
    <dsp:sp modelId="{3B98CC13-EB4E-47BE-879C-A7A50047C28B}">
      <dsp:nvSpPr>
        <dsp:cNvPr id="0" name=""/>
        <dsp:cNvSpPr/>
      </dsp:nvSpPr>
      <dsp:spPr>
        <a:xfrm>
          <a:off x="912613" y="1714"/>
          <a:ext cx="960171" cy="96017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7036941-FB3B-44C6-BB29-8EEA5F56F345}">
      <dsp:nvSpPr>
        <dsp:cNvPr id="0" name=""/>
        <dsp:cNvSpPr/>
      </dsp:nvSpPr>
      <dsp:spPr>
        <a:xfrm rot="10800000">
          <a:off x="1392698" y="1248503"/>
          <a:ext cx="4576216" cy="960171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23409" tIns="38100" rIns="7112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(2018-2019 гг.)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Разработка научно-обоснованного прогноза изменений природной среды, перспектив формирования рынков трудовых ресурсов, продукции и услуг, производимых в Якутии, и их влияния на социально-экономическое развитие  Республики Саха (Якутия)</a:t>
          </a:r>
          <a:endParaRPr lang="en-US" sz="1000" kern="1200" dirty="0"/>
        </a:p>
      </dsp:txBody>
      <dsp:txXfrm rot="10800000">
        <a:off x="1632741" y="1248503"/>
        <a:ext cx="4336173" cy="960171"/>
      </dsp:txXfrm>
    </dsp:sp>
    <dsp:sp modelId="{907230EF-9653-4696-B23A-52362A1D573F}">
      <dsp:nvSpPr>
        <dsp:cNvPr id="0" name=""/>
        <dsp:cNvSpPr/>
      </dsp:nvSpPr>
      <dsp:spPr>
        <a:xfrm>
          <a:off x="912613" y="1248503"/>
          <a:ext cx="960171" cy="96017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2BFCCF5-76E5-4A5A-9A07-22391E2ED408}">
      <dsp:nvSpPr>
        <dsp:cNvPr id="0" name=""/>
        <dsp:cNvSpPr/>
      </dsp:nvSpPr>
      <dsp:spPr>
        <a:xfrm rot="10800000">
          <a:off x="1392698" y="2495293"/>
          <a:ext cx="4576216" cy="960171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23409" tIns="38100" rIns="71120" bIns="38100" numCol="1" spcCol="1270" anchor="ctr" anchorCtr="0">
          <a:noAutofit/>
        </a:bodyPr>
        <a:lstStyle/>
        <a:p>
          <a:pPr lvl="0" algn="ctr" defTabSz="444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 smtClean="0"/>
            <a:t>(2020 г.)</a:t>
          </a:r>
        </a:p>
        <a:p>
          <a:pPr lvl="0" algn="ctr" defTabSz="444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 smtClean="0"/>
            <a:t>Разработка научно-обоснованных рекомендаций органам государственной власти РФ и РС (Я)в целях обеспечения рационального и безопасного природопользования, повышения качества жизни населения и ускоренного социально-экономического развития Якутии до 2050 года</a:t>
          </a:r>
          <a:endParaRPr lang="en-US" sz="1000" kern="1200" dirty="0"/>
        </a:p>
      </dsp:txBody>
      <dsp:txXfrm rot="10800000">
        <a:off x="1632741" y="2495293"/>
        <a:ext cx="4336173" cy="960171"/>
      </dsp:txXfrm>
    </dsp:sp>
    <dsp:sp modelId="{E322E0E1-09A2-4D03-98C7-71EA0A688452}">
      <dsp:nvSpPr>
        <dsp:cNvPr id="0" name=""/>
        <dsp:cNvSpPr/>
      </dsp:nvSpPr>
      <dsp:spPr>
        <a:xfrm>
          <a:off x="912613" y="2495293"/>
          <a:ext cx="960171" cy="96017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6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r">
              <a:defRPr sz="1200"/>
            </a:lvl1pPr>
          </a:lstStyle>
          <a:p>
            <a:fld id="{52B7DB62-2E0A-4E91-9399-125EEF9CC29E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03" tIns="45651" rIns="91303" bIns="4565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8"/>
          </a:xfrm>
          <a:prstGeom prst="rect">
            <a:avLst/>
          </a:prstGeom>
        </p:spPr>
        <p:txBody>
          <a:bodyPr vert="horz" lIns="91303" tIns="45651" rIns="91303" bIns="45651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8135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5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r">
              <a:defRPr sz="1200"/>
            </a:lvl1pPr>
          </a:lstStyle>
          <a:p>
            <a:fld id="{9A911195-20A5-4A75-A58C-8E368B0B40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832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 справа заменить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11195-20A5-4A75-A58C-8E368B0B403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062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5647D-A778-4887-A08C-2FC26A06ABF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905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7D53-AC2E-4905-96F5-AC219436F734}" type="datetime1">
              <a:rPr lang="ru-RU" smtClean="0"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4178-6413-470B-AD4E-097D8099E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135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D1E2A-AB8B-4440-970F-9BAA2B358F10}" type="datetime1">
              <a:rPr lang="ru-RU" smtClean="0"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4178-6413-470B-AD4E-097D8099E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924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F5D3-AC7F-45F1-B0C0-C0F002D6AC8B}" type="datetime1">
              <a:rPr lang="ru-RU" smtClean="0"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4178-6413-470B-AD4E-097D8099E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66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7E1AE-3845-48C8-BF49-3CED00BBC90E}" type="datetime1">
              <a:rPr lang="ru-RU" smtClean="0"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4178-6413-470B-AD4E-097D8099E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632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F1D7-D76D-4516-82B7-B5C8BCA7071F}" type="datetime1">
              <a:rPr lang="ru-RU" smtClean="0"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4178-6413-470B-AD4E-097D8099E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842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B1653-5519-46F3-B33B-30E7FD0C82A7}" type="datetime1">
              <a:rPr lang="ru-RU" smtClean="0"/>
              <a:t>14.12.2017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4178-6413-470B-AD4E-097D8099E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655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FB157-25F3-45A3-BA0E-4396287CBBEA}" type="datetime1">
              <a:rPr lang="ru-RU" smtClean="0"/>
              <a:t>14.12.2017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4178-6413-470B-AD4E-097D8099E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85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3BBAD-F84E-4E44-A15F-41C975D2E510}" type="datetime1">
              <a:rPr lang="ru-RU" smtClean="0"/>
              <a:t>14.12.2017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4178-6413-470B-AD4E-097D8099E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464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9774-4D1C-4B6A-A5F8-D621EFB961FC}" type="datetime1">
              <a:rPr lang="ru-RU" smtClean="0"/>
              <a:t>14.12.2017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4178-6413-470B-AD4E-097D8099E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12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9EB11-0FBE-4C65-9137-57071121631D}" type="datetime1">
              <a:rPr lang="ru-RU" smtClean="0"/>
              <a:t>14.12.2017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4178-6413-470B-AD4E-097D8099E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007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B4D14-0702-4AB1-9A5A-ADA0A6BD1C2B}" type="datetime1">
              <a:rPr lang="ru-RU" smtClean="0"/>
              <a:t>14.12.2017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4178-6413-470B-AD4E-097D8099E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554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369B-3ED5-4851-B895-B08BAAA873D0}" type="datetime1">
              <a:rPr lang="ru-RU" smtClean="0"/>
              <a:t>14.12.2017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74178-6413-470B-AD4E-097D8099E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354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0.jpeg"/><Relationship Id="rId7" Type="http://schemas.openxmlformats.org/officeDocument/2006/relationships/image" Target="../media/image5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chart" Target="../charts/chart3.xml"/><Relationship Id="rId4" Type="http://schemas.openxmlformats.org/officeDocument/2006/relationships/image" Target="../media/image21.jpe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1.jpeg"/><Relationship Id="rId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png"/><Relationship Id="rId15" Type="http://schemas.openxmlformats.org/officeDocument/2006/relationships/image" Target="../media/image7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7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6.jpe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5.png"/><Relationship Id="rId2" Type="http://schemas.openxmlformats.org/officeDocument/2006/relationships/image" Target="../media/image76.png"/><Relationship Id="rId16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11" Type="http://schemas.openxmlformats.org/officeDocument/2006/relationships/image" Target="../media/image43.png"/><Relationship Id="rId5" Type="http://schemas.openxmlformats.org/officeDocument/2006/relationships/image" Target="../media/image79.png"/><Relationship Id="rId15" Type="http://schemas.microsoft.com/office/2007/relationships/hdphoto" Target="../media/hdphoto4.wdp"/><Relationship Id="rId10" Type="http://schemas.openxmlformats.org/officeDocument/2006/relationships/image" Target="../media/image84.jpeg"/><Relationship Id="rId4" Type="http://schemas.openxmlformats.org/officeDocument/2006/relationships/image" Target="../media/image78.png"/><Relationship Id="rId9" Type="http://schemas.openxmlformats.org/officeDocument/2006/relationships/image" Target="../media/image83.jpeg"/><Relationship Id="rId14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26" Type="http://schemas.openxmlformats.org/officeDocument/2006/relationships/image" Target="../media/image112.gif"/><Relationship Id="rId3" Type="http://schemas.openxmlformats.org/officeDocument/2006/relationships/image" Target="../media/image89.jpeg"/><Relationship Id="rId21" Type="http://schemas.openxmlformats.org/officeDocument/2006/relationships/image" Target="../media/image107.jpeg"/><Relationship Id="rId7" Type="http://schemas.openxmlformats.org/officeDocument/2006/relationships/image" Target="../media/image93.png"/><Relationship Id="rId12" Type="http://schemas.openxmlformats.org/officeDocument/2006/relationships/image" Target="../media/image98.jpeg"/><Relationship Id="rId17" Type="http://schemas.openxmlformats.org/officeDocument/2006/relationships/image" Target="../media/image103.jpeg"/><Relationship Id="rId25" Type="http://schemas.openxmlformats.org/officeDocument/2006/relationships/image" Target="../media/image111.png"/><Relationship Id="rId2" Type="http://schemas.openxmlformats.org/officeDocument/2006/relationships/image" Target="../media/image77.png"/><Relationship Id="rId16" Type="http://schemas.openxmlformats.org/officeDocument/2006/relationships/image" Target="../media/image102.png"/><Relationship Id="rId20" Type="http://schemas.openxmlformats.org/officeDocument/2006/relationships/image" Target="../media/image10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11" Type="http://schemas.openxmlformats.org/officeDocument/2006/relationships/image" Target="../media/image97.png"/><Relationship Id="rId24" Type="http://schemas.openxmlformats.org/officeDocument/2006/relationships/image" Target="../media/image110.jpe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23" Type="http://schemas.openxmlformats.org/officeDocument/2006/relationships/image" Target="../media/image109.jpeg"/><Relationship Id="rId10" Type="http://schemas.openxmlformats.org/officeDocument/2006/relationships/image" Target="../media/image96.gif"/><Relationship Id="rId19" Type="http://schemas.openxmlformats.org/officeDocument/2006/relationships/image" Target="../media/image105.png"/><Relationship Id="rId4" Type="http://schemas.openxmlformats.org/officeDocument/2006/relationships/image" Target="../media/image90.jpeg"/><Relationship Id="rId9" Type="http://schemas.openxmlformats.org/officeDocument/2006/relationships/image" Target="../media/image95.jpeg"/><Relationship Id="rId14" Type="http://schemas.openxmlformats.org/officeDocument/2006/relationships/image" Target="../media/image100.jpeg"/><Relationship Id="rId22" Type="http://schemas.openxmlformats.org/officeDocument/2006/relationships/image" Target="../media/image108.png"/><Relationship Id="rId27" Type="http://schemas.openxmlformats.org/officeDocument/2006/relationships/image" Target="../media/image11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13" Type="http://schemas.openxmlformats.org/officeDocument/2006/relationships/image" Target="../media/image124.jpeg"/><Relationship Id="rId18" Type="http://schemas.openxmlformats.org/officeDocument/2006/relationships/image" Target="../media/image129.png"/><Relationship Id="rId3" Type="http://schemas.openxmlformats.org/officeDocument/2006/relationships/image" Target="../media/image77.png"/><Relationship Id="rId7" Type="http://schemas.openxmlformats.org/officeDocument/2006/relationships/image" Target="../media/image118.jpeg"/><Relationship Id="rId12" Type="http://schemas.openxmlformats.org/officeDocument/2006/relationships/image" Target="../media/image123.jpeg"/><Relationship Id="rId17" Type="http://schemas.openxmlformats.org/officeDocument/2006/relationships/image" Target="../media/image128.jpeg"/><Relationship Id="rId2" Type="http://schemas.openxmlformats.org/officeDocument/2006/relationships/image" Target="../media/image114.png"/><Relationship Id="rId16" Type="http://schemas.openxmlformats.org/officeDocument/2006/relationships/image" Target="../media/image1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11" Type="http://schemas.openxmlformats.org/officeDocument/2006/relationships/image" Target="../media/image122.jpeg"/><Relationship Id="rId5" Type="http://schemas.openxmlformats.org/officeDocument/2006/relationships/image" Target="../media/image116.png"/><Relationship Id="rId15" Type="http://schemas.openxmlformats.org/officeDocument/2006/relationships/image" Target="../media/image126.tiff"/><Relationship Id="rId10" Type="http://schemas.openxmlformats.org/officeDocument/2006/relationships/image" Target="../media/image121.jpeg"/><Relationship Id="rId4" Type="http://schemas.openxmlformats.org/officeDocument/2006/relationships/image" Target="../media/image115.gif"/><Relationship Id="rId9" Type="http://schemas.openxmlformats.org/officeDocument/2006/relationships/image" Target="../media/image120.jpeg"/><Relationship Id="rId14" Type="http://schemas.openxmlformats.org/officeDocument/2006/relationships/image" Target="../media/image12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rctic-megapedia.ru/" TargetMode="External"/><Relationship Id="rId13" Type="http://schemas.openxmlformats.org/officeDocument/2006/relationships/image" Target="../media/image137.png"/><Relationship Id="rId18" Type="http://schemas.openxmlformats.org/officeDocument/2006/relationships/image" Target="../media/image142.jpeg"/><Relationship Id="rId3" Type="http://schemas.openxmlformats.org/officeDocument/2006/relationships/image" Target="../media/image130.jpeg"/><Relationship Id="rId21" Type="http://schemas.openxmlformats.org/officeDocument/2006/relationships/image" Target="../media/image145.png"/><Relationship Id="rId7" Type="http://schemas.openxmlformats.org/officeDocument/2006/relationships/image" Target="../media/image134.jpg"/><Relationship Id="rId12" Type="http://schemas.openxmlformats.org/officeDocument/2006/relationships/image" Target="../media/image136.png"/><Relationship Id="rId17" Type="http://schemas.openxmlformats.org/officeDocument/2006/relationships/image" Target="../media/image141.jpeg"/><Relationship Id="rId2" Type="http://schemas.openxmlformats.org/officeDocument/2006/relationships/image" Target="../media/image77.png"/><Relationship Id="rId16" Type="http://schemas.openxmlformats.org/officeDocument/2006/relationships/image" Target="../media/image140.jpeg"/><Relationship Id="rId20" Type="http://schemas.openxmlformats.org/officeDocument/2006/relationships/image" Target="../media/image1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jpg"/><Relationship Id="rId11" Type="http://schemas.openxmlformats.org/officeDocument/2006/relationships/image" Target="../media/image99.png"/><Relationship Id="rId5" Type="http://schemas.openxmlformats.org/officeDocument/2006/relationships/image" Target="../media/image132.png"/><Relationship Id="rId15" Type="http://schemas.openxmlformats.org/officeDocument/2006/relationships/image" Target="../media/image139.jpeg"/><Relationship Id="rId10" Type="http://schemas.openxmlformats.org/officeDocument/2006/relationships/image" Target="../media/image93.png"/><Relationship Id="rId19" Type="http://schemas.openxmlformats.org/officeDocument/2006/relationships/image" Target="../media/image143.png"/><Relationship Id="rId4" Type="http://schemas.openxmlformats.org/officeDocument/2006/relationships/image" Target="../media/image131.png"/><Relationship Id="rId9" Type="http://schemas.openxmlformats.org/officeDocument/2006/relationships/image" Target="../media/image135.jpeg"/><Relationship Id="rId14" Type="http://schemas.openxmlformats.org/officeDocument/2006/relationships/image" Target="../media/image138.jpeg"/><Relationship Id="rId22" Type="http://schemas.openxmlformats.org/officeDocument/2006/relationships/image" Target="../media/image1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51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52.emf"/><Relationship Id="rId9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10" Type="http://schemas.openxmlformats.org/officeDocument/2006/relationships/image" Target="../media/image16.jpeg"/><Relationship Id="rId4" Type="http://schemas.microsoft.com/office/2007/relationships/hdphoto" Target="../media/hdphoto1.wdp"/><Relationship Id="rId9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160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png"/><Relationship Id="rId18" Type="http://schemas.openxmlformats.org/officeDocument/2006/relationships/image" Target="../media/image38.jpeg"/><Relationship Id="rId26" Type="http://schemas.openxmlformats.org/officeDocument/2006/relationships/image" Target="../media/image46.jpeg"/><Relationship Id="rId3" Type="http://schemas.openxmlformats.org/officeDocument/2006/relationships/chart" Target="../charts/chart2.xml"/><Relationship Id="rId21" Type="http://schemas.openxmlformats.org/officeDocument/2006/relationships/image" Target="../media/image41.jpeg"/><Relationship Id="rId7" Type="http://schemas.microsoft.com/office/2007/relationships/hdphoto" Target="../media/hdphoto3.wdp"/><Relationship Id="rId12" Type="http://schemas.openxmlformats.org/officeDocument/2006/relationships/image" Target="../media/image32.jpeg"/><Relationship Id="rId17" Type="http://schemas.openxmlformats.org/officeDocument/2006/relationships/image" Target="../media/image37.jpeg"/><Relationship Id="rId25" Type="http://schemas.openxmlformats.org/officeDocument/2006/relationships/image" Target="../media/image45.jpeg"/><Relationship Id="rId2" Type="http://schemas.openxmlformats.org/officeDocument/2006/relationships/chart" Target="../charts/chart1.xml"/><Relationship Id="rId16" Type="http://schemas.openxmlformats.org/officeDocument/2006/relationships/image" Target="../media/image36.jpe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5" Type="http://schemas.openxmlformats.org/officeDocument/2006/relationships/image" Target="../media/image26.jpe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5.jpeg"/><Relationship Id="rId9" Type="http://schemas.openxmlformats.org/officeDocument/2006/relationships/image" Target="../media/image29.png"/><Relationship Id="rId14" Type="http://schemas.openxmlformats.org/officeDocument/2006/relationships/image" Target="../media/image34.jpeg"/><Relationship Id="rId22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vk.com/trud_stud" TargetMode="External"/><Relationship Id="rId5" Type="http://schemas.openxmlformats.org/officeDocument/2006/relationships/hyperlink" Target="mailto:trud_stud@mail.ru" TargetMode="External"/><Relationship Id="rId4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4677" y="130157"/>
            <a:ext cx="8374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МЕЖВУЗОВСКИЙ ФОРУМ «ОПОРНЫЕ УНИВЕРСИТЕТЫ –ДРАЙВЕРЫ РАЗВИТИЯ РЕГИОНА»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6785" y="634120"/>
            <a:ext cx="7487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СЕВЕРО-ВОСТОЧНЫЙ ФЕДЕРАЛЬНЫЙ УНИВЕРСИТЕТ – ДРАЙВЕР РАЗВИТИЯ СЕВЕРО-ВОСТОКА  РОССИИ </a:t>
            </a:r>
          </a:p>
        </p:txBody>
      </p:sp>
      <p:pic>
        <p:nvPicPr>
          <p:cNvPr id="4" name="Picture 2" descr="L:\logo nefu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727" y="216043"/>
            <a:ext cx="698380" cy="601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dfo-2"/>
          <p:cNvPicPr>
            <a:picLocks noChangeAspect="1" noChangeArrowheads="1"/>
          </p:cNvPicPr>
          <p:nvPr/>
        </p:nvPicPr>
        <p:blipFill>
          <a:blip r:embed="rId3" cstate="print"/>
          <a:srcRect l="17067"/>
          <a:stretch>
            <a:fillRect/>
          </a:stretch>
        </p:blipFill>
        <p:spPr bwMode="auto">
          <a:xfrm>
            <a:off x="5172358" y="2313417"/>
            <a:ext cx="4200757" cy="4599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2" descr="C:\Users\ИПТО_Саввинов ВМ\Documents\Файлы Mail.Ru Агента\dagasia@mail.ru\strekal83@mail.ru\логотип5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57" y="3057823"/>
            <a:ext cx="24130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2" descr="C:\Users\ИПТО_Саввинов ВМ\Documents\Файлы Mail.Ru Агента\dagasia@mail.ru\strekal83@mail.ru\логотип5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368" y="5105507"/>
            <a:ext cx="241300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2" descr="C:\Users\ИПТО_Саввинов ВМ\Documents\Файлы Mail.Ru Агента\dagasia@mail.ru\strekal83@mail.ru\логотип5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436" y="5460876"/>
            <a:ext cx="241300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2" descr="C:\Users\ИПТО_Саввинов ВМ\Documents\Файлы Mail.Ru Агента\dagasia@mail.ru\strekal83@mail.ru\логотип5_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33" y="4858651"/>
            <a:ext cx="411162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3641" y="3532407"/>
            <a:ext cx="4832261" cy="286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3537749" y="4800822"/>
            <a:ext cx="752764" cy="509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Yakutsk</a:t>
            </a:r>
            <a:r>
              <a:rPr lang="en-US" sz="11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8427" y="4820954"/>
            <a:ext cx="9033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Moscow</a:t>
            </a:r>
            <a:endParaRPr lang="ru-RU" sz="11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45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38467" y="2800656"/>
            <a:ext cx="1375257" cy="1238700"/>
          </a:xfrm>
          <a:prstGeom prst="rect">
            <a:avLst/>
          </a:prstGeom>
        </p:spPr>
      </p:pic>
      <p:pic>
        <p:nvPicPr>
          <p:cNvPr id="20" name="Рисунок 19" descr="8916367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74533" y="2800656"/>
            <a:ext cx="1837508" cy="1546045"/>
          </a:xfrm>
          <a:prstGeom prst="rect">
            <a:avLst/>
          </a:prstGeom>
        </p:spPr>
      </p:pic>
      <p:pic>
        <p:nvPicPr>
          <p:cNvPr id="21" name="Рисунок 20" descr="article80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73585" y="1274902"/>
            <a:ext cx="1805010" cy="115148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58727" y="6484959"/>
            <a:ext cx="7403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Общая площадь территории Якутии составляет 3103,2 тыс. км².</a:t>
            </a:r>
            <a:endParaRPr lang="ru-RU" dirty="0"/>
          </a:p>
        </p:txBody>
      </p:sp>
      <p:pic>
        <p:nvPicPr>
          <p:cNvPr id="29" name="Рисунок 28" descr="DSC0058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1223949"/>
            <a:ext cx="2337784" cy="1382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02" r="39403" b="6907"/>
          <a:stretch/>
        </p:blipFill>
        <p:spPr>
          <a:xfrm>
            <a:off x="2486746" y="1359958"/>
            <a:ext cx="4559943" cy="151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bezollon.ru/upload/iblock/9e2/1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3725">
            <a:off x="5676055" y="328118"/>
            <a:ext cx="2872346" cy="39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Респ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6" y="2012892"/>
            <a:ext cx="835579" cy="556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 descr="http://xn--80atapud1a.xn--p1ai/upload/iblock/77e/77ea591eeeb0c777058f1307d703e9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10" y="2635961"/>
            <a:ext cx="831299" cy="546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Маг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6263" y="3259577"/>
            <a:ext cx="837527" cy="580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1702280" y="4023532"/>
            <a:ext cx="2941525" cy="27687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1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ОБЩЕОБРАЗОВАТЕЛЬНЫЕ ШКОЛЫ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61997" y="4024030"/>
            <a:ext cx="431331" cy="27699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02280" y="4404464"/>
            <a:ext cx="2941525" cy="27687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1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 ДОП.ОБРАЗОВАНИЯ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61997" y="4404962"/>
            <a:ext cx="431331" cy="27687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9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02280" y="4785397"/>
            <a:ext cx="2941525" cy="27687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1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 СПО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61997" y="4785894"/>
            <a:ext cx="431331" cy="27687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9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Овал 26"/>
          <p:cNvSpPr/>
          <p:nvPr/>
        </p:nvSpPr>
        <p:spPr>
          <a:xfrm rot="18122246">
            <a:off x="5846587" y="933223"/>
            <a:ext cx="2888172" cy="2888172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595027" y="1123771"/>
            <a:ext cx="531591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РАБОТА СО ШКОЛАМИ 5 РЕГИОНОВ ДФО</a:t>
            </a:r>
          </a:p>
          <a:p>
            <a:r>
              <a:rPr lang="ru-RU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(Республика Саха (Якутия), Чукотский автономный округ, Магаданская область, Сахалинская область, Камчатский край)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3512" y="809360"/>
            <a:ext cx="6063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АССОЦИАЦИЯ СЕВЕРО-ВОСТОЧНЫЙ УНИВЕРСИТЕТСКИЙ ОКРУГ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90501" y="5214096"/>
            <a:ext cx="7796259" cy="129266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ЗАДАЧИ ДЕЯТЕЛЬНОСТИ АСВУОО: </a:t>
            </a:r>
          </a:p>
          <a:p>
            <a:r>
              <a:rPr lang="ru-RU" sz="13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построение модели сетевого взаимодействия ОУ, повышение качества образования в школах, развитие академической одаренности школьников, развитие политехнического образования, организация участия школьников с повышенными образовательными потребностями </a:t>
            </a:r>
          </a:p>
          <a:p>
            <a:r>
              <a:rPr lang="ru-RU" sz="13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олимпиадах федерального уровня, профессиональная адаптация молодых учителей, организация процесса профессионального самоопределения старшеклассников</a:t>
            </a:r>
          </a:p>
        </p:txBody>
      </p:sp>
      <p:pic>
        <p:nvPicPr>
          <p:cNvPr id="1026" name="Picture 2" descr="Flag of Kamchatka Krai.sv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01" y="4531388"/>
            <a:ext cx="823445" cy="568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ag of Sakhalin Oblast.sv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01" y="3899862"/>
            <a:ext cx="823445" cy="5500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5366348" y="4393970"/>
            <a:ext cx="3590950" cy="6924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ЦЕЛЕВЫЕ АУДИТОРИИ АССОЦИАЦИИ: </a:t>
            </a:r>
          </a:p>
          <a:p>
            <a:r>
              <a:rPr lang="ru-RU" sz="13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школьники, родители, учителя, педагоги, образовательные учреждения</a:t>
            </a: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0" y="206737"/>
            <a:ext cx="9144000" cy="504007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35"/>
          <a:stretch/>
        </p:blipFill>
        <p:spPr>
          <a:xfrm>
            <a:off x="1" y="206735"/>
            <a:ext cx="2114550" cy="50400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64"/>
          <a:stretch/>
        </p:blipFill>
        <p:spPr>
          <a:xfrm rot="10800000">
            <a:off x="7129462" y="206736"/>
            <a:ext cx="2014536" cy="5040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9715" y="196492"/>
            <a:ext cx="7607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качества школьного образования</a:t>
            </a:r>
          </a:p>
        </p:txBody>
      </p:sp>
      <p:graphicFrame>
        <p:nvGraphicFramePr>
          <p:cNvPr id="37" name="Диаграмма 36"/>
          <p:cNvGraphicFramePr>
            <a:graphicFrameLocks/>
          </p:cNvGraphicFramePr>
          <p:nvPr>
            <p:extLst/>
          </p:nvPr>
        </p:nvGraphicFramePr>
        <p:xfrm>
          <a:off x="1338943" y="2020807"/>
          <a:ext cx="4572000" cy="1933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D279-594F-402A-AA0F-46A08FE5E5B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65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3170771" y="4993081"/>
            <a:ext cx="281515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образовательных курсов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конкурсов и олимпиад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1320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участников проектов: 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«Профессорская школа», «Зимняя школа олимпиад», «Виртуальный лицей»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206737"/>
            <a:ext cx="9144000" cy="504007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35"/>
          <a:stretch/>
        </p:blipFill>
        <p:spPr>
          <a:xfrm>
            <a:off x="1" y="206735"/>
            <a:ext cx="2114550" cy="5040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64"/>
          <a:stretch/>
        </p:blipFill>
        <p:spPr>
          <a:xfrm rot="10800000">
            <a:off x="7129462" y="206736"/>
            <a:ext cx="2014536" cy="5040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9715" y="196492"/>
            <a:ext cx="7607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качества школьного образования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8186" y="911723"/>
            <a:ext cx="4105584" cy="553998"/>
          </a:xfrm>
          <a:prstGeom prst="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Начальная школа- лаборатория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(на базе ЯГНГ)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6" b="3977"/>
          <a:stretch/>
        </p:blipFill>
        <p:spPr>
          <a:xfrm>
            <a:off x="3158071" y="3555327"/>
            <a:ext cx="2140575" cy="14377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56" y="3551865"/>
            <a:ext cx="2180875" cy="14539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258185" y="3209781"/>
            <a:ext cx="2827857" cy="338554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Университетские классы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62198" y="910576"/>
            <a:ext cx="4123616" cy="553998"/>
          </a:xfrm>
          <a:prstGeom prst="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Университетский лицей СВФУ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специализированый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учебно-научный центр)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1"/>
          <a:stretch/>
        </p:blipFill>
        <p:spPr>
          <a:xfrm>
            <a:off x="4762198" y="1480458"/>
            <a:ext cx="2250400" cy="13677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85" y="3561726"/>
            <a:ext cx="2166332" cy="14440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3158071" y="3209781"/>
            <a:ext cx="2827857" cy="338554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Образовательные проекты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57957" y="3209781"/>
            <a:ext cx="2827857" cy="338554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СВОШ-2017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9" t="10298" r="3074"/>
          <a:stretch/>
        </p:blipFill>
        <p:spPr>
          <a:xfrm>
            <a:off x="258185" y="1480603"/>
            <a:ext cx="2227541" cy="1374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625505" y="1505673"/>
            <a:ext cx="19464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создана в 2013 г.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25504" y="1803762"/>
            <a:ext cx="15662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101</a:t>
            </a:r>
            <a:r>
              <a:rPr lang="ru-RU" sz="15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школьник обучается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25504" y="2350312"/>
            <a:ext cx="156624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5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выпуска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14547" y="1470708"/>
            <a:ext cx="18090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 в 2016 г.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14546" y="1751326"/>
            <a:ext cx="18090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</a:t>
            </a:r>
            <a:r>
              <a:rPr lang="ru-RU" sz="15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школьник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12598" y="2343623"/>
            <a:ext cx="2022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5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профиля: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Физико-технический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Математика и 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7784" y="5020447"/>
            <a:ext cx="2765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школ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классов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225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школьников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классы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014546" y="2048321"/>
            <a:ext cx="18090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5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класса (2017 г.)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982858" y="2844275"/>
            <a:ext cx="1809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10-11 классы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67414" y="2852576"/>
            <a:ext cx="1809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1-4 классы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82819" y="5004829"/>
            <a:ext cx="2823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36863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участника (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 г. – 9310 чел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регионов РФ (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 г. – 3 региона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зарубежных стран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дисциплины/ профиля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50825" y="6140750"/>
            <a:ext cx="8642350" cy="49244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2016-17 </a:t>
            </a:r>
            <a:r>
              <a:rPr lang="ru-RU" sz="13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уч.г</a:t>
            </a:r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3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профориентационными</a:t>
            </a:r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мероприятиями </a:t>
            </a:r>
          </a:p>
          <a:p>
            <a:pPr algn="ctr"/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охвачено более 32 тысяч школьников и 1,5 тысяч учащихся СПО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4D279-594F-402A-AA0F-46A08FE5E5B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618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Прямая соединительная линия 33"/>
          <p:cNvCxnSpPr/>
          <p:nvPr/>
        </p:nvCxnSpPr>
        <p:spPr>
          <a:xfrm>
            <a:off x="0" y="4381531"/>
            <a:ext cx="9144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0" y="4396069"/>
            <a:ext cx="9144000" cy="24619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6" descr="logo_SFU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131"/>
          <a:stretch/>
        </p:blipFill>
        <p:spPr bwMode="auto">
          <a:xfrm>
            <a:off x="547237" y="1032000"/>
            <a:ext cx="692040" cy="28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5617907" y="968950"/>
            <a:ext cx="32752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Стратегия социально-экономического развития </a:t>
            </a:r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ГО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«Город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Якутск»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59552" y="735125"/>
            <a:ext cx="914275" cy="25853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08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2011-2014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551" y="1421339"/>
            <a:ext cx="635208" cy="886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57" y="2011035"/>
            <a:ext cx="621008" cy="885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" descr="L:\logo nefu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020" y="1020225"/>
            <a:ext cx="388641" cy="33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5604314" y="1420123"/>
            <a:ext cx="33857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Программа развития Республики Саха (Якутия) на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2015-2020 гг.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617907" y="1867254"/>
            <a:ext cx="327526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Стратегия социально-экономического развития </a:t>
            </a:r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РС (Я)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до 2030 г. с определением целевого видения до 2050 г</a:t>
            </a:r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и др.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154540" y="1333700"/>
            <a:ext cx="341585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59" indent="-128559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Комплексный анализ социальных, экономических, демографических, социально-культурных процессов, определяющих процессы воспроизводства и развития народов Республики Саха (Якутия)</a:t>
            </a:r>
          </a:p>
          <a:p>
            <a:pPr marL="141710" indent="-141710">
              <a:spcBef>
                <a:spcPts val="297"/>
              </a:spcBef>
              <a:buFont typeface="Arial" pitchFamily="34" charset="0"/>
              <a:buChar char="•"/>
              <a:defRPr/>
            </a:pP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Разработка долгосрочных прогнозов и сценариев будущего народов Якутии</a:t>
            </a:r>
          </a:p>
          <a:p>
            <a:pPr marL="141710" indent="-141710">
              <a:spcBef>
                <a:spcPts val="297"/>
              </a:spcBef>
              <a:buFont typeface="Arial" pitchFamily="34" charset="0"/>
              <a:buChar char="•"/>
              <a:defRPr/>
            </a:pP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Разработка «дорожной карты» движения в будущее</a:t>
            </a:r>
          </a:p>
          <a:p>
            <a:pPr marL="141710" indent="-141710">
              <a:spcBef>
                <a:spcPts val="297"/>
              </a:spcBef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Разработка системных принципов политики сохранения и воспроизводства культуры и языков народов Якутии до 2050 г.</a:t>
            </a:r>
          </a:p>
          <a:p>
            <a:pPr marL="141710" indent="-141710">
              <a:spcBef>
                <a:spcPts val="297"/>
              </a:spcBef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Разработка и реализация стратегий и программ сохранения и интеграции в современную действительность народов Якутии в долгосрочной перспективе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1163729" y="730752"/>
            <a:ext cx="3300409" cy="2585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>
              <a:tabLst>
                <a:tab pos="283687" algn="l"/>
              </a:tabLst>
            </a:pPr>
            <a:r>
              <a:rPr lang="ru-RU" sz="108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ФОРСАЙТ РЕСПУБЛИКИ САХА (ЯКУТИЯ)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11857" y="1038830"/>
            <a:ext cx="32073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ИДЕЯ ПРОЕКТА: </a:t>
            </a:r>
            <a:r>
              <a:rPr lang="ru-RU" sz="9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ПОСТРОЕНИЕ ВИДЕНИЯ БУДУЩЕГО РЕСПУБЛИКИ САХА (ЯКУТИЯ) ДО 2050 Г.</a:t>
            </a:r>
            <a:endParaRPr lang="ru-RU" sz="9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754918" y="1030257"/>
            <a:ext cx="849396" cy="2585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08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2013</a:t>
            </a:r>
            <a:endParaRPr lang="ru-RU" sz="9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754918" y="1477116"/>
            <a:ext cx="849396" cy="2585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08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2014</a:t>
            </a:r>
            <a:endParaRPr lang="ru-RU" sz="9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4751389" y="1939991"/>
            <a:ext cx="854084" cy="2585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08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2016</a:t>
            </a:r>
            <a:endParaRPr lang="ru-RU" sz="9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6"/>
          <a:srcRect l="37407" t="28585" r="38654" b="18620"/>
          <a:stretch/>
        </p:blipFill>
        <p:spPr>
          <a:xfrm>
            <a:off x="288157" y="4487532"/>
            <a:ext cx="1879347" cy="2331344"/>
          </a:xfrm>
          <a:prstGeom prst="rect">
            <a:avLst/>
          </a:prstGeom>
        </p:spPr>
      </p:pic>
      <p:cxnSp>
        <p:nvCxnSpPr>
          <p:cNvPr id="54" name="Прямая соединительная линия 53"/>
          <p:cNvCxnSpPr/>
          <p:nvPr/>
        </p:nvCxnSpPr>
        <p:spPr>
          <a:xfrm>
            <a:off x="671086" y="5367625"/>
            <a:ext cx="565068" cy="1080"/>
          </a:xfrm>
          <a:prstGeom prst="line">
            <a:avLst/>
          </a:prstGeom>
          <a:ln w="63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Заголовок 1"/>
          <p:cNvSpPr txBox="1">
            <a:spLocks/>
          </p:cNvSpPr>
          <p:nvPr/>
        </p:nvSpPr>
        <p:spPr>
          <a:xfrm>
            <a:off x="2276884" y="4487532"/>
            <a:ext cx="2302699" cy="13907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b="1" dirty="0" smtClean="0">
                <a:solidFill>
                  <a:srgbClr val="E324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2017 – ОЦЕНКА ВКЛАДА </a:t>
            </a:r>
          </a:p>
          <a:p>
            <a:pPr>
              <a:lnSpc>
                <a:spcPct val="100000"/>
              </a:lnSpc>
            </a:pPr>
            <a:r>
              <a:rPr lang="ru-RU" sz="1200" b="1" dirty="0" smtClean="0">
                <a:solidFill>
                  <a:srgbClr val="E324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РЕГИОНАЛЬНЫХ СИСТЕМ </a:t>
            </a:r>
          </a:p>
          <a:p>
            <a:pPr>
              <a:lnSpc>
                <a:spcPct val="100000"/>
              </a:lnSpc>
            </a:pPr>
            <a:r>
              <a:rPr lang="ru-RU" sz="1200" b="1" dirty="0" smtClean="0">
                <a:solidFill>
                  <a:srgbClr val="E324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ВЫСШЕГО ОБРАЗОВАНИЯ </a:t>
            </a:r>
          </a:p>
          <a:p>
            <a:pPr>
              <a:lnSpc>
                <a:spcPct val="100000"/>
              </a:lnSpc>
            </a:pPr>
            <a:r>
              <a:rPr lang="ru-RU" sz="1200" b="1" dirty="0" smtClean="0">
                <a:solidFill>
                  <a:srgbClr val="E324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СОЦИАЛЬНО-</a:t>
            </a:r>
          </a:p>
          <a:p>
            <a:pPr>
              <a:lnSpc>
                <a:spcPct val="100000"/>
              </a:lnSpc>
            </a:pPr>
            <a:r>
              <a:rPr lang="ru-RU" sz="1200" b="1" dirty="0" smtClean="0">
                <a:solidFill>
                  <a:srgbClr val="E324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ЭКОНОМИЧЕСКОЕ </a:t>
            </a:r>
          </a:p>
          <a:p>
            <a:pPr>
              <a:lnSpc>
                <a:spcPct val="100000"/>
              </a:lnSpc>
            </a:pPr>
            <a:r>
              <a:rPr lang="ru-RU" sz="1200" b="1" dirty="0" smtClean="0">
                <a:solidFill>
                  <a:srgbClr val="E324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</a:t>
            </a:r>
          </a:p>
          <a:p>
            <a:pPr>
              <a:lnSpc>
                <a:spcPct val="100000"/>
              </a:lnSpc>
            </a:pPr>
            <a:r>
              <a:rPr lang="ru-RU" sz="1200" b="1" dirty="0" smtClean="0">
                <a:solidFill>
                  <a:srgbClr val="E324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РЕГИОНОВ РОССИИ</a:t>
            </a:r>
            <a:endParaRPr lang="ru-RU" sz="1200" b="1" dirty="0">
              <a:solidFill>
                <a:srgbClr val="E324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315919" y="5816198"/>
            <a:ext cx="24083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кономическое развитие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человеческого капитала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Инновационное развитие</a:t>
            </a:r>
            <a:endParaRPr lang="ru-RU" sz="1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806272" y="4615870"/>
            <a:ext cx="40219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3538" algn="just">
              <a:spcBef>
                <a:spcPts val="600"/>
              </a:spcBef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первую группу регионов </a:t>
            </a:r>
            <a:r>
              <a:rPr lang="ru-RU" sz="12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наибольшим уровнем влияния высшего образования на социально-экономическое развитие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попали как признанные образовательные центры – Москва, Санкт-Петербург, Республика Татарстан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др., так и регионы с незначительными масштабами и ограниченным потенциалом сектора высшего образования – Республика Калмыкия, Чеченская Республика,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Саха (Якутия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299346" y="6363228"/>
            <a:ext cx="64109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*Оценка вклада региональных систем высшего образования в социально-экономическое развитие регионов России. – М.: НИУ ВШЭ, 2017.  // Современная аналитика образования. №3 (11). С.19, 24.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4751388" y="731866"/>
            <a:ext cx="4141787" cy="258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283687" algn="l"/>
              </a:tabLst>
            </a:pPr>
            <a:r>
              <a:rPr lang="ru-RU" sz="108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ПРОГРАММНЫЕ </a:t>
            </a:r>
            <a:r>
              <a:rPr lang="ru-RU" sz="1080" b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ДОКУМЕНТЫ РС (Я)</a:t>
            </a:r>
            <a:endParaRPr lang="ru-RU" sz="108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759122" y="2568771"/>
            <a:ext cx="4168889" cy="59093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tabLst>
                <a:tab pos="283687" algn="l"/>
              </a:tabLst>
            </a:pPr>
            <a:r>
              <a:rPr lang="ru-RU" sz="108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КОМПЛЕКСНЫЕ НАУЧНЫЕ ИССЛЕДОВАНИЯ В РС (Я), направленные на развитие ее производительных </a:t>
            </a:r>
            <a:r>
              <a:rPr lang="ru-RU" sz="1080" b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сил </a:t>
            </a:r>
          </a:p>
          <a:p>
            <a:pPr algn="ctr">
              <a:tabLst>
                <a:tab pos="283687" algn="l"/>
              </a:tabLst>
            </a:pPr>
            <a:r>
              <a:rPr lang="ru-RU" sz="108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социальной сферы на 2016-2020 гг.</a:t>
            </a:r>
            <a:endParaRPr lang="ru-RU" sz="108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51388" y="3180154"/>
            <a:ext cx="414178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2017 год 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</a:t>
            </a:r>
            <a:r>
              <a:rPr lang="en-US" sz="11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II 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этап</a:t>
            </a:r>
            <a:r>
              <a:rPr lang="en-US" sz="11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– </a:t>
            </a:r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 проектов:</a:t>
            </a:r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Оценка, основные тенденции изменения природного и социально-экономического состояния, человеческого потенциала </a:t>
            </a:r>
          </a:p>
          <a:p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по</a:t>
            </a:r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5  </a:t>
            </a:r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экономическим</a:t>
            </a: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  зонам: Арктической, Восточной, Западной, Центральной  и Южной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30750" y="4225306"/>
            <a:ext cx="4162425" cy="30777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ВНЕШНЯЯ НЕЗАВИСИМАЯ ОЦЕНКА</a:t>
            </a:r>
            <a:endParaRPr lang="ru-RU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254781" y="200928"/>
            <a:ext cx="4645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 – ЭКСПЕРТНЫЙ ЦЕНТР</a:t>
            </a:r>
          </a:p>
        </p:txBody>
      </p:sp>
    </p:spTree>
    <p:extLst>
      <p:ext uri="{BB962C8B-B14F-4D97-AF65-F5344CB8AC3E}">
        <p14:creationId xmlns:p14="http://schemas.microsoft.com/office/powerpoint/2010/main" val="284384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073" y="5435441"/>
            <a:ext cx="1624027" cy="1082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" name="Picture 2" descr="http://www.s-vfu.ru/universitet/rukovodstvo-i-struktura/instituty/mi/klinika/unl_genmed/slide0011_image0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33308" y="5436980"/>
            <a:ext cx="1636844" cy="10871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216242" y="203651"/>
            <a:ext cx="6711517" cy="36933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ОСНОВНЫЕ НАПРАВЛЕНИЯ НАУЧНЫХ ИССЛЕДОВАНИЙ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5683" y="2706354"/>
            <a:ext cx="6754271" cy="26161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 поиска, добычи и переработки полезных ископаемых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65684" y="1079299"/>
            <a:ext cx="6754270" cy="26161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Материаловедение, </a:t>
            </a:r>
            <a:r>
              <a:rPr lang="ru-RU" sz="11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наноматериалы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1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нанотехнологии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альтернативные источники энергии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65684" y="591744"/>
            <a:ext cx="6754269" cy="430887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Фундаментальная математика, моделирование природных и техногенных процессов, информационные и компьютерные технологии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65683" y="1715855"/>
            <a:ext cx="6754271" cy="44627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Биоразнообразие и биологические ресурсы,  биотехнологии  их использования. Физиологические, биохимические и медицинские аспекты охраны здоровья в условиях Севера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65683" y="2218799"/>
            <a:ext cx="6754271" cy="430887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Климатология, экологическая безопасность, снижение риска и последствий природных и техногенных катастроф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5683" y="3512187"/>
            <a:ext cx="6754271" cy="430887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Психологические аспекты обучения и воспитания, 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педагогика. Прогнозирование развития педагогического образования, управление развитием образовательных систем северо-востока РФ</a:t>
            </a:r>
            <a:endParaRPr lang="ru-RU" sz="11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Arian Kuzmi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8050" y="499005"/>
            <a:ext cx="819396" cy="8230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41"/>
          <a:stretch/>
        </p:blipFill>
        <p:spPr>
          <a:xfrm>
            <a:off x="1053816" y="966306"/>
            <a:ext cx="809742" cy="823018"/>
          </a:xfrm>
          <a:prstGeom prst="ellipse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641" y="1466620"/>
            <a:ext cx="852412" cy="823018"/>
          </a:xfrm>
          <a:prstGeom prst="ellipse">
            <a:avLst/>
          </a:prstGeom>
        </p:spPr>
      </p:pic>
      <p:pic>
        <p:nvPicPr>
          <p:cNvPr id="3076" name="Picture 4" descr="От сказок до робототехники: в СВФУ прошел конкурс инновационных проектов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3513" y="2018779"/>
            <a:ext cx="819042" cy="8230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816" y="3135483"/>
            <a:ext cx="823018" cy="823018"/>
          </a:xfrm>
          <a:prstGeom prst="ellipse">
            <a:avLst/>
          </a:prstGeom>
        </p:spPr>
      </p:pic>
      <p:pic>
        <p:nvPicPr>
          <p:cNvPr id="3080" name="Picture 8" descr="http://raax.ru/wp-content/uploads/2010/10/karer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"/>
          <a:stretch/>
        </p:blipFill>
        <p:spPr bwMode="auto">
          <a:xfrm>
            <a:off x="268049" y="2512239"/>
            <a:ext cx="821184" cy="8230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russiancouncil.ru/common/upload/indig0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4902" y="4163383"/>
            <a:ext cx="821982" cy="8230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165683" y="3024632"/>
            <a:ext cx="6754271" cy="430887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Древняя культура и этнография, сохранение и возрождение языков и культур народов 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Арктики. Исследования в области </a:t>
            </a:r>
            <a:r>
              <a:rPr lang="ru-RU" sz="11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алтаистики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(тюркология, монголоведение, </a:t>
            </a:r>
            <a:r>
              <a:rPr lang="ru-RU" sz="11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корееведение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японоведение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1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4" name="Picture 12" descr="http://s-vfu.ru/universitet/rukovodstvo-i-struktura/instituty/bgf/Biom/%D0%B1%D0%BE%D1%82%D0%B0%D0%BD%D0%B8%D0%BA%D0%B8/dolina_smerti_2-e1337108826786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7"/>
          <a:stretch/>
        </p:blipFill>
        <p:spPr bwMode="auto">
          <a:xfrm>
            <a:off x="250825" y="3663939"/>
            <a:ext cx="822157" cy="8230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165684" y="1397577"/>
            <a:ext cx="6754270" cy="26161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 строительства, </a:t>
            </a:r>
            <a:r>
              <a:rPr lang="ru-RU" sz="11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энерго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и ресурсосбережения</a:t>
            </a:r>
            <a:endParaRPr lang="ru-RU" sz="11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73829" y="3997569"/>
            <a:ext cx="6754271" cy="430887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100" dirty="0"/>
              <a:t>Комплексное исследование пространственной организации экономики и социума в условиях реализации "арктического вектора" развития </a:t>
            </a:r>
            <a:r>
              <a:rPr lang="ru-RU" sz="1100" dirty="0" smtClean="0"/>
              <a:t>северо-востока </a:t>
            </a:r>
            <a:r>
              <a:rPr lang="ru-RU" sz="1100" dirty="0"/>
              <a:t>РФ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73829" y="4485122"/>
            <a:ext cx="6754271" cy="430887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100" dirty="0"/>
              <a:t>Палеоэкологические исследования. Оценка ресурсного потенциала вымершей мамонтовой фауны и влияние на нее человека в арктической зоне Якутии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478" y="5433265"/>
            <a:ext cx="1632494" cy="1088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14" y="5437723"/>
            <a:ext cx="1620604" cy="10804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335" y="5433266"/>
            <a:ext cx="1627291" cy="10848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Рисунок 24" descr="D:\Users\Администратор\Desktop\46-1306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580" y="5437724"/>
            <a:ext cx="1626867" cy="1082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3" name="TextBox 32"/>
          <p:cNvSpPr txBox="1"/>
          <p:nvPr/>
        </p:nvSpPr>
        <p:spPr>
          <a:xfrm>
            <a:off x="260758" y="5008531"/>
            <a:ext cx="8811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СООТВЕТСТВИИ С ПРОГРАММОЙ РАЗВИТИЯ </a:t>
            </a:r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СВФУ:</a:t>
            </a:r>
            <a:endParaRPr lang="ru-RU" sz="1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 СОВРЕМЕННЫЙ ПАРК ОБОРУДОВАНИЯ ДЛЯ НАУЧНО-ИССЛЕДОВАТЕЛЬСКОЙ ДЕЯТЕЛЬНОСТИ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602521" y="5029899"/>
            <a:ext cx="24364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0" indent="-444500" algn="r"/>
            <a:r>
              <a:rPr lang="ru-RU" sz="1000" b="1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ru-RU" sz="10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sz="1000" b="1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научные</a:t>
            </a:r>
            <a:endParaRPr lang="ru-RU" sz="1000" b="1" dirty="0">
              <a:solidFill>
                <a:schemeClr val="accent1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44500" indent="-444500" algn="r"/>
            <a:r>
              <a:rPr lang="ru-RU" sz="1000" b="1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научно-технологические, </a:t>
            </a:r>
          </a:p>
          <a:p>
            <a:pPr marL="444500" indent="-444500" algn="r"/>
            <a:r>
              <a:rPr lang="ru-RU" sz="1000" b="1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учебно-научные</a:t>
            </a:r>
          </a:p>
          <a:p>
            <a:pPr algn="r"/>
            <a:r>
              <a:rPr lang="ru-RU" sz="1000" b="1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лаборатории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50825" y="6525131"/>
            <a:ext cx="88116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РЕАЛИЗОВАН ПРОЕКТ «ИНВЕСТИЦИИ В КАДРЫ» - </a:t>
            </a:r>
            <a:r>
              <a:rPr lang="ru-RU" sz="1000" b="1" dirty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100% научно-педагогических работников прошли повышение </a:t>
            </a:r>
            <a:r>
              <a:rPr lang="ru-RU" sz="1000" b="1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квалификации</a:t>
            </a:r>
            <a:endParaRPr lang="ru-RU" sz="1000" b="1" dirty="0">
              <a:solidFill>
                <a:schemeClr val="accent5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0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Шестиугольник 2"/>
          <p:cNvSpPr/>
          <p:nvPr/>
        </p:nvSpPr>
        <p:spPr>
          <a:xfrm rot="5400000">
            <a:off x="365182" y="3724311"/>
            <a:ext cx="2417275" cy="2350741"/>
          </a:xfrm>
          <a:prstGeom prst="hex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508211" y="3306572"/>
            <a:ext cx="655300" cy="7899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8" name="Picture 14" descr="Northwestern University Seal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83" y="3623043"/>
            <a:ext cx="633628" cy="63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Шестиугольник 44"/>
          <p:cNvSpPr/>
          <p:nvPr/>
        </p:nvSpPr>
        <p:spPr>
          <a:xfrm rot="5400000">
            <a:off x="426060" y="960665"/>
            <a:ext cx="2304738" cy="2216743"/>
          </a:xfrm>
          <a:prstGeom prst="hex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Шестиугольник 38"/>
          <p:cNvSpPr/>
          <p:nvPr/>
        </p:nvSpPr>
        <p:spPr>
          <a:xfrm rot="5400000">
            <a:off x="3401975" y="901449"/>
            <a:ext cx="2330220" cy="2350740"/>
          </a:xfrm>
          <a:prstGeom prst="hex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409801" y="197811"/>
            <a:ext cx="5482836" cy="58477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ОХРАНА ЗДОРОВЬЯ НАСЕЛЕНИЯ </a:t>
            </a:r>
          </a:p>
          <a:p>
            <a:r>
              <a:rPr lang="ru-RU" dirty="0"/>
              <a:t>В УСЛОВИЯХ СЕВЕРА</a:t>
            </a:r>
          </a:p>
        </p:txBody>
      </p:sp>
      <p:sp>
        <p:nvSpPr>
          <p:cNvPr id="43" name="Шестиугольник 42"/>
          <p:cNvSpPr/>
          <p:nvPr/>
        </p:nvSpPr>
        <p:spPr>
          <a:xfrm rot="5400000">
            <a:off x="6355053" y="3701658"/>
            <a:ext cx="2371966" cy="2350741"/>
          </a:xfrm>
          <a:prstGeom prst="hex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Шестиугольник 43"/>
          <p:cNvSpPr/>
          <p:nvPr/>
        </p:nvSpPr>
        <p:spPr>
          <a:xfrm rot="5400000">
            <a:off x="3358448" y="3739927"/>
            <a:ext cx="2417275" cy="2350741"/>
          </a:xfrm>
          <a:prstGeom prst="hex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Шестиугольник 45"/>
          <p:cNvSpPr/>
          <p:nvPr/>
        </p:nvSpPr>
        <p:spPr>
          <a:xfrm rot="5400000">
            <a:off x="6373819" y="884957"/>
            <a:ext cx="2304739" cy="2350741"/>
          </a:xfrm>
          <a:prstGeom prst="hex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21329" y="2764114"/>
            <a:ext cx="2814373" cy="5078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9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МЕДИЦИНСКОЙ КЛИНИКИ СВФУ, СИМУЛЯЦИОННО-ТРЕНИНГОВОГО ЦЕНТРА, ЦЕНТРА АККРЕДИТАЦИИ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37697" y="5590086"/>
            <a:ext cx="289640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Многофакторные исследования состояния здоровья коренного и пришлого населения </a:t>
            </a: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РС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(Я) с целью оптимизации региональных программ по улучшению качества жизни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жителей</a:t>
            </a:r>
            <a:endParaRPr lang="ru-RU" sz="1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6146705" y="5590086"/>
            <a:ext cx="283292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Системный медико-экологический мониторинг состояния здоровья населения, проживающего в непосредственной близости к районам падения отделяемых частей ракет-носителей в районах РС (Я)</a:t>
            </a:r>
            <a:endParaRPr lang="ru-RU" sz="1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6" name="Picture 12" descr="http://s-vfu.ru/universitet/rukovodstvo-i-struktura/strukturnye-podrazdeleniya/ums/universities-partners/AlfredWegenerInsitute_n_1596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314" y="7955835"/>
            <a:ext cx="166038" cy="9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Прямоугольник 72"/>
          <p:cNvSpPr/>
          <p:nvPr/>
        </p:nvSpPr>
        <p:spPr>
          <a:xfrm>
            <a:off x="6421715" y="2757839"/>
            <a:ext cx="2222875" cy="36933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ГЕНЕТИЧЕСКИЕ ИССЛЕДОВАНИЯ,</a:t>
            </a:r>
          </a:p>
          <a:p>
            <a:pPr algn="ctr"/>
            <a:r>
              <a:rPr lang="ru-RU" sz="9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ГЕНОДИАГНОСТИКА</a:t>
            </a:r>
            <a:endParaRPr lang="ru-RU" sz="9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041361" y="2761601"/>
            <a:ext cx="3057838" cy="6463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БИОТЕХНОЛОГИЧЕСКИЙ ДЕРМАЛЬНЫЙ ЭКВИВАЛЕНТ НА ОСНОВЕ КУЛЬТИВИРОВАННЫХ АУТОФИБРОБЛАСТОВ КОЖИ ДЛЯ ЛЕЧЕНИЯ ОЖОГОВ </a:t>
            </a:r>
            <a:r>
              <a:rPr lang="ru-RU" sz="9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ОБМОРОЖЕНИЙ</a:t>
            </a:r>
            <a:endParaRPr lang="ru-RU" sz="9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62" y="768959"/>
            <a:ext cx="784888" cy="784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Рисунок 78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65" y="1494125"/>
            <a:ext cx="1937333" cy="11745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3" name="Прямоугольник 52"/>
          <p:cNvSpPr/>
          <p:nvPr/>
        </p:nvSpPr>
        <p:spPr>
          <a:xfrm>
            <a:off x="402874" y="5590086"/>
            <a:ext cx="2350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Изучение состояния здоровья и особенностей адаптации коренного населения Якутии к условиям холодного климата (с 2013 г.)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253692" y="204940"/>
            <a:ext cx="2480485" cy="3270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ОСНОВНЫЕ ПРОЕКТЫ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2" descr="Картинки по запросу республиканская больница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565" y="672329"/>
            <a:ext cx="526796" cy="30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russian.space/im/logo_tsenki_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98" y="3840178"/>
            <a:ext cx="1292462" cy="33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роскосмос лог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058" y="3623043"/>
            <a:ext cx="590391" cy="71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russian.space/media/img/launch/14644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" b="2559"/>
          <a:stretch/>
        </p:blipFill>
        <p:spPr bwMode="auto">
          <a:xfrm>
            <a:off x="6644513" y="4359348"/>
            <a:ext cx="1763350" cy="11270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s-vfu.ru/universitet/rukovodstvo-i-struktura/instituty/mi/New%20Folder/2/2016%20%D0%B2%D0%B5%D1%81/%D0%BE%D1%81%D1%82%D0%B5%D0%BE%D0%BF%D0%BE%D1%80%D0%BE%D0%B7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536"/>
          <a:stretch/>
        </p:blipFill>
        <p:spPr bwMode="auto">
          <a:xfrm>
            <a:off x="3560766" y="4340929"/>
            <a:ext cx="1998741" cy="1150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Национальный центр медицины Республики Саха (Якутия)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891" y="839825"/>
            <a:ext cx="579335" cy="58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4490104" y="1065017"/>
            <a:ext cx="162778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Лаборатория клеточных технологий и регенеративной медицины СВФУ</a:t>
            </a:r>
            <a:endParaRPr lang="ru-RU" sz="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2" descr="Gerb Yakutia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067" y="3625964"/>
            <a:ext cx="621850" cy="62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ww.s-vfu.ru/universitet/rukovodstvo-i-struktura/instituty/niiz/international-cooperation/Bill_student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7"/>
          <a:stretch/>
        </p:blipFill>
        <p:spPr bwMode="auto">
          <a:xfrm>
            <a:off x="591427" y="4338669"/>
            <a:ext cx="1912695" cy="11532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4488225" y="770549"/>
            <a:ext cx="128507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трансляционной медицины СВФУ</a:t>
            </a:r>
            <a:endParaRPr lang="ru-RU" sz="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14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872"/>
          <a:stretch/>
        </p:blipFill>
        <p:spPr>
          <a:xfrm>
            <a:off x="3569476" y="1493210"/>
            <a:ext cx="1992578" cy="11706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" name="Picture 12" descr="Gerb Yakutia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237" y="847015"/>
            <a:ext cx="621850" cy="62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85638" y="900697"/>
            <a:ext cx="162373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МИП «ГЕНОДИАГНОСТИКА»</a:t>
            </a:r>
          </a:p>
          <a:p>
            <a:pPr algn="r"/>
            <a:r>
              <a:rPr lang="ru-RU" sz="8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Биочипы</a:t>
            </a:r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экспресс-диагностики наследственных заболеваний</a:t>
            </a:r>
            <a:endParaRPr lang="ru-RU" sz="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Рисунок 47" descr="_MG_0147.JPG"/>
          <p:cNvPicPr>
            <a:picLocks noChangeAspect="1"/>
          </p:cNvPicPr>
          <p:nvPr/>
        </p:nvPicPr>
        <p:blipFill rotWithShape="1">
          <a:blip r:embed="rId16" cstate="print"/>
          <a:srcRect l="28235" t="7824" r="7416" b="30885"/>
          <a:stretch/>
        </p:blipFill>
        <p:spPr>
          <a:xfrm>
            <a:off x="6643807" y="1489356"/>
            <a:ext cx="1838100" cy="11706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723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Шестиугольник 45"/>
          <p:cNvSpPr/>
          <p:nvPr/>
        </p:nvSpPr>
        <p:spPr>
          <a:xfrm rot="5400000">
            <a:off x="6371422" y="882559"/>
            <a:ext cx="2309535" cy="2350741"/>
          </a:xfrm>
          <a:prstGeom prst="hex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7353371" y="676344"/>
            <a:ext cx="866437" cy="8038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757247" y="123196"/>
            <a:ext cx="6135928" cy="58477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КЛИМАТОЛОГИЯ, ЭКОЛОГИЧЕСКАЯ БЕЗОПАСНОСТЬ, СОХРАНЕНИЕ БИОРАЗНООБРАЗИЯ</a:t>
            </a:r>
          </a:p>
        </p:txBody>
      </p:sp>
      <p:sp>
        <p:nvSpPr>
          <p:cNvPr id="3" name="Шестиугольник 2"/>
          <p:cNvSpPr/>
          <p:nvPr/>
        </p:nvSpPr>
        <p:spPr>
          <a:xfrm rot="5400000">
            <a:off x="378047" y="3787504"/>
            <a:ext cx="2417275" cy="2350741"/>
          </a:xfrm>
          <a:prstGeom prst="hex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Шестиугольник 42"/>
          <p:cNvSpPr/>
          <p:nvPr/>
        </p:nvSpPr>
        <p:spPr>
          <a:xfrm rot="5400000">
            <a:off x="6388667" y="3798465"/>
            <a:ext cx="2304738" cy="2350741"/>
          </a:xfrm>
          <a:prstGeom prst="hex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Шестиугольник 43"/>
          <p:cNvSpPr/>
          <p:nvPr/>
        </p:nvSpPr>
        <p:spPr>
          <a:xfrm rot="5400000">
            <a:off x="3356626" y="3803120"/>
            <a:ext cx="2417275" cy="2350741"/>
          </a:xfrm>
          <a:prstGeom prst="hex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Шестиугольник 44"/>
          <p:cNvSpPr/>
          <p:nvPr/>
        </p:nvSpPr>
        <p:spPr>
          <a:xfrm rot="5400000">
            <a:off x="438925" y="951956"/>
            <a:ext cx="2304738" cy="2216743"/>
          </a:xfrm>
          <a:prstGeom prst="hex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45653" y="5721049"/>
            <a:ext cx="2673977" cy="90024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Выявление стресс-адаптивных генов дикорастущих растений Севера и разработка на их основе биологически активных субстанций (2012-2014)</a:t>
            </a:r>
            <a:endParaRPr lang="ru-RU" sz="105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49964" y="5721389"/>
            <a:ext cx="2639665" cy="90024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Изучение </a:t>
            </a:r>
            <a:r>
              <a:rPr lang="ru-RU" sz="105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 и отложений </a:t>
            </a:r>
            <a:r>
              <a:rPr lang="ru-RU" sz="105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05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климатических показателей прошедших эпох на основе анализа образцов воды и льда из подземного ледового комплекса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6138451" y="5731978"/>
            <a:ext cx="2857113" cy="90024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Комплексные исследования останков животных мамонтовой фауны.</a:t>
            </a:r>
          </a:p>
          <a:p>
            <a:pPr algn="ctr"/>
            <a:r>
              <a:rPr lang="ru-RU" sz="105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Поиск и изучение </a:t>
            </a:r>
            <a:r>
              <a:rPr lang="ru-RU" sz="105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палеобиоматериалов</a:t>
            </a:r>
            <a:r>
              <a:rPr lang="ru-RU" sz="105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генетических исследований и биотехнологических работ</a:t>
            </a:r>
          </a:p>
        </p:txBody>
      </p:sp>
      <p:pic>
        <p:nvPicPr>
          <p:cNvPr id="1036" name="Picture 12" descr="http://s-vfu.ru/universitet/rukovodstvo-i-struktura/strukturnye-podrazdeleniya/ums/universities-partners/AlfredWegenerInsitute_n_1596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314" y="7955835"/>
            <a:ext cx="166038" cy="9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Прямоугольник 72"/>
          <p:cNvSpPr/>
          <p:nvPr/>
        </p:nvSpPr>
        <p:spPr>
          <a:xfrm>
            <a:off x="199297" y="2686616"/>
            <a:ext cx="173027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Биогеохимические циклы мерзлотных экосистем в условиях изменения климата </a:t>
            </a:r>
          </a:p>
          <a:p>
            <a:pPr>
              <a:defRPr/>
            </a:pPr>
            <a:r>
              <a:rPr lang="ru-RU" sz="1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 2011 г.)</a:t>
            </a:r>
            <a:endParaRPr lang="ru-RU" sz="1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Шестиугольник 38"/>
          <p:cNvSpPr/>
          <p:nvPr/>
        </p:nvSpPr>
        <p:spPr>
          <a:xfrm rot="5400000">
            <a:off x="3412894" y="888063"/>
            <a:ext cx="2304738" cy="2350740"/>
          </a:xfrm>
          <a:prstGeom prst="hex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144514" y="2684428"/>
            <a:ext cx="2872323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1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методов и принципов сейсмического районирования Арктики для прогноза сейсмологических рисков и обеспечения безопасности населения</a:t>
            </a:r>
            <a:endParaRPr lang="ru-RU" sz="11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Picture 4" descr="https://fbcdn-sphotos-b-a.akamaihd.net/hphotos-ak-prn2/1231669_1415982135280114_319989440_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1817" y="3921518"/>
            <a:ext cx="1297333" cy="3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610" y="4365691"/>
            <a:ext cx="1868851" cy="1243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3" name="Прямоугольник 52"/>
          <p:cNvSpPr/>
          <p:nvPr/>
        </p:nvSpPr>
        <p:spPr>
          <a:xfrm>
            <a:off x="6218886" y="2686582"/>
            <a:ext cx="26636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100" b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алеолимнологические</a:t>
            </a:r>
            <a:r>
              <a:rPr lang="ru-RU" sz="11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исследования озер Арктики</a:t>
            </a:r>
            <a:endParaRPr lang="ru-RU" sz="11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253692" y="204940"/>
            <a:ext cx="2480485" cy="3270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ОСНОВНЫЕ ПРОЕКТЫ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2" descr="http://www.s-vfu.ru/universitet/rukovodstvo-i-struktura/strukturnye-podrazdeleniya/ums/universities-partners/logomark_s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074" y="762074"/>
            <a:ext cx="614826" cy="6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C:\Users\Трофим\Desktop\_Сайт ЛБХЦМЭ 2013\images\рис1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683" y="1376774"/>
            <a:ext cx="1287302" cy="7209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6" descr="Картинки по запросу японский флаг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28" y="818855"/>
            <a:ext cx="574225" cy="3835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Научно-исследовательский проект СВФУ «COPERA: Бюджет углерода мерзлотных экосистем, городов и поселений восточной российской Арктики»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002" y="2074426"/>
            <a:ext cx="1103980" cy="509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Рисунок 60" descr="D:\TCMAX\Documents\PERSONAL\Трофим\Станции\Kodac Pics\DSC01893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61"/>
          <a:stretch/>
        </p:blipFill>
        <p:spPr bwMode="auto">
          <a:xfrm>
            <a:off x="544034" y="1876775"/>
            <a:ext cx="1255847" cy="7660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2" name="Picture 14" descr="http://soleiltravel.ru/data/textimages/05b6f1eae79484fc1d435cbbe597e84c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86" y="822278"/>
            <a:ext cx="572789" cy="3818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6" descr="http://s-vfu.ru/universitet/rukovodstvo-i-struktura/strukturnye-podrazdeleniya/ums/universities-partners/AlfredWegenerInsitute_n_15961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425" y="702494"/>
            <a:ext cx="844059" cy="49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http://www.evening-kazan.ru/sites/default/files/storyimages/kpfu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740" y="1031828"/>
            <a:ext cx="672828" cy="4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29" y="3875712"/>
            <a:ext cx="584282" cy="3895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3" name="Picture 4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5" b="4852"/>
          <a:stretch/>
        </p:blipFill>
        <p:spPr bwMode="auto">
          <a:xfrm>
            <a:off x="673105" y="4372791"/>
            <a:ext cx="1786501" cy="1219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320" y="3758160"/>
            <a:ext cx="553160" cy="553160"/>
          </a:xfrm>
          <a:prstGeom prst="rect">
            <a:avLst/>
          </a:prstGeom>
        </p:spPr>
      </p:pic>
      <p:pic>
        <p:nvPicPr>
          <p:cNvPr id="2050" name="Picture 2" descr="Картинки по запросу университет сассекс лого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883" y="3714300"/>
            <a:ext cx="474836" cy="47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Овал 84"/>
          <p:cNvSpPr/>
          <p:nvPr/>
        </p:nvSpPr>
        <p:spPr>
          <a:xfrm>
            <a:off x="4800788" y="3748566"/>
            <a:ext cx="866437" cy="8038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6" name="Picture 16" descr="http://s-vfu.ru/universitet/rukovodstvo-i-struktura/strukturnye-podrazdeleniya/ums/universities-partners/AlfredWegenerInsitute_n_15961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512" y="3774716"/>
            <a:ext cx="844059" cy="49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Картинки по запросу фото батагайка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298" y="4403679"/>
            <a:ext cx="2029929" cy="1217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nckenberg Logo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071" y="4070473"/>
            <a:ext cx="932984" cy="22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5814963" y="3503801"/>
            <a:ext cx="3068454" cy="33855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ПАЛЕОГЕНЕТИКА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628" y="3875712"/>
            <a:ext cx="584282" cy="3895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7" name="Половина рамки 46"/>
          <p:cNvSpPr/>
          <p:nvPr/>
        </p:nvSpPr>
        <p:spPr>
          <a:xfrm>
            <a:off x="6086508" y="3442997"/>
            <a:ext cx="1798213" cy="408999"/>
          </a:xfrm>
          <a:prstGeom prst="halfFrame">
            <a:avLst>
              <a:gd name="adj1" fmla="val 3634"/>
              <a:gd name="adj2" fmla="val 36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1736843" y="2686582"/>
            <a:ext cx="16700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1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юджет углерода мерзлотных систем городов и поселений Восточной Арктики России (</a:t>
            </a:r>
            <a:r>
              <a:rPr lang="en-US" sz="1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COPERA)</a:t>
            </a:r>
            <a:endParaRPr lang="ru-RU" sz="1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Bild 4"/>
          <p:cNvPicPr>
            <a:picLocks noChangeAspect="1" noChangeArrowheads="1"/>
          </p:cNvPicPr>
          <p:nvPr/>
        </p:nvPicPr>
        <p:blipFill rotWithShape="1">
          <a:blip r:embed="rId19" cstate="print"/>
          <a:srcRect l="34012" t="4259" r="34290" b="7092"/>
          <a:stretch/>
        </p:blipFill>
        <p:spPr bwMode="auto">
          <a:xfrm>
            <a:off x="6635787" y="1497874"/>
            <a:ext cx="1794110" cy="11421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8" name="Picture 6" descr="Картинки по запросу Института земной коры СО РАН (Иркутск)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577" y="1124762"/>
            <a:ext cx="443282" cy="44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Половина рамки 50"/>
          <p:cNvSpPr/>
          <p:nvPr/>
        </p:nvSpPr>
        <p:spPr>
          <a:xfrm>
            <a:off x="233703" y="2710509"/>
            <a:ext cx="716816" cy="259674"/>
          </a:xfrm>
          <a:prstGeom prst="halfFrame">
            <a:avLst>
              <a:gd name="adj1" fmla="val 711"/>
              <a:gd name="adj2" fmla="val 529"/>
            </a:avLst>
          </a:prstGeom>
          <a:solidFill>
            <a:schemeClr val="accent5">
              <a:lumMod val="75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52" name="Половина рамки 51"/>
          <p:cNvSpPr/>
          <p:nvPr/>
        </p:nvSpPr>
        <p:spPr>
          <a:xfrm>
            <a:off x="1771249" y="2710509"/>
            <a:ext cx="716816" cy="259674"/>
          </a:xfrm>
          <a:prstGeom prst="halfFrame">
            <a:avLst>
              <a:gd name="adj1" fmla="val 711"/>
              <a:gd name="adj2" fmla="val 529"/>
            </a:avLst>
          </a:prstGeom>
          <a:solidFill>
            <a:schemeClr val="accent5">
              <a:lumMod val="75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pic>
        <p:nvPicPr>
          <p:cNvPr id="3076" name="Picture 4" descr="Похожее изображение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770" y="1480181"/>
            <a:ext cx="1538791" cy="1049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itig.as.khb.ru/img/itig_title.pn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8" r="86368" b="11692"/>
          <a:stretch/>
        </p:blipFill>
        <p:spPr bwMode="auto">
          <a:xfrm>
            <a:off x="3852747" y="887097"/>
            <a:ext cx="525995" cy="47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ИМГРЭ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663" y="-914400"/>
            <a:ext cx="1806412" cy="38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Картинки по запросу Института минералогии и геохимии и кристаллохимии редких элементов (Москва)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1" t="70339" r="24751"/>
          <a:stretch/>
        </p:blipFill>
        <p:spPr bwMode="auto">
          <a:xfrm>
            <a:off x="5295723" y="1173385"/>
            <a:ext cx="351943" cy="29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4389119" y="676344"/>
            <a:ext cx="679850" cy="4990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8" name="Picture 16" descr="ANRSYA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414" y="809495"/>
            <a:ext cx="410322" cy="40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Похожее изображение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641" y="1014655"/>
            <a:ext cx="441005" cy="29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s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394" y="1780910"/>
            <a:ext cx="1212118" cy="8619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82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Шестиугольник 38"/>
          <p:cNvSpPr/>
          <p:nvPr/>
        </p:nvSpPr>
        <p:spPr>
          <a:xfrm rot="5400000">
            <a:off x="3423529" y="888063"/>
            <a:ext cx="2304738" cy="2350740"/>
          </a:xfrm>
          <a:prstGeom prst="hex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9"/>
          <a:stretch/>
        </p:blipFill>
        <p:spPr bwMode="auto">
          <a:xfrm>
            <a:off x="3515473" y="1483746"/>
            <a:ext cx="2120850" cy="11613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441700" y="197811"/>
            <a:ext cx="5482836" cy="33855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НОВЫЕ ТЕХНОЛОГИИ ДЛЯ АРКТИКИ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Шестиугольник 2"/>
          <p:cNvSpPr/>
          <p:nvPr/>
        </p:nvSpPr>
        <p:spPr>
          <a:xfrm rot="5400000">
            <a:off x="388680" y="3766233"/>
            <a:ext cx="2417275" cy="2350741"/>
          </a:xfrm>
          <a:prstGeom prst="hex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Шестиугольник 42"/>
          <p:cNvSpPr/>
          <p:nvPr/>
        </p:nvSpPr>
        <p:spPr>
          <a:xfrm rot="5400000">
            <a:off x="6388667" y="3777194"/>
            <a:ext cx="2304738" cy="2350741"/>
          </a:xfrm>
          <a:prstGeom prst="hex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Шестиугольник 43"/>
          <p:cNvSpPr/>
          <p:nvPr/>
        </p:nvSpPr>
        <p:spPr>
          <a:xfrm rot="5400000">
            <a:off x="3367261" y="3781849"/>
            <a:ext cx="2417275" cy="2350741"/>
          </a:xfrm>
          <a:prstGeom prst="hex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Шестиугольник 44"/>
          <p:cNvSpPr/>
          <p:nvPr/>
        </p:nvSpPr>
        <p:spPr>
          <a:xfrm rot="5400000">
            <a:off x="449558" y="951956"/>
            <a:ext cx="2304738" cy="2216743"/>
          </a:xfrm>
          <a:prstGeom prst="hex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Шестиугольник 45"/>
          <p:cNvSpPr/>
          <p:nvPr/>
        </p:nvSpPr>
        <p:spPr>
          <a:xfrm rot="5400000">
            <a:off x="6371422" y="882559"/>
            <a:ext cx="2309535" cy="2350741"/>
          </a:xfrm>
          <a:prstGeom prst="hex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86896" y="5774537"/>
            <a:ext cx="277800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Универсальный испытательный полигон автомобильной техники и шин в условиях низких температур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6178531" y="5760361"/>
            <a:ext cx="27438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новых </a:t>
            </a:r>
            <a:r>
              <a:rPr lang="ru-RU" sz="1050" b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энергоэффективных</a:t>
            </a:r>
            <a:r>
              <a:rPr lang="ru-RU" sz="105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материалов для стеновых конструкций зданий в условиях Арктики</a:t>
            </a:r>
            <a:endParaRPr lang="ru-RU" sz="105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6" name="Picture 12" descr="http://s-vfu.ru/universitet/rukovodstvo-i-struktura/strukturnye-podrazdeleniya/ums/universities-partners/AlfredWegenerInsitute_n_1596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314" y="7955835"/>
            <a:ext cx="166038" cy="9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Прямоугольник 72"/>
          <p:cNvSpPr/>
          <p:nvPr/>
        </p:nvSpPr>
        <p:spPr>
          <a:xfrm>
            <a:off x="240731" y="2845096"/>
            <a:ext cx="14418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биопрепаратов медицинского назначения из слоевищ лишайников </a:t>
            </a:r>
            <a:endParaRPr lang="ru-RU" sz="1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230538" y="2839788"/>
            <a:ext cx="15869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1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ехнологии получения морозоустойчивых</a:t>
            </a:r>
          </a:p>
          <a:p>
            <a:pPr>
              <a:defRPr/>
            </a:pPr>
            <a:r>
              <a:rPr lang="ru-RU" sz="1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смазочных материалов (до -64С) из нефти </a:t>
            </a:r>
            <a:r>
              <a:rPr lang="ru-RU" sz="1000" b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Талаканского</a:t>
            </a:r>
            <a:r>
              <a:rPr lang="ru-RU" sz="1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месторождения</a:t>
            </a:r>
            <a:endParaRPr lang="ru-RU" sz="1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3181847" y="1187157"/>
            <a:ext cx="594025" cy="5222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4" descr="http://upload.wikimedia.org/wikipedia/en/a/a4/KST_logo.gif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1" y="772108"/>
            <a:ext cx="1969820" cy="48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http://upload.wikimedia.org/wikipedia/en/d/d0/Korea_Advanced_Institute_of_Science_and_Technology_logo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671" y="1238152"/>
            <a:ext cx="507623" cy="46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646" y="947548"/>
            <a:ext cx="460033" cy="460033"/>
          </a:xfrm>
          <a:prstGeom prst="ellipse">
            <a:avLst/>
          </a:prstGeom>
          <a:solidFill>
            <a:schemeClr val="bg1"/>
          </a:solidFill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1" name="Picture 2" descr="KRICT Logo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692" y="1142360"/>
            <a:ext cx="484761" cy="61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Прямоугольник 52"/>
          <p:cNvSpPr/>
          <p:nvPr/>
        </p:nvSpPr>
        <p:spPr>
          <a:xfrm>
            <a:off x="6376357" y="2844420"/>
            <a:ext cx="235074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техники и технологий бурения скважин большого диаметра для разведки россыпных месторождений алмазов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253692" y="204940"/>
            <a:ext cx="2480485" cy="3270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ОСНОВНЫЕ ПРОЕКТЫ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2865" y="5770968"/>
            <a:ext cx="30663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прикладного </a:t>
            </a:r>
            <a:r>
              <a:rPr lang="ru-RU" sz="1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для </a:t>
            </a:r>
            <a:r>
              <a:rPr lang="ru-RU" sz="1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расчетно-теоретического обеспечения разработки месторождений твердых полезных ископаемых и углеводородного сырья</a:t>
            </a: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8"/>
          <a:stretch/>
        </p:blipFill>
        <p:spPr>
          <a:xfrm>
            <a:off x="664761" y="4389859"/>
            <a:ext cx="1865112" cy="11254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" name="Picture 2" descr="http://www.mosinfor.ru/instran/veer/9141log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811" y="3791088"/>
            <a:ext cx="510335" cy="48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http://autompv.ru/wp-content/uploads/2013/04/Zavod-Bridgestone-v-Rossii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64" b="29364"/>
          <a:stretch/>
        </p:blipFill>
        <p:spPr bwMode="auto">
          <a:xfrm>
            <a:off x="4835054" y="4032825"/>
            <a:ext cx="1167703" cy="25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http://www.gazetayakutia.ru/media/k2/items/cache/fee31d2862df323c8b9dbe1d3b6b3f6f_XL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728" y="4403213"/>
            <a:ext cx="1199493" cy="689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446" y="4982398"/>
            <a:ext cx="1386604" cy="6974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0" name="Picture 3" descr="C:\Users\raul\Documents\Файлы Mail.Ru Агента\dagasia@mail.ru\leondav06@mail.ru\normal_1351056855_42_appanyi7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8310" y="4409052"/>
            <a:ext cx="1642073" cy="844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7075820" y="4039077"/>
            <a:ext cx="194723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defRPr sz="9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ru-RU" dirty="0"/>
              <a:t>МИП «СТРОЙКОМПОЗИТ»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5536" y="4834782"/>
            <a:ext cx="1144810" cy="8627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Рисунок 32" descr="F:\рисунки\4.11.tif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71" y="1517458"/>
            <a:ext cx="1825334" cy="1119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4" name="TextBox 33"/>
          <p:cNvSpPr txBox="1"/>
          <p:nvPr/>
        </p:nvSpPr>
        <p:spPr>
          <a:xfrm>
            <a:off x="7421826" y="980117"/>
            <a:ext cx="150051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defRPr sz="9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ru-RU" dirty="0"/>
              <a:t>МИП «АРКТИК-БУР»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39805" y="1127451"/>
            <a:ext cx="18803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МИП «МЕХАНОХИМИЧЕСКИЕ БИОТЕХНОЛОГИИ»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751467" y="2489533"/>
            <a:ext cx="10627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9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ru-RU" dirty="0"/>
              <a:t>МИП «ДАРЫ ЯКУТИИ»</a:t>
            </a:r>
          </a:p>
        </p:txBody>
      </p:sp>
      <p:pic>
        <p:nvPicPr>
          <p:cNvPr id="41" name="Picture 6" descr="ООО “Дары Якутии”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228" y="1467210"/>
            <a:ext cx="1019357" cy="890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481" y="4274563"/>
            <a:ext cx="1190573" cy="8922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590521" y="2842121"/>
            <a:ext cx="163730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способов лечения остеопороза путем применения </a:t>
            </a:r>
            <a:r>
              <a:rPr lang="ru-RU" sz="10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рыбокостной</a:t>
            </a:r>
            <a:r>
              <a:rPr lang="ru-RU" sz="1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муки сиговых </a:t>
            </a:r>
            <a:r>
              <a:rPr lang="ru-RU" sz="1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пород рыб</a:t>
            </a:r>
            <a:endParaRPr lang="ru-RU" sz="1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0282" y="811981"/>
            <a:ext cx="16315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БИОТЕХНОЛОГИИ </a:t>
            </a:r>
            <a:endParaRPr lang="ru-RU" sz="1200" dirty="0"/>
          </a:p>
        </p:txBody>
      </p:sp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98" y="1732909"/>
            <a:ext cx="1099262" cy="8897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Прямоугольник 48"/>
          <p:cNvSpPr/>
          <p:nvPr/>
        </p:nvSpPr>
        <p:spPr>
          <a:xfrm>
            <a:off x="4760226" y="2847721"/>
            <a:ext cx="177812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структурированных полимерных композитов, адаптированных к низкотемпературным условиям эксплуатации</a:t>
            </a:r>
            <a:endParaRPr lang="ru-RU" sz="1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Половина рамки 51"/>
          <p:cNvSpPr/>
          <p:nvPr/>
        </p:nvSpPr>
        <p:spPr>
          <a:xfrm>
            <a:off x="250825" y="2853129"/>
            <a:ext cx="716816" cy="259674"/>
          </a:xfrm>
          <a:prstGeom prst="halfFrame">
            <a:avLst>
              <a:gd name="adj1" fmla="val 711"/>
              <a:gd name="adj2" fmla="val 529"/>
            </a:avLst>
          </a:prstGeom>
          <a:solidFill>
            <a:schemeClr val="accent5">
              <a:lumMod val="75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54" name="Половина рамки 53"/>
          <p:cNvSpPr/>
          <p:nvPr/>
        </p:nvSpPr>
        <p:spPr>
          <a:xfrm>
            <a:off x="1584629" y="2861112"/>
            <a:ext cx="716816" cy="259674"/>
          </a:xfrm>
          <a:prstGeom prst="halfFrame">
            <a:avLst>
              <a:gd name="adj1" fmla="val 711"/>
              <a:gd name="adj2" fmla="val 529"/>
            </a:avLst>
          </a:prstGeom>
          <a:solidFill>
            <a:schemeClr val="accent5">
              <a:lumMod val="75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62" name="Половина рамки 61"/>
          <p:cNvSpPr/>
          <p:nvPr/>
        </p:nvSpPr>
        <p:spPr>
          <a:xfrm>
            <a:off x="3270704" y="2849116"/>
            <a:ext cx="716816" cy="259674"/>
          </a:xfrm>
          <a:prstGeom prst="halfFrame">
            <a:avLst>
              <a:gd name="adj1" fmla="val 711"/>
              <a:gd name="adj2" fmla="val 529"/>
            </a:avLst>
          </a:prstGeom>
          <a:solidFill>
            <a:schemeClr val="accent5">
              <a:lumMod val="75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63" name="Половина рамки 62"/>
          <p:cNvSpPr/>
          <p:nvPr/>
        </p:nvSpPr>
        <p:spPr>
          <a:xfrm>
            <a:off x="4767524" y="2856228"/>
            <a:ext cx="716816" cy="259674"/>
          </a:xfrm>
          <a:prstGeom prst="halfFrame">
            <a:avLst>
              <a:gd name="adj1" fmla="val 711"/>
              <a:gd name="adj2" fmla="val 529"/>
            </a:avLst>
          </a:prstGeom>
          <a:solidFill>
            <a:schemeClr val="accent5">
              <a:lumMod val="75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876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Шестиугольник 42"/>
          <p:cNvSpPr/>
          <p:nvPr/>
        </p:nvSpPr>
        <p:spPr>
          <a:xfrm rot="5400000">
            <a:off x="6388667" y="3801998"/>
            <a:ext cx="2304738" cy="2350741"/>
          </a:xfrm>
          <a:prstGeom prst="hex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Шестиугольник 38"/>
          <p:cNvSpPr/>
          <p:nvPr/>
        </p:nvSpPr>
        <p:spPr>
          <a:xfrm rot="5400000">
            <a:off x="3423528" y="888063"/>
            <a:ext cx="2304738" cy="2350740"/>
          </a:xfrm>
          <a:prstGeom prst="hex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452333" y="197811"/>
            <a:ext cx="5482836" cy="58477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СОХРАНЕНИЕ И РАЗВИТИЕ ЯЗЫКОВ И КУЛЬТУРЫ НАРОДОВ СЕВЕРО-ВОСТОКА РФ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Шестиугольник 2"/>
          <p:cNvSpPr/>
          <p:nvPr/>
        </p:nvSpPr>
        <p:spPr>
          <a:xfrm rot="5400000">
            <a:off x="367416" y="3791037"/>
            <a:ext cx="2417275" cy="2350741"/>
          </a:xfrm>
          <a:prstGeom prst="hex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Шестиугольник 43"/>
          <p:cNvSpPr/>
          <p:nvPr/>
        </p:nvSpPr>
        <p:spPr>
          <a:xfrm rot="5400000">
            <a:off x="3367260" y="3806653"/>
            <a:ext cx="2417275" cy="2350741"/>
          </a:xfrm>
          <a:prstGeom prst="hex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Шестиугольник 44"/>
          <p:cNvSpPr/>
          <p:nvPr/>
        </p:nvSpPr>
        <p:spPr>
          <a:xfrm rot="5400000">
            <a:off x="428294" y="951956"/>
            <a:ext cx="2304738" cy="2216743"/>
          </a:xfrm>
          <a:prstGeom prst="hex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Шестиугольник 45"/>
          <p:cNvSpPr/>
          <p:nvPr/>
        </p:nvSpPr>
        <p:spPr>
          <a:xfrm rot="5400000">
            <a:off x="6371422" y="882559"/>
            <a:ext cx="2309535" cy="2350741"/>
          </a:xfrm>
          <a:prstGeom prst="hexagon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98800" y="6004944"/>
            <a:ext cx="272604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1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родвижение русского языка </a:t>
            </a:r>
          </a:p>
          <a:p>
            <a:pPr algn="ctr"/>
            <a:r>
              <a:rPr lang="ru-RU" sz="11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странах Азиатско-Тихоокеанского региона</a:t>
            </a:r>
            <a:endParaRPr lang="ru-RU" sz="11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3268628" y="6012111"/>
            <a:ext cx="258962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1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Онтология ландшафта: семантика, семиотика и географическое моделирование</a:t>
            </a:r>
            <a:endParaRPr lang="ru-RU" sz="11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6" name="Picture 12" descr="http://s-vfu.ru/universitet/rukovodstvo-i-struktura/strukturnye-podrazdeleniya/ums/universities-partners/AlfredWegenerInsitute_n_1596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314" y="7955835"/>
            <a:ext cx="166038" cy="9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Прямоугольник 72"/>
          <p:cNvSpPr/>
          <p:nvPr/>
        </p:nvSpPr>
        <p:spPr>
          <a:xfrm>
            <a:off x="200527" y="2718227"/>
            <a:ext cx="279505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Исследование культуры народов Севера совместно с Институтом Полярных исследований </a:t>
            </a:r>
            <a:r>
              <a:rPr lang="ru-RU" sz="1100" b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им.Р</a:t>
            </a:r>
            <a:r>
              <a:rPr lang="ru-RU" sz="11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ru-RU" sz="11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1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котта при Кембриджском университете (2013-2019)</a:t>
            </a:r>
            <a:endParaRPr lang="ru-RU" sz="11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082758" y="2745110"/>
            <a:ext cx="29889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1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Сохранение и развитие языков и культуры коренных малочисленных народов Севера на цифровых носителях и в киберпространстве</a:t>
            </a:r>
            <a:endParaRPr lang="ru-RU" sz="11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6389809" y="2734885"/>
            <a:ext cx="235074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Изучение </a:t>
            </a:r>
          </a:p>
          <a:p>
            <a:pPr algn="ctr"/>
            <a:r>
              <a:rPr lang="ru-RU" sz="11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популяризация эпического наследия народов Евразии</a:t>
            </a:r>
            <a:endParaRPr lang="ru-RU" sz="11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253692" y="204940"/>
            <a:ext cx="2480485" cy="3270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ОСНОВНЫЕ ПРОЕКТЫ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64903" y="6012111"/>
            <a:ext cx="283884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Ревитализация</a:t>
            </a:r>
            <a:r>
              <a:rPr lang="ru-RU" sz="11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языков </a:t>
            </a:r>
          </a:p>
          <a:p>
            <a:pPr algn="ctr"/>
            <a:r>
              <a:rPr lang="ru-RU" sz="11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традиций коренных малочисленных народов Севера</a:t>
            </a:r>
            <a:endParaRPr lang="ru-RU" sz="11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218" y="1483746"/>
            <a:ext cx="1744509" cy="1227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" name="Рисунок 33" descr="Flag_of_England.sv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17" y="1007233"/>
            <a:ext cx="628730" cy="377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Рисунок 34" descr="University-of-Cambridge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81" y="1031069"/>
            <a:ext cx="1520688" cy="329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" t="9799" r="12653" b="7208"/>
          <a:stretch/>
        </p:blipFill>
        <p:spPr>
          <a:xfrm>
            <a:off x="4916150" y="900344"/>
            <a:ext cx="763401" cy="637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752" b="8180"/>
          <a:stretch/>
        </p:blipFill>
        <p:spPr>
          <a:xfrm>
            <a:off x="3527867" y="1440202"/>
            <a:ext cx="1318690" cy="526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8" name="TextBox 47"/>
          <p:cNvSpPr txBox="1"/>
          <p:nvPr/>
        </p:nvSpPr>
        <p:spPr>
          <a:xfrm>
            <a:off x="3317464" y="3400356"/>
            <a:ext cx="25168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www.arctic-megapedia.ru</a:t>
            </a:r>
            <a:r>
              <a:rPr lang="en-US" sz="1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5" t="1" r="33091" b="8180"/>
          <a:stretch/>
        </p:blipFill>
        <p:spPr>
          <a:xfrm>
            <a:off x="3915167" y="1803524"/>
            <a:ext cx="1321459" cy="5292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1" t="1" b="8180"/>
          <a:stretch/>
        </p:blipFill>
        <p:spPr>
          <a:xfrm>
            <a:off x="4342962" y="2160323"/>
            <a:ext cx="1330517" cy="5295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4" name="TextBox 53"/>
          <p:cNvSpPr txBox="1"/>
          <p:nvPr/>
        </p:nvSpPr>
        <p:spPr>
          <a:xfrm>
            <a:off x="7291040" y="1057150"/>
            <a:ext cx="172154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НИИ «ОЛОНХО» СВФУ</a:t>
            </a:r>
          </a:p>
        </p:txBody>
      </p:sp>
      <p:pic>
        <p:nvPicPr>
          <p:cNvPr id="74" name="Рисунок 7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673" y="4426139"/>
            <a:ext cx="1457877" cy="971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0" name="Picture 6" descr="Картинки по запросу японский флаг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375" y="3858879"/>
            <a:ext cx="387524" cy="258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689" y="3977839"/>
            <a:ext cx="394312" cy="2628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Flag of the People's Republic of China.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026" y="4128329"/>
            <a:ext cx="378734" cy="2529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ag of Mongolia.sv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043" y="4309726"/>
            <a:ext cx="444173" cy="2220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Рисунок 81" descr="19ef2607ce128d78caa7560ead1a31e4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290" y="1358348"/>
            <a:ext cx="1421178" cy="7272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9221" y="1915373"/>
            <a:ext cx="1702590" cy="7961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3" name="TextBox 82"/>
          <p:cNvSpPr txBox="1"/>
          <p:nvPr/>
        </p:nvSpPr>
        <p:spPr>
          <a:xfrm>
            <a:off x="5954645" y="3453856"/>
            <a:ext cx="2974312" cy="43088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СОХРАНЕНИЕ И РАЗВИТИЕ РУССКОГО ЯЗЫКА</a:t>
            </a:r>
            <a:endParaRPr lang="ru-RU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Picture 11" descr="I:\УМС-11-12б\фото корея\x_0fc201da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770" y="4794394"/>
            <a:ext cx="1324984" cy="1001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Половина рамки 90"/>
          <p:cNvSpPr/>
          <p:nvPr/>
        </p:nvSpPr>
        <p:spPr>
          <a:xfrm>
            <a:off x="5912889" y="3442286"/>
            <a:ext cx="1798213" cy="408999"/>
          </a:xfrm>
          <a:prstGeom prst="halfFrame">
            <a:avLst>
              <a:gd name="adj1" fmla="val 3634"/>
              <a:gd name="adj2" fmla="val 36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3342519" y="1049873"/>
            <a:ext cx="16275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8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АРКТИЧЕСКИЙ </a:t>
            </a:r>
          </a:p>
          <a:p>
            <a:pPr>
              <a:defRPr/>
            </a:pPr>
            <a:r>
              <a:rPr lang="ru-RU" sz="8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МНОГОЯЗЫЧНЫЙ ПОРТАЛ</a:t>
            </a:r>
            <a:endParaRPr lang="ru-RU" sz="8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 descr="DSC01936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89775" y="4758298"/>
            <a:ext cx="1338044" cy="82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2" name="Picture 2" descr="ГИС-технологии в предотвращении стихийных бедствий: СВФУ откроет новую магистерскую программу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6" r="14047"/>
          <a:stretch/>
        </p:blipFill>
        <p:spPr bwMode="auto">
          <a:xfrm>
            <a:off x="3689488" y="4386951"/>
            <a:ext cx="1765024" cy="1160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3689488" y="3726982"/>
            <a:ext cx="703125" cy="5827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4" name="Picture 4" descr="Aix Marseille Université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867" y="3894420"/>
            <a:ext cx="880526" cy="30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ámi University of Applied Sciences logo NEW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03" y="3929639"/>
            <a:ext cx="1143000" cy="2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Овал 57"/>
          <p:cNvSpPr/>
          <p:nvPr/>
        </p:nvSpPr>
        <p:spPr>
          <a:xfrm>
            <a:off x="1798425" y="3735066"/>
            <a:ext cx="703125" cy="5827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8" name="Picture 8" descr="UArctic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825" y="3929639"/>
            <a:ext cx="880806" cy="23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Рисунок 55" descr="Keto-300x200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287878" y="4345227"/>
            <a:ext cx="1385663" cy="923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0913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0" y="-3090"/>
          <a:ext cx="9144000" cy="1340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134076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83568" cy="524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528" y="188640"/>
            <a:ext cx="8820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Комплексная экспедиция Академии наук СССР по изучению производительных сил Якутской республики 1925-30 гг.</a:t>
            </a:r>
          </a:p>
          <a:p>
            <a:endParaRPr lang="ru-RU" dirty="0"/>
          </a:p>
        </p:txBody>
      </p:sp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5040560" cy="309634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179512" y="4437112"/>
            <a:ext cx="5472608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Сотрудники экспедиции Академии наук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СССР с ее идейным инициатором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М.К.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Аммосовым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Н.Н. Грибановским,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Г.М.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Кокшарским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Г.А. Поповым, А.Я.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Тарабукиным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А.Н.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Скалозубовой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а также с членами научно-исследовательского  общества «Саха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кэскилэ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(«Возрожде­ние Якутии») и Якутского отдела Русского географического общества.</a:t>
            </a:r>
          </a:p>
          <a:p>
            <a:pPr algn="ctr"/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12776"/>
            <a:ext cx="2664296" cy="237644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580112" y="3789040"/>
            <a:ext cx="33843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Было издано 36 выпусков «Материалов», 16 томов «Трудов», отчетов о результатах работы отрядов и подотрядов экспедиции, сводного сборника «Якутия», публикация неизданных материалов Якутской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Сибиряковской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историко-этнографической экспедиции, 2 карт и др.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596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https://spitfiregals.files.wordpress.com/2013/09/vladimir_putin_1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664" y="655672"/>
            <a:ext cx="1417219" cy="203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66436" y="781607"/>
            <a:ext cx="5831612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 smtClean="0">
                <a:latin typeface="Arial Narrow" panose="020B0606020202030204" pitchFamily="34" charset="0"/>
              </a:rPr>
              <a:t>Д.А. Медведеву</a:t>
            </a:r>
            <a:endParaRPr lang="ru-RU" sz="1100" dirty="0">
              <a:latin typeface="Arial Narrow" panose="020B060602020203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 smtClean="0">
                <a:latin typeface="Arial Narrow" panose="020B0606020202030204" pitchFamily="34" charset="0"/>
              </a:rPr>
              <a:t>В.Е. </a:t>
            </a:r>
            <a:r>
              <a:rPr lang="ru-RU" sz="1100" dirty="0" err="1" smtClean="0">
                <a:latin typeface="Arial Narrow" panose="020B0606020202030204" pitchFamily="34" charset="0"/>
              </a:rPr>
              <a:t>Фортову</a:t>
            </a:r>
            <a:endParaRPr lang="ru-RU" sz="1100" dirty="0">
              <a:latin typeface="Arial Narrow" panose="020B060602020203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i="1" dirty="0">
              <a:latin typeface="Arial Narrow" panose="020B060602020203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 smtClean="0">
                <a:latin typeface="Arial Narrow" panose="020B0606020202030204" pitchFamily="34" charset="0"/>
              </a:rPr>
              <a:t>     Примите решение </a:t>
            </a:r>
            <a:r>
              <a:rPr lang="ru-RU" sz="1100" dirty="0">
                <a:latin typeface="Arial Narrow" panose="020B0606020202030204" pitchFamily="34" charset="0"/>
              </a:rPr>
              <a:t>по организации </a:t>
            </a:r>
            <a:r>
              <a:rPr lang="ru-RU" sz="1100" dirty="0" smtClean="0">
                <a:latin typeface="Arial Narrow" panose="020B0606020202030204" pitchFamily="34" charset="0"/>
              </a:rPr>
              <a:t>в </a:t>
            </a:r>
            <a:r>
              <a:rPr lang="ru-RU" sz="1100" dirty="0">
                <a:latin typeface="Arial Narrow" panose="020B0606020202030204" pitchFamily="34" charset="0"/>
              </a:rPr>
              <a:t>2015-2020 </a:t>
            </a:r>
            <a:r>
              <a:rPr lang="ru-RU" sz="1100" dirty="0" smtClean="0">
                <a:latin typeface="Arial Narrow" panose="020B0606020202030204" pitchFamily="34" charset="0"/>
              </a:rPr>
              <a:t>годах комплексных </a:t>
            </a:r>
            <a:r>
              <a:rPr lang="ru-RU" sz="1100" dirty="0">
                <a:latin typeface="Arial Narrow" panose="020B0606020202030204" pitchFamily="34" charset="0"/>
              </a:rPr>
              <a:t>научных </a:t>
            </a:r>
            <a:r>
              <a:rPr lang="ru-RU" sz="1100" dirty="0" smtClean="0">
                <a:latin typeface="Arial Narrow" panose="020B0606020202030204" pitchFamily="34" charset="0"/>
              </a:rPr>
              <a:t>исследований в </a:t>
            </a:r>
            <a:r>
              <a:rPr lang="ru-RU" sz="1100" dirty="0">
                <a:latin typeface="Arial Narrow" panose="020B0606020202030204" pitchFamily="34" charset="0"/>
              </a:rPr>
              <a:t>Республике Саха (Якутия), </a:t>
            </a:r>
            <a:r>
              <a:rPr lang="ru-RU" sz="1100" dirty="0" smtClean="0">
                <a:latin typeface="Arial Narrow" panose="020B0606020202030204" pitchFamily="34" charset="0"/>
              </a:rPr>
              <a:t>направленных </a:t>
            </a:r>
            <a:r>
              <a:rPr lang="ru-RU" sz="1100" dirty="0">
                <a:latin typeface="Arial Narrow" panose="020B0606020202030204" pitchFamily="34" charset="0"/>
              </a:rPr>
              <a:t>на </a:t>
            </a:r>
            <a:r>
              <a:rPr lang="ru-RU" sz="1100" dirty="0" smtClean="0">
                <a:latin typeface="Arial Narrow" panose="020B0606020202030204" pitchFamily="34" charset="0"/>
              </a:rPr>
              <a:t>развитие производительных </a:t>
            </a:r>
            <a:r>
              <a:rPr lang="ru-RU" sz="1100" dirty="0">
                <a:latin typeface="Arial Narrow" panose="020B0606020202030204" pitchFamily="34" charset="0"/>
              </a:rPr>
              <a:t>сил </a:t>
            </a:r>
            <a:r>
              <a:rPr lang="ru-RU" sz="1100" dirty="0" smtClean="0">
                <a:latin typeface="Arial Narrow" panose="020B0606020202030204" pitchFamily="34" charset="0"/>
              </a:rPr>
              <a:t>и социальной сферы этой </a:t>
            </a:r>
            <a:r>
              <a:rPr lang="ru-RU" sz="1100" dirty="0">
                <a:latin typeface="Arial Narrow" panose="020B0606020202030204" pitchFamily="34" charset="0"/>
              </a:rPr>
              <a:t>Республики, предусмотрев проведение комплексной научной экспедиции с участием </a:t>
            </a:r>
            <a:r>
              <a:rPr lang="ru-RU" sz="1100" dirty="0" smtClean="0">
                <a:latin typeface="Arial Narrow" panose="020B0606020202030204" pitchFamily="34" charset="0"/>
              </a:rPr>
              <a:t>Российской академии наук и определив источники и объем ее финансирования.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latin typeface="Arial Narrow" panose="020B0606020202030204" pitchFamily="34" charset="0"/>
            </a:endParaRPr>
          </a:p>
          <a:p>
            <a:pPr algn="r">
              <a:defRPr/>
            </a:pPr>
            <a:r>
              <a:rPr lang="ru-RU" sz="1100" dirty="0" smtClean="0">
                <a:latin typeface="Arial Narrow" panose="020B0606020202030204" pitchFamily="34" charset="0"/>
              </a:rPr>
              <a:t>Доклад – 17 ноября 2014 г.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 smtClean="0">
              <a:latin typeface="Arial Narrow" panose="020B0606020202030204" pitchFamily="34" charset="0"/>
            </a:endParaRPr>
          </a:p>
          <a:p>
            <a:pPr algn="r">
              <a:defRPr/>
            </a:pPr>
            <a:r>
              <a:rPr lang="ru-RU" sz="1100" dirty="0">
                <a:latin typeface="Arial Narrow" panose="020B0606020202030204" pitchFamily="34" charset="0"/>
              </a:rPr>
              <a:t>от 29 августа 2014 г. №</a:t>
            </a:r>
            <a:r>
              <a:rPr lang="ru-RU" sz="1100" dirty="0" smtClean="0">
                <a:latin typeface="Arial Narrow" panose="020B0606020202030204" pitchFamily="34" charset="0"/>
              </a:rPr>
              <a:t>Пр-2014                                 В. Путин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681767" y="6400770"/>
            <a:ext cx="462233" cy="400110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C:\Users\УЛК310-34\Desktop\эмблема свфу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60" y="313848"/>
            <a:ext cx="1067225" cy="90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70293" y="132452"/>
            <a:ext cx="77338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ФГАОУ ВО «СЕВЕРО-ВОСТОЧНЫЙ ФЕДЕРАЛЬНЫЙ УНИВЕРСИТЕТ                          ИМЕНИ М.К. АММОСОВА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20" y="3003273"/>
            <a:ext cx="2122232" cy="3003409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327552" y="3305518"/>
            <a:ext cx="1794072" cy="3190786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 smtClean="0">
                <a:latin typeface="Arial Narrow" panose="020B0606020202030204" pitchFamily="34" charset="0"/>
              </a:rPr>
              <a:t>Сроки реализации: </a:t>
            </a:r>
          </a:p>
          <a:p>
            <a:pPr algn="l"/>
            <a:r>
              <a:rPr lang="ru-RU" sz="1600" dirty="0" smtClean="0">
                <a:latin typeface="Arial Narrow" panose="020B0606020202030204" pitchFamily="34" charset="0"/>
              </a:rPr>
              <a:t>2016-2020 годы</a:t>
            </a:r>
          </a:p>
          <a:p>
            <a:pPr algn="l"/>
            <a:endParaRPr lang="ru-RU" sz="1600" dirty="0" smtClean="0">
              <a:latin typeface="Arial Narrow" panose="020B0606020202030204" pitchFamily="34" charset="0"/>
            </a:endParaRPr>
          </a:p>
          <a:p>
            <a:pPr algn="l"/>
            <a:r>
              <a:rPr lang="ru-RU" sz="1600" b="1" dirty="0" smtClean="0">
                <a:latin typeface="Arial Narrow" panose="020B0606020202030204" pitchFamily="34" charset="0"/>
              </a:rPr>
              <a:t>Ресурсы: </a:t>
            </a:r>
          </a:p>
          <a:p>
            <a:pPr algn="l"/>
            <a:r>
              <a:rPr lang="ru-RU" sz="1600" dirty="0" smtClean="0">
                <a:latin typeface="Arial Narrow" panose="020B0606020202030204" pitchFamily="34" charset="0"/>
              </a:rPr>
              <a:t>Федеральный бюджет, бюджет </a:t>
            </a:r>
            <a:r>
              <a:rPr lang="ru-RU" sz="1600" dirty="0">
                <a:latin typeface="Arial Narrow" panose="020B0606020202030204" pitchFamily="34" charset="0"/>
              </a:rPr>
              <a:t>Республики Саха (Якутия) и </a:t>
            </a:r>
            <a:r>
              <a:rPr lang="ru-RU" sz="1600" dirty="0" smtClean="0">
                <a:latin typeface="Arial Narrow" panose="020B0606020202030204" pitchFamily="34" charset="0"/>
              </a:rPr>
              <a:t>внебюджетные источники</a:t>
            </a:r>
          </a:p>
          <a:p>
            <a:pPr algn="l"/>
            <a:endParaRPr lang="ru-RU" sz="1600" dirty="0">
              <a:latin typeface="Arial Narrow" panose="020B0606020202030204" pitchFamily="34" charset="0"/>
            </a:endParaRPr>
          </a:p>
          <a:p>
            <a:pPr algn="l"/>
            <a:r>
              <a:rPr lang="ru-RU" sz="1600" b="1" dirty="0" smtClean="0">
                <a:latin typeface="Arial Narrow" panose="020B0606020202030204" pitchFamily="34" charset="0"/>
              </a:rPr>
              <a:t>Ожидаемые конечные результаты Программы:</a:t>
            </a:r>
          </a:p>
          <a:p>
            <a:pPr algn="l"/>
            <a:r>
              <a:rPr lang="ru-RU" sz="1600" dirty="0" smtClean="0">
                <a:latin typeface="Arial Narrow" panose="020B0606020202030204" pitchFamily="34" charset="0"/>
              </a:rPr>
              <a:t>- Повышение </a:t>
            </a:r>
            <a:r>
              <a:rPr lang="ru-RU" sz="1600" dirty="0">
                <a:latin typeface="Arial Narrow" panose="020B0606020202030204" pitchFamily="34" charset="0"/>
              </a:rPr>
              <a:t>уровня и качества жизни населения </a:t>
            </a:r>
            <a:r>
              <a:rPr lang="ru-RU" sz="1600" dirty="0" smtClean="0">
                <a:latin typeface="Arial Narrow" panose="020B0606020202030204" pitchFamily="34" charset="0"/>
              </a:rPr>
              <a:t>Якутии</a:t>
            </a:r>
          </a:p>
          <a:p>
            <a:pPr algn="l"/>
            <a:r>
              <a:rPr lang="ru-RU" sz="1600" dirty="0" smtClean="0">
                <a:latin typeface="Arial Narrow" panose="020B0606020202030204" pitchFamily="34" charset="0"/>
              </a:rPr>
              <a:t>- Полученные </a:t>
            </a:r>
            <a:r>
              <a:rPr lang="ru-RU" sz="1600" dirty="0">
                <a:latin typeface="Arial Narrow" panose="020B0606020202030204" pitchFamily="34" charset="0"/>
              </a:rPr>
              <a:t>результаты станут научной основой стратегического планирования социально-экономического развития Республики Саха (Якутия) до 2050 </a:t>
            </a:r>
            <a:r>
              <a:rPr lang="ru-RU" sz="1600" dirty="0" smtClean="0">
                <a:latin typeface="Arial Narrow" panose="020B0606020202030204" pitchFamily="34" charset="0"/>
              </a:rPr>
              <a:t>года</a:t>
            </a:r>
          </a:p>
          <a:p>
            <a:pPr algn="l"/>
            <a:endParaRPr lang="ru-RU" sz="1600" dirty="0">
              <a:latin typeface="Arial Narrow" panose="020B0606020202030204" pitchFamily="34" charset="0"/>
            </a:endParaRPr>
          </a:p>
          <a:p>
            <a:pPr algn="l"/>
            <a:r>
              <a:rPr lang="ru-RU" sz="1600" b="1" dirty="0" smtClean="0">
                <a:latin typeface="Arial Narrow" panose="020B0606020202030204" pitchFamily="34" charset="0"/>
              </a:rPr>
              <a:t>Управление Программой:</a:t>
            </a:r>
          </a:p>
          <a:p>
            <a:pPr algn="l"/>
            <a:r>
              <a:rPr lang="ru-RU" sz="1600" dirty="0" smtClean="0">
                <a:latin typeface="Arial Narrow" panose="020B0606020202030204" pitchFamily="34" charset="0"/>
              </a:rPr>
              <a:t>Координационный совет</a:t>
            </a:r>
            <a:endParaRPr lang="ru-RU" sz="1600" dirty="0">
              <a:latin typeface="Arial Narrow" panose="020B0606020202030204" pitchFamily="34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698773252"/>
              </p:ext>
            </p:extLst>
          </p:nvPr>
        </p:nvGraphicFramePr>
        <p:xfrm>
          <a:off x="3224588" y="3343701"/>
          <a:ext cx="6881528" cy="3457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11043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Прямоугольник 101"/>
          <p:cNvSpPr/>
          <p:nvPr/>
        </p:nvSpPr>
        <p:spPr>
          <a:xfrm>
            <a:off x="-6960" y="4518334"/>
            <a:ext cx="9144000" cy="23424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TextBox 88"/>
          <p:cNvSpPr txBox="1"/>
          <p:nvPr/>
        </p:nvSpPr>
        <p:spPr>
          <a:xfrm>
            <a:off x="2438368" y="200928"/>
            <a:ext cx="4253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СВФУ СЕГОДНЯ: ЦИФРЫ И ФАКТЫ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966135" y="3669300"/>
            <a:ext cx="4162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&gt;1300 </a:t>
            </a:r>
            <a:r>
              <a:rPr lang="ru-RU" sz="1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научно-педагогических работников</a:t>
            </a:r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90488"/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1200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145</a:t>
            </a:r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докторов и 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752 </a:t>
            </a:r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кандидата наук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4966134" y="3138700"/>
            <a:ext cx="40344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&gt;17 000 </a:t>
            </a:r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студентов из </a:t>
            </a:r>
            <a:r>
              <a:rPr lang="ru-R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субъектов РФ и </a:t>
            </a:r>
            <a:r>
              <a:rPr lang="ru-R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</a:t>
            </a:r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</a:t>
            </a:r>
            <a:endParaRPr lang="ru-RU" sz="1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093096" y="4198571"/>
            <a:ext cx="26909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диссертационных советов</a:t>
            </a:r>
            <a:endParaRPr lang="ru-RU" sz="1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82050" y="3949910"/>
            <a:ext cx="33066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Стадион «Юность», бассейн</a:t>
            </a:r>
            <a:endParaRPr lang="ru-RU" sz="1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092878" y="3401212"/>
            <a:ext cx="42989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458</a:t>
            </a:r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образовательных программ ВО и СПО</a:t>
            </a:r>
            <a:endParaRPr lang="ru-RU" sz="1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981098" y="3136314"/>
            <a:ext cx="26829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Медклиника</a:t>
            </a:r>
            <a:r>
              <a:rPr lang="ru-RU" sz="1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СВФУ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385" y="753708"/>
            <a:ext cx="3167754" cy="1759043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1" name="Прямоугольник 60"/>
          <p:cNvSpPr/>
          <p:nvPr/>
        </p:nvSpPr>
        <p:spPr>
          <a:xfrm>
            <a:off x="180433" y="3136314"/>
            <a:ext cx="14220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институтов</a:t>
            </a:r>
            <a:endParaRPr lang="ru-RU" sz="1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202406" y="3406320"/>
            <a:ext cx="14220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факультетов</a:t>
            </a:r>
            <a:endParaRPr lang="ru-RU" sz="1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196507" y="3677920"/>
            <a:ext cx="14220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НИИ</a:t>
            </a:r>
            <a:endParaRPr lang="ru-RU" sz="1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196507" y="3949520"/>
            <a:ext cx="14059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колледжа</a:t>
            </a:r>
            <a:endParaRPr lang="ru-RU" sz="1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1993324" y="3413545"/>
            <a:ext cx="29615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АИЦ, </a:t>
            </a:r>
            <a:r>
              <a:rPr lang="ru-R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МИП</a:t>
            </a:r>
            <a:endParaRPr lang="ru-RU" sz="1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0842" y="4816720"/>
            <a:ext cx="2815636" cy="160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6" cstate="print">
            <a:lum brigh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5494" y="4816720"/>
            <a:ext cx="2772869" cy="160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4" name="TextBox 73"/>
          <p:cNvSpPr txBox="1"/>
          <p:nvPr/>
        </p:nvSpPr>
        <p:spPr>
          <a:xfrm>
            <a:off x="3276815" y="4479852"/>
            <a:ext cx="2406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филиала университета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3669514" y="6419578"/>
            <a:ext cx="1909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Технический институт,</a:t>
            </a:r>
          </a:p>
          <a:p>
            <a:pPr algn="ctr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Нерюнгри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183585" y="6420791"/>
            <a:ext cx="29241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Политехнический институт,</a:t>
            </a:r>
          </a:p>
          <a:p>
            <a:pPr algn="ctr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Мирный</a:t>
            </a:r>
          </a:p>
        </p:txBody>
      </p:sp>
      <p:sp>
        <p:nvSpPr>
          <p:cNvPr id="99" name="Прямоугольник 98"/>
          <p:cNvSpPr/>
          <p:nvPr/>
        </p:nvSpPr>
        <p:spPr>
          <a:xfrm>
            <a:off x="6719713" y="6420080"/>
            <a:ext cx="16578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Чукотский филиал,</a:t>
            </a:r>
          </a:p>
          <a:p>
            <a:pPr algn="ctr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Анадырь</a:t>
            </a:r>
          </a:p>
        </p:txBody>
      </p:sp>
      <p:pic>
        <p:nvPicPr>
          <p:cNvPr id="100" name="Рисунок 99"/>
          <p:cNvPicPr>
            <a:picLocks noChangeAspect="1"/>
          </p:cNvPicPr>
          <p:nvPr/>
        </p:nvPicPr>
        <p:blipFill rotWithShape="1">
          <a:blip r:embed="rId7" cstate="print">
            <a:lum bright="11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38"/>
          <a:stretch/>
        </p:blipFill>
        <p:spPr>
          <a:xfrm>
            <a:off x="275528" y="4802506"/>
            <a:ext cx="2724067" cy="1636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1" name="Прямоугольник 100"/>
          <p:cNvSpPr/>
          <p:nvPr/>
        </p:nvSpPr>
        <p:spPr>
          <a:xfrm>
            <a:off x="188468" y="4197386"/>
            <a:ext cx="19486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Университетский лицей</a:t>
            </a:r>
            <a:endParaRPr lang="ru-RU" sz="1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1981097" y="3678108"/>
            <a:ext cx="26829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Культурный центр «</a:t>
            </a:r>
            <a:r>
              <a:rPr lang="ru-RU" sz="1200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Сэргэлээх</a:t>
            </a:r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1980144" y="4191560"/>
            <a:ext cx="30524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Санаторий-профилакторий «Смена»</a:t>
            </a:r>
            <a:endParaRPr lang="ru-RU" sz="1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оловина рамки 27"/>
          <p:cNvSpPr/>
          <p:nvPr/>
        </p:nvSpPr>
        <p:spPr>
          <a:xfrm>
            <a:off x="134085" y="3146169"/>
            <a:ext cx="716816" cy="259674"/>
          </a:xfrm>
          <a:prstGeom prst="halfFrame">
            <a:avLst>
              <a:gd name="adj1" fmla="val 711"/>
              <a:gd name="adj2" fmla="val 529"/>
            </a:avLst>
          </a:prstGeom>
          <a:solidFill>
            <a:schemeClr val="accent5">
              <a:lumMod val="75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29" name="Половина рамки 28"/>
          <p:cNvSpPr/>
          <p:nvPr/>
        </p:nvSpPr>
        <p:spPr>
          <a:xfrm>
            <a:off x="1953205" y="3148805"/>
            <a:ext cx="716816" cy="259674"/>
          </a:xfrm>
          <a:prstGeom prst="halfFrame">
            <a:avLst>
              <a:gd name="adj1" fmla="val 711"/>
              <a:gd name="adj2" fmla="val 529"/>
            </a:avLst>
          </a:prstGeom>
          <a:solidFill>
            <a:schemeClr val="accent5">
              <a:lumMod val="75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30" name="Половина рамки 29"/>
          <p:cNvSpPr/>
          <p:nvPr/>
        </p:nvSpPr>
        <p:spPr>
          <a:xfrm>
            <a:off x="4944043" y="3142135"/>
            <a:ext cx="716816" cy="259674"/>
          </a:xfrm>
          <a:prstGeom prst="halfFrame">
            <a:avLst>
              <a:gd name="adj1" fmla="val 711"/>
              <a:gd name="adj2" fmla="val 529"/>
            </a:avLst>
          </a:prstGeom>
          <a:solidFill>
            <a:schemeClr val="accent5">
              <a:lumMod val="75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chemeClr val="tx1"/>
              </a:solidFill>
            </a:endParaRPr>
          </a:p>
        </p:txBody>
      </p:sp>
      <p:pic>
        <p:nvPicPr>
          <p:cNvPr id="31" name="Рисунок 30" descr="SVFU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54822" y="637865"/>
            <a:ext cx="2694159" cy="1923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Рисунок 31" descr="s9MavXsgNg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2524" y="656944"/>
            <a:ext cx="2771178" cy="1911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619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360040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2017 г.  СВФУ выиграл 6 открытых конкурсов на выполнение НИР и подписал госконтракты с Академией наук РС(Я) на общую на сумму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92 115 000 руб. 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929411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583570"/>
              </p:ext>
            </p:extLst>
          </p:nvPr>
        </p:nvGraphicFramePr>
        <p:xfrm>
          <a:off x="179511" y="667017"/>
          <a:ext cx="8773421" cy="59758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2185"/>
                <a:gridCol w="7200359"/>
                <a:gridCol w="1320877"/>
              </a:tblGrid>
              <a:tr h="41735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темы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(руб.)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18177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Государственный контракт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№5328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 выполнение  НИР «Оценка, основные тенденции изменения природного и социально-экономического состояния, человеческого потенциала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Арктической экономической зоны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Республики Саха (Якутия)» от 24.07.2017 г.,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рук. Николаев А.Н., д.б.н., проректор по ЕМН-директор ИЕН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9 680 000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18177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Государственный контракт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№5327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 выполнение  НИР «Оценка, основные тенденции изменения природного и социально-экономического состояния, человеческого потенциала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Западной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экономической зоны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Республики Саха (Якутия)» от 08.08.2017 г.,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рук. Ноговицын</a:t>
                      </a:r>
                      <a:r>
                        <a:rPr lang="ru-RU" sz="1200" b="0" i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Р.Р., д.э.н., </a:t>
                      </a:r>
                      <a:r>
                        <a:rPr lang="ru-RU" sz="1200" b="0" i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зав.кафедрой</a:t>
                      </a:r>
                      <a:r>
                        <a:rPr lang="ru-RU" sz="1200" b="0" i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менеджмента в горно-геологической отрасли ФЭИ</a:t>
                      </a:r>
                      <a:endParaRPr lang="ru-RU" sz="1200" b="0" i="1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16 296 000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5123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Государственный контракт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№5330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 выполнение  НИР «Оценка, основные тенденции изменения природного и социально-экономического состояния, человеческого потенциала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Центральной экономической зоны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Республики Саха (Якутия)» от 07.08.2017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г.,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рук. </a:t>
                      </a:r>
                      <a:r>
                        <a:rPr lang="ru-RU" sz="1200" i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Кугаевский</a:t>
                      </a:r>
                      <a:r>
                        <a:rPr lang="ru-RU" sz="1200" i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А.А., д.э.н., директор ФЭИ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25 700 000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5123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Государственный контракт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№5329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 выполнение  НИР «Оценка, основные тенденции изменения природного и социально-экономического состояния, человеческого потенциала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Восточной экономической зоны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Республики Саха (Якутия)» от 07.08.2017 г.,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рук. </a:t>
                      </a:r>
                      <a:r>
                        <a:rPr lang="ru-RU" sz="1200" b="0" i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Филиппов</a:t>
                      </a:r>
                      <a:r>
                        <a:rPr lang="ru-RU" sz="1200" b="0" i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Д.В., </a:t>
                      </a:r>
                      <a:r>
                        <a:rPr lang="ru-RU" sz="1200" b="0" i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к.э.н., декан</a:t>
                      </a:r>
                      <a:r>
                        <a:rPr lang="ru-RU" sz="1200" b="0" i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АДФ</a:t>
                      </a:r>
                      <a:endParaRPr lang="ru-RU" sz="1200" b="0" i="1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6 999 000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5123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Государственный контракт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№5331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 выполнение  НИР «Оценка, основные тенденции изменения природного и социально-экономического состояния, человеческого потенциала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Южной экономической зоны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Республики Саха (Якутия)» от 07.08.2017 г.,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рук. Гуляев</a:t>
                      </a:r>
                      <a:r>
                        <a:rPr lang="ru-RU" sz="1200" i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П.В., </a:t>
                      </a:r>
                      <a:r>
                        <a:rPr lang="ru-RU" sz="1200" i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к.э.н., директор НИИ</a:t>
                      </a:r>
                      <a:r>
                        <a:rPr lang="ru-RU" sz="1200" i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РЭС</a:t>
                      </a:r>
                      <a:endParaRPr lang="ru-RU" sz="1200" i="1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10 640 000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18177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«Многофакторное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исследование состояния коренного и пришлого населения РС(Я) с целью оптимизации региональных программ по улучшению качества жизни жителей республики с учетом территориальных, этнических особенностей в условиях современного социально-экономического развития», </a:t>
                      </a:r>
                      <a:r>
                        <a:rPr lang="ru-RU" sz="12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рук. </a:t>
                      </a:r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Платонов Ф.А., д.м.н.,</a:t>
                      </a:r>
                      <a:r>
                        <a:rPr lang="ru-RU" sz="12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директор НИИ Здоровья</a:t>
                      </a:r>
                      <a:endParaRPr lang="ru-RU" sz="1200" dirty="0" smtClean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22 800 000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35046"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92 115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000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707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396980360"/>
              </p:ext>
            </p:extLst>
          </p:nvPr>
        </p:nvGraphicFramePr>
        <p:xfrm>
          <a:off x="565044" y="1648513"/>
          <a:ext cx="3715747" cy="2001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328319030"/>
              </p:ext>
            </p:extLst>
          </p:nvPr>
        </p:nvGraphicFramePr>
        <p:xfrm>
          <a:off x="4453731" y="1087555"/>
          <a:ext cx="4508583" cy="2393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851593780"/>
              </p:ext>
            </p:extLst>
          </p:nvPr>
        </p:nvGraphicFramePr>
        <p:xfrm>
          <a:off x="269544" y="3971499"/>
          <a:ext cx="4629150" cy="2506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1581569"/>
              </p:ext>
            </p:extLst>
          </p:nvPr>
        </p:nvGraphicFramePr>
        <p:xfrm>
          <a:off x="4844956" y="4162567"/>
          <a:ext cx="4135272" cy="2354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9C365A1-E8C1-4FC8-98FF-2E0147CF8C0F}"/>
              </a:ext>
            </a:extLst>
          </p:cNvPr>
          <p:cNvSpPr>
            <a:spLocks noGrp="1"/>
          </p:cNvSpPr>
          <p:nvPr/>
        </p:nvSpPr>
        <p:spPr>
          <a:xfrm>
            <a:off x="4040702" y="3650121"/>
            <a:ext cx="5449439" cy="503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 smtClean="0">
                <a:solidFill>
                  <a:srgbClr val="095598"/>
                </a:solidFill>
              </a:rPr>
              <a:t>ДИНАМИКА РОСТА КОЛИЧЕСТВА ЗАРЕГИСТРИРОВАННЫХ </a:t>
            </a:r>
            <a:br>
              <a:rPr lang="ru-RU" sz="1400" b="1" dirty="0" smtClean="0">
                <a:solidFill>
                  <a:srgbClr val="095598"/>
                </a:solidFill>
              </a:rPr>
            </a:br>
            <a:r>
              <a:rPr lang="ru-RU" sz="1400" b="1" dirty="0" smtClean="0">
                <a:solidFill>
                  <a:srgbClr val="095598"/>
                </a:solidFill>
              </a:rPr>
              <a:t>РЕЗУЛЬТАТОВ ИНТЕЛЛЕКТУАЛЬНОЙ ДЕЯТЕЛЬНОСТИ СВФУ</a:t>
            </a:r>
            <a:br>
              <a:rPr lang="ru-RU" sz="1400" b="1" dirty="0" smtClean="0">
                <a:solidFill>
                  <a:srgbClr val="095598"/>
                </a:solidFill>
              </a:rPr>
            </a:br>
            <a:r>
              <a:rPr lang="ru-RU" sz="1400" b="1" dirty="0" smtClean="0">
                <a:solidFill>
                  <a:srgbClr val="095598"/>
                </a:solidFill>
              </a:rPr>
              <a:t>(2013 – 2017 гг.)</a:t>
            </a:r>
            <a:endParaRPr lang="ru-RU" sz="1400" b="1" dirty="0">
              <a:solidFill>
                <a:srgbClr val="095598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6728" y="163773"/>
            <a:ext cx="7888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Показатели инновационной  экосистемы СВФУ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750760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ятиугольник 42"/>
          <p:cNvSpPr/>
          <p:nvPr/>
        </p:nvSpPr>
        <p:spPr>
          <a:xfrm>
            <a:off x="250825" y="3671888"/>
            <a:ext cx="8769226" cy="2628900"/>
          </a:xfrm>
          <a:prstGeom prst="homePlate">
            <a:avLst>
              <a:gd name="adj" fmla="val 12412"/>
            </a:avLst>
          </a:prstGeom>
          <a:solidFill>
            <a:schemeClr val="accent1">
              <a:alpha val="7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765775" y="2331322"/>
            <a:ext cx="42542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55850"/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ФОРУМ </a:t>
            </a: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55850"/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ВЫПУСКНИК: </a:t>
            </a:r>
          </a:p>
          <a:p>
            <a:pPr marL="2355850"/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НОВОЕ СЕЛО</a:t>
            </a: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!»</a:t>
            </a:r>
            <a:endParaRPr lang="ru-RU" sz="8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участием Главы РС (Я) Егора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Борисова, министров, глав МО и предпринимателей 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0825" y="733587"/>
            <a:ext cx="41417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КОМПЛЕКСНЫЙ ПРОЕКТ </a:t>
            </a:r>
          </a:p>
          <a:p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ПРИВЛЕЧЕНИЮ И ЗАКРЕПЛЕНИЮ МОЛОДЫХ СПЕЦИАЛИСТОВ </a:t>
            </a:r>
            <a:endParaRPr lang="ru-RU" sz="16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СЕЛЬСКОЙ МЕСТНОСТИ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0402" y="2098813"/>
            <a:ext cx="41222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9232" indent="-259232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новых рабочих мест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молодых специалистов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Благоустройство сельских поселений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качества жизни в сельской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местности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8955" y="1856082"/>
            <a:ext cx="206255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ПРОЕКТА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0" y="0"/>
            <a:ext cx="9144000" cy="591984"/>
            <a:chOff x="0" y="0"/>
            <a:chExt cx="9144000" cy="591984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0" y="0"/>
              <a:ext cx="9144000" cy="54626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55600"/>
              <a:r>
                <a:rPr lang="ru-R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ПРОЕКТ «НОВОЕ СЕЛО – НОВЫЕ ВОЗМОЖНОСТИ»</a:t>
              </a:r>
              <a:endParaRPr lang="ru-RU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Рисунок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264"/>
            <a:stretch>
              <a:fillRect/>
            </a:stretch>
          </p:blipFill>
          <p:spPr bwMode="auto">
            <a:xfrm>
              <a:off x="7362701" y="1"/>
              <a:ext cx="1781299" cy="54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Прямоугольник 24"/>
            <p:cNvSpPr/>
            <p:nvPr/>
          </p:nvSpPr>
          <p:spPr>
            <a:xfrm>
              <a:off x="0" y="546265"/>
              <a:ext cx="9144000" cy="4571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7" name="Picture 8" descr="https://www.s-vfu.ru/upload/iblock/a80/a802c094c4513b92e0272d601d90de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412" y="733587"/>
            <a:ext cx="2324226" cy="15502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s-vfu.ru/upload/iblock/a0b/a0be382e0057048b1e0786040bf80da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1370099"/>
            <a:ext cx="2336556" cy="1558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150937" y="4665218"/>
            <a:ext cx="2520951" cy="7799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Встречи выпускников </a:t>
            </a:r>
          </a:p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с главами и руководителями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41584" y="6000487"/>
            <a:ext cx="8299638" cy="5616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Соглашения с Правительством РС (Я), министерствами и ведомствами, </a:t>
            </a:r>
          </a:p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муниципальными образованиями, предприятиями и организациями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773124" y="4679477"/>
            <a:ext cx="1597751" cy="7656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Форум «Выпускник: </a:t>
            </a:r>
          </a:p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за новое село»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571500" y="5589588"/>
            <a:ext cx="7958138" cy="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Скругленный прямоугольник 32"/>
          <p:cNvSpPr/>
          <p:nvPr/>
        </p:nvSpPr>
        <p:spPr>
          <a:xfrm>
            <a:off x="5472111" y="4665217"/>
            <a:ext cx="3366422" cy="7799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Мониторинг реализации проектов, встречи с выпускниками и главами, обучение, новые проекты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1500" y="5674330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в течение года</a:t>
            </a:r>
            <a:endParaRPr lang="ru-RU" sz="1400" b="1" i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86100" y="5674329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апрель</a:t>
            </a:r>
            <a:endParaRPr lang="ru-RU" sz="1400" b="1" i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669422" y="5682742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в течение года</a:t>
            </a:r>
            <a:endParaRPr lang="ru-RU" sz="1400" b="1" i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68955" y="3797166"/>
            <a:ext cx="1231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Центр карьеры СВФУ</a:t>
            </a:r>
            <a:endParaRPr lang="ru-RU" sz="1400" b="1" i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668904" y="5503385"/>
            <a:ext cx="45719" cy="221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379320" y="5497636"/>
            <a:ext cx="45719" cy="221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150937" y="3806116"/>
            <a:ext cx="2520951" cy="7799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Обучение, консультации и экспертиза проектов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877407" y="3820679"/>
            <a:ext cx="1352673" cy="7799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Презентация проектов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5472111" y="3816897"/>
            <a:ext cx="2520951" cy="7799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Консультации по запуску </a:t>
            </a:r>
          </a:p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и реализации проектов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7" name="Прямая со стрелкой 46"/>
          <p:cNvCxnSpPr/>
          <p:nvPr/>
        </p:nvCxnSpPr>
        <p:spPr>
          <a:xfrm>
            <a:off x="1500188" y="4474937"/>
            <a:ext cx="0" cy="2790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>
            <a:off x="2414588" y="4474937"/>
            <a:ext cx="0" cy="2790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3251461" y="4474937"/>
            <a:ext cx="0" cy="2790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1914526" y="4474937"/>
            <a:ext cx="0" cy="2790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2894937" y="4474937"/>
            <a:ext cx="0" cy="2790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4562475" y="4479082"/>
            <a:ext cx="0" cy="2790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>
            <a:off x="7786688" y="4474937"/>
            <a:ext cx="0" cy="2790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6270163" y="4483818"/>
            <a:ext cx="0" cy="2790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6819900" y="4474937"/>
            <a:ext cx="0" cy="2790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7353052" y="4474937"/>
            <a:ext cx="0" cy="2790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>
            <a:off x="5781675" y="4474937"/>
            <a:ext cx="0" cy="2790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>
            <a:off x="3543300" y="5029200"/>
            <a:ext cx="457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>
            <a:off x="5212222" y="5029200"/>
            <a:ext cx="457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05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root\Pictures\школа с самого начала\занятия, сентябрь 2015\сентябрь, 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0" b="19839"/>
          <a:stretch>
            <a:fillRect/>
          </a:stretch>
        </p:blipFill>
        <p:spPr bwMode="auto">
          <a:xfrm>
            <a:off x="2117519" y="5079706"/>
            <a:ext cx="2120483" cy="177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563" y="289955"/>
            <a:ext cx="3766769" cy="39023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проект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 самого начала»</a:t>
            </a:r>
          </a:p>
        </p:txBody>
      </p:sp>
      <p:pic>
        <p:nvPicPr>
          <p:cNvPr id="5124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585" y="140237"/>
            <a:ext cx="819200" cy="88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719" y="5142310"/>
            <a:ext cx="1143659" cy="171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074642"/>
            <a:ext cx="48721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Организаторы 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dirty="0"/>
              <a:t>СВФУ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dirty="0"/>
              <a:t>Медицинский институт СВФУ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dirty="0"/>
              <a:t>Общественная </a:t>
            </a:r>
            <a:r>
              <a:rPr lang="ru-RU" dirty="0" smtClean="0"/>
              <a:t>организация</a:t>
            </a:r>
          </a:p>
          <a:p>
            <a:r>
              <a:rPr lang="ru-RU" dirty="0" smtClean="0"/>
              <a:t> </a:t>
            </a:r>
            <a:r>
              <a:rPr lang="ru-RU" dirty="0"/>
              <a:t>«Матери России»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dirty="0"/>
              <a:t>Правительство Республики </a:t>
            </a:r>
            <a:r>
              <a:rPr lang="ru-RU" dirty="0" smtClean="0"/>
              <a:t>Саха</a:t>
            </a:r>
          </a:p>
          <a:p>
            <a:r>
              <a:rPr lang="ru-RU" dirty="0" smtClean="0"/>
              <a:t> </a:t>
            </a:r>
            <a:r>
              <a:rPr lang="ru-RU" dirty="0"/>
              <a:t>(Якутия)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dirty="0"/>
              <a:t>Перинатальный центр РБ№1</a:t>
            </a:r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755" y="5079706"/>
            <a:ext cx="2685245" cy="177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root\Pictures\школа с самого начала\IMG-20150729-WA00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239" y="5079706"/>
            <a:ext cx="2282083" cy="177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Содержимое 9" descr="Сонатал во время беременности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76" y="5396449"/>
            <a:ext cx="1407705" cy="144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Объект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129688"/>
              </p:ext>
            </p:extLst>
          </p:nvPr>
        </p:nvGraphicFramePr>
        <p:xfrm>
          <a:off x="3915541" y="1038756"/>
          <a:ext cx="5160211" cy="2368795"/>
        </p:xfrm>
        <a:graphic>
          <a:graphicData uri="http://schemas.openxmlformats.org/drawingml/2006/table">
            <a:tbl>
              <a:tblPr/>
              <a:tblGrid>
                <a:gridCol w="18352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205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205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7674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0715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22326">
                <a:tc>
                  <a:txBody>
                    <a:bodyPr/>
                    <a:lstStyle/>
                    <a:p>
                      <a:pPr marL="225425" marR="0" lvl="0" indent="0" algn="just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/>
                    <a:p>
                      <a:pPr marL="225425" marR="0" lvl="0" indent="0" algn="just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 г. 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n=14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/>
                    <a:p>
                      <a:pPr marL="225425" marR="0" lvl="0" indent="0" algn="just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 г. </a:t>
                      </a: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</a:t>
                      </a: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/>
                    <a:p>
                      <a:pPr marL="225425" marR="0" lvl="0" indent="0" algn="just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 г. </a:t>
                      </a: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=36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/>
                    <a:p>
                      <a:pPr marL="225425" marR="0" lvl="0" indent="0" algn="just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2015г</a:t>
                      </a:r>
                    </a:p>
                    <a:p>
                      <a:pPr marL="225425" marR="0" lvl="0" indent="0" algn="just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=111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B6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2326">
                <a:tc>
                  <a:txBody>
                    <a:bodyPr/>
                    <a:lstStyle/>
                    <a:p>
                      <a:pPr marL="225425" marR="0" lvl="0" indent="0" algn="just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Осложнения беременности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/>
                    <a:p>
                      <a:pPr marL="225425" marR="0" lvl="0" indent="0" algn="just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39,8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5FE"/>
                    </a:solidFill>
                  </a:tcPr>
                </a:tc>
                <a:tc>
                  <a:txBody>
                    <a:bodyPr/>
                    <a:lstStyle/>
                    <a:p>
                      <a:pPr marL="225425" marR="0" lvl="0" indent="0" algn="just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37,5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5FE"/>
                    </a:solidFill>
                  </a:tcPr>
                </a:tc>
                <a:tc>
                  <a:txBody>
                    <a:bodyPr/>
                    <a:lstStyle/>
                    <a:p>
                      <a:pPr marL="225425" marR="0" lvl="0" indent="0" algn="just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22,2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5FE"/>
                    </a:solidFill>
                  </a:tcPr>
                </a:tc>
                <a:tc>
                  <a:txBody>
                    <a:bodyPr/>
                    <a:lstStyle/>
                    <a:p>
                      <a:pPr marL="225425" marR="0" lvl="0" indent="0" algn="just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13%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5F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0068">
                <a:tc>
                  <a:txBody>
                    <a:bodyPr/>
                    <a:lstStyle/>
                    <a:p>
                      <a:pPr marL="225425" marR="0" lvl="0" indent="0" algn="just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Осложнения в родах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/>
                    <a:p>
                      <a:pPr marL="225425" marR="0" lvl="0" indent="0" algn="just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25,1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225425" marR="0" lvl="0" indent="0" algn="just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25,0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225425" marR="0" lvl="0" indent="0" algn="just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22,2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225425" marR="0" lvl="0" indent="0" algn="just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2(разрыв промежности )-0,1%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3177">
                <a:tc>
                  <a:txBody>
                    <a:bodyPr/>
                    <a:lstStyle/>
                    <a:p>
                      <a:pPr marL="225425" marR="0" lvl="0" indent="0" algn="just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Нормальные роды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/>
                    <a:p>
                      <a:pPr marL="225425" marR="0" lvl="0" indent="0" algn="just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51,6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5FE"/>
                    </a:solidFill>
                  </a:tcPr>
                </a:tc>
                <a:tc>
                  <a:txBody>
                    <a:bodyPr/>
                    <a:lstStyle/>
                    <a:p>
                      <a:pPr marL="225425" marR="0" lvl="0" indent="0" algn="just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68,7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5FE"/>
                    </a:solidFill>
                  </a:tcPr>
                </a:tc>
                <a:tc>
                  <a:txBody>
                    <a:bodyPr/>
                    <a:lstStyle/>
                    <a:p>
                      <a:pPr marL="225425" marR="0" lvl="0" indent="0" algn="just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77,7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5FE"/>
                    </a:solidFill>
                  </a:tcPr>
                </a:tc>
                <a:tc>
                  <a:txBody>
                    <a:bodyPr/>
                    <a:lstStyle/>
                    <a:p>
                      <a:pPr marL="225425" marR="0" lvl="0" indent="0" algn="just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96,6%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5F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2326">
                <a:tc>
                  <a:txBody>
                    <a:bodyPr/>
                    <a:lstStyle/>
                    <a:p>
                      <a:pPr marL="225425" marR="0" lvl="0" indent="0" algn="just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оперативных родов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/>
                    <a:p>
                      <a:pPr marL="225425" marR="0" lvl="0" indent="0" algn="just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30,8 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225425" marR="0" lvl="0" indent="0" algn="just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31,2 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225425" marR="0" lvl="0" indent="0" algn="just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225425" marR="0" lvl="0" indent="0" algn="just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сл-3,6%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4395785" y="280261"/>
            <a:ext cx="50878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>
                <a:solidFill>
                  <a:srgbClr val="0F496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>
                <a:solidFill>
                  <a:srgbClr val="0F496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>
                <a:solidFill>
                  <a:srgbClr val="0F496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0F496F"/>
                </a:solidFill>
                <a:latin typeface="Century Gothic" panose="020B0502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исхода беременности и родов (в %)</a:t>
            </a:r>
            <a:endParaRPr lang="ru-RU" alt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9353" y="3711983"/>
            <a:ext cx="7641874" cy="1263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"С самого начала…» рассчитан на возраст ребенка от 14 недель беременности и до 17 лет включительно, это технология семейно-ориентированной подготовки семейных пар к ответственному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родительству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72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0781" y="-150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Фонд целевого капитала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 (</a:t>
            </a:r>
            <a:r>
              <a:rPr lang="ru-RU" sz="2800" b="1" dirty="0" err="1" smtClean="0">
                <a:solidFill>
                  <a:srgbClr val="0070C0"/>
                </a:solidFill>
              </a:rPr>
              <a:t>Эндаумент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</a:rPr>
              <a:t>фонд)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0125"/>
            <a:ext cx="5502415" cy="342558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Цель - формирование </a:t>
            </a:r>
            <a:r>
              <a:rPr lang="ru-RU" sz="2000" dirty="0"/>
              <a:t>целевого капитала (</a:t>
            </a:r>
            <a:r>
              <a:rPr lang="ru-RU" sz="2000" dirty="0" err="1"/>
              <a:t>эндаумента</a:t>
            </a:r>
            <a:r>
              <a:rPr lang="ru-RU" sz="2000" dirty="0"/>
              <a:t>), </a:t>
            </a:r>
            <a:r>
              <a:rPr lang="ru-RU" sz="2000" dirty="0" smtClean="0"/>
              <a:t>использование </a:t>
            </a:r>
            <a:r>
              <a:rPr lang="ru-RU" sz="2000" dirty="0"/>
              <a:t>и </a:t>
            </a:r>
            <a:r>
              <a:rPr lang="ru-RU" sz="2000" dirty="0" smtClean="0"/>
              <a:t>распределение </a:t>
            </a:r>
            <a:r>
              <a:rPr lang="ru-RU" sz="2000" dirty="0"/>
              <a:t>дохода от него в пользу Северо-Восточного федерального </a:t>
            </a:r>
            <a:r>
              <a:rPr lang="ru-RU" sz="2000" dirty="0" smtClean="0"/>
              <a:t>университета. </a:t>
            </a:r>
            <a:endParaRPr lang="ru-RU" sz="2000" dirty="0"/>
          </a:p>
          <a:p>
            <a:r>
              <a:rPr lang="ru-RU" sz="2000" dirty="0"/>
              <a:t>Фонд </a:t>
            </a:r>
            <a:r>
              <a:rPr lang="ru-RU" sz="2000" dirty="0" smtClean="0"/>
              <a:t>создан 20 </a:t>
            </a:r>
            <a:r>
              <a:rPr lang="ru-RU" sz="2000" dirty="0"/>
              <a:t>сентября 2011 г.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4178-6413-470B-AD4E-097D8099E4B1}" type="slidenum">
              <a:rPr lang="ru-RU" smtClean="0"/>
              <a:t>24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12" y="2361696"/>
            <a:ext cx="2290379" cy="4776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12" y="3454623"/>
            <a:ext cx="2823307" cy="6802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12" y="5008322"/>
            <a:ext cx="2961564" cy="713715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641561"/>
              </p:ext>
            </p:extLst>
          </p:nvPr>
        </p:nvGraphicFramePr>
        <p:xfrm>
          <a:off x="5254388" y="1023582"/>
          <a:ext cx="3766781" cy="4751301"/>
        </p:xfrm>
        <a:graphic>
          <a:graphicData uri="http://schemas.openxmlformats.org/drawingml/2006/table">
            <a:tbl>
              <a:tblPr/>
              <a:tblGrid>
                <a:gridCol w="3766781"/>
              </a:tblGrid>
              <a:tr h="4751301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400" b="1" dirty="0" smtClean="0"/>
                        <a:t>МЕЦЕНАТЫ</a:t>
                      </a:r>
                      <a:endParaRPr lang="en-US" sz="1400" b="1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/>
                        <a:t>ЯРОО </a:t>
                      </a:r>
                      <a:r>
                        <a:rPr lang="ru-RU" sz="1400" dirty="0"/>
                        <a:t>"АССОЦИАЦИЯ ВЫПУСКНИКОВ СВФУ (ЯГУ)"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/>
                        <a:t>АК </a:t>
                      </a:r>
                      <a:r>
                        <a:rPr lang="ru-RU" sz="1400" dirty="0"/>
                        <a:t>"АЛРОСА" ОАО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/>
                        <a:t>ГУП </a:t>
                      </a:r>
                      <a:r>
                        <a:rPr lang="ru-RU" sz="1400" dirty="0"/>
                        <a:t>"КОМДРАГМЕТАЛЛ РС(Я)"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/>
                        <a:t>ООО </a:t>
                      </a:r>
                      <a:r>
                        <a:rPr lang="ru-RU" sz="1400" dirty="0"/>
                        <a:t>"ЯКУТГАЗПРОЕКТ"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/>
                        <a:t>ОАО </a:t>
                      </a:r>
                      <a:r>
                        <a:rPr lang="ru-RU" sz="1400" dirty="0"/>
                        <a:t>"САХАМЕДСТРАХ"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/>
                        <a:t>ООО </a:t>
                      </a:r>
                      <a:r>
                        <a:rPr lang="ru-RU" sz="1400" dirty="0"/>
                        <a:t>"КОПИРТЕХСЕРВИС"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/>
                        <a:t>ООО «</a:t>
                      </a:r>
                      <a:r>
                        <a:rPr lang="en-US" sz="1400" dirty="0" smtClean="0"/>
                        <a:t>LG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/>
                        <a:t>ИНТЕРНЭШНЛ ЯКУТСК"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/>
                        <a:t>ОАО </a:t>
                      </a:r>
                      <a:r>
                        <a:rPr lang="ru-RU" sz="1400" dirty="0"/>
                        <a:t>"ТЕПЛОЭНЕРГОСЕРВИС"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/>
                        <a:t>ОАО </a:t>
                      </a:r>
                      <a:r>
                        <a:rPr lang="ru-RU" sz="1400" dirty="0"/>
                        <a:t>АК "ЯКУТСКЭНЕРГО"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/>
                        <a:t>ГРУППА </a:t>
                      </a:r>
                      <a:r>
                        <a:rPr lang="ru-RU" sz="1400" dirty="0"/>
                        <a:t>ВТБ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/>
                        <a:t>ООО </a:t>
                      </a:r>
                      <a:r>
                        <a:rPr lang="ru-RU" sz="1400" dirty="0"/>
                        <a:t>«СОЦИАЛЬНАЯ ПОДДЕРЖКА СТУДЕНТОВ И МОЛОДЕЖИ «ФОКС»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/>
                        <a:t>ООО </a:t>
                      </a:r>
                      <a:r>
                        <a:rPr lang="ru-RU" sz="1400" dirty="0"/>
                        <a:t>"МНОГОМЕРНЫЕ ТЕХНОЛОГИИ</a:t>
                      </a:r>
                      <a:r>
                        <a:rPr lang="ru-RU" sz="1400" dirty="0" smtClean="0"/>
                        <a:t>"</a:t>
                      </a:r>
                      <a:endParaRPr lang="ru-RU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/>
                        <a:t>ПАО "СБЕРБАНК РОССИИ</a:t>
                      </a:r>
                      <a:r>
                        <a:rPr lang="ru-RU" sz="1400" dirty="0" smtClean="0"/>
                        <a:t>"</a:t>
                      </a:r>
                      <a:endParaRPr lang="ru-RU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/>
                        <a:t>ОАО "РОССИЙСКИЕ ЖЕЛЕЗНЫЕ ДОРОГИ"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/>
                        <a:t>АО </a:t>
                      </a:r>
                      <a:r>
                        <a:rPr lang="ru-RU" sz="1400" dirty="0"/>
                        <a:t>"АЛРОСА-ГАЗ"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/>
                        <a:t>АО </a:t>
                      </a:r>
                      <a:r>
                        <a:rPr lang="ru-RU" sz="1400" dirty="0"/>
                        <a:t>"РЕСПУБЛИКАНСКОЕ ИПОТЕЧНОЕ АГЕНСТВО"</a:t>
                      </a:r>
                    </a:p>
                  </a:txBody>
                  <a:tcPr marL="31995" marR="31995" marT="15998" marB="15998" anchor="ctr">
                    <a:lnL>
                      <a:noFill/>
                    </a:lnL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-34352" y="6321366"/>
            <a:ext cx="91783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https://www.s-vfu.ru/universitet/o-vuze/fond-tselevogo-kapitala/Vnesti </a:t>
            </a:r>
            <a:r>
              <a:rPr lang="ru-RU" sz="2000" dirty="0" err="1">
                <a:solidFill>
                  <a:srgbClr val="FF0000"/>
                </a:solidFill>
              </a:rPr>
              <a:t>pojertvovanie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49849" y="2238232"/>
            <a:ext cx="677108" cy="327546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&lt; 500 млн рублей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39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уппа 30"/>
          <p:cNvGrpSpPr/>
          <p:nvPr/>
        </p:nvGrpSpPr>
        <p:grpSpPr>
          <a:xfrm>
            <a:off x="0" y="0"/>
            <a:ext cx="9144000" cy="591984"/>
            <a:chOff x="0" y="0"/>
            <a:chExt cx="9144000" cy="591984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0" y="0"/>
              <a:ext cx="9144000" cy="54626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55600"/>
              <a:r>
                <a:rPr lang="ru-R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КЛЮЧЕВЫЕ МЕРОПРИЯТИЯ</a:t>
              </a:r>
              <a:endParaRPr lang="ru-RU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Рисунок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264"/>
            <a:stretch>
              <a:fillRect/>
            </a:stretch>
          </p:blipFill>
          <p:spPr bwMode="auto">
            <a:xfrm>
              <a:off x="7362701" y="1"/>
              <a:ext cx="1781299" cy="54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Прямоугольник 34"/>
            <p:cNvSpPr/>
            <p:nvPr/>
          </p:nvSpPr>
          <p:spPr>
            <a:xfrm>
              <a:off x="0" y="546265"/>
              <a:ext cx="9144000" cy="4571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50825" y="765175"/>
            <a:ext cx="725780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Создание университетского центра </a:t>
            </a:r>
            <a:r>
              <a:rPr lang="ru-RU" sz="1400" b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инновационно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-технологического развития макрорегиона</a:t>
            </a:r>
            <a:endParaRPr lang="ru-RU" sz="1400" dirty="0" smtClean="0">
              <a:solidFill>
                <a:schemeClr val="accent5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188913" indent="-188913">
              <a:buFont typeface="Arial" charset="0"/>
              <a:buChar char="•"/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Мероприятия по кадровому обеспечению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инновационной и технологической деятельности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(реализация программ ДПО, внедрение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модулей по технологическому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предпринимательству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в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ООП)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188913" indent="-188913">
              <a:buFont typeface="Arial" charset="0"/>
              <a:buChar char="•"/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Создание кластеров (строительного, медицинского, туристско-сервисного ,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арктических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инноваций) и реализация мероприятий в рамках проектов их развития</a:t>
            </a:r>
          </a:p>
          <a:p>
            <a:pPr marL="188913" indent="-188913">
              <a:buFont typeface="Arial" charset="0"/>
              <a:buChar char="•"/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Создание университетских инжиниринговых центров</a:t>
            </a:r>
          </a:p>
          <a:p>
            <a:pPr marL="188913" indent="-188913">
              <a:buFont typeface="Arial" charset="0"/>
              <a:buChar char="•"/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Создание алмазного образовательно-производственного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комплекса «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ТОДКиМ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» </a:t>
            </a:r>
            <a:endParaRPr lang="ru-RU" sz="1400" dirty="0" smtClean="0">
              <a:solidFill>
                <a:schemeClr val="accent5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188913" indent="-188913">
              <a:buFont typeface="Arial" charset="0"/>
              <a:buChar char="•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Модернизация дорожно-транспортной инфраструктуры в регионе </a:t>
            </a:r>
            <a:endParaRPr lang="ru-RU" sz="1400" dirty="0" smtClean="0">
              <a:solidFill>
                <a:schemeClr val="accent5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188913" indent="-188913">
              <a:buFont typeface="Arial" charset="0"/>
              <a:buChar char="•"/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Развитие нефтегазового направления</a:t>
            </a:r>
          </a:p>
          <a:p>
            <a:pPr marL="188913" indent="-188913">
              <a:buFont typeface="Arial" charset="0"/>
              <a:buChar char="•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Реализация программы комплексных научных исследований в Республике Саха (Якутия), направленных на развитие ее производительных сил и социальной сферы,  на 2017 и 2020 годы </a:t>
            </a:r>
          </a:p>
          <a:p>
            <a:endParaRPr lang="ru-RU" sz="1400" b="1" dirty="0" smtClean="0">
              <a:solidFill>
                <a:schemeClr val="accent5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Создание университетского центра социального развития макрорегион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а</a:t>
            </a:r>
          </a:p>
          <a:p>
            <a:pPr marL="188913" indent="-188913">
              <a:buFont typeface="Arial" charset="0"/>
              <a:buChar char="•"/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Создание социокультурного кластера</a:t>
            </a:r>
          </a:p>
          <a:p>
            <a:pPr marL="188913" indent="-188913">
              <a:buFont typeface="Arial" charset="0"/>
              <a:buChar char="•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Мероприятия по кадровому обеспечению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социального развития макрорегиона (реализация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программ ДПО, внедрение модулей по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социальному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предпринимательству в ООП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Реализация мероприятий по направлениям:</a:t>
            </a:r>
          </a:p>
          <a:p>
            <a:pPr marL="188913" indent="-188913">
              <a:buFont typeface="Arial" charset="0"/>
              <a:buChar char="•"/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Развитие коммуникативных площадок, направленных на формирование социокультурной среды макрорегиона</a:t>
            </a:r>
          </a:p>
          <a:p>
            <a:pPr marL="188913" indent="-188913">
              <a:buFont typeface="Arial" charset="0"/>
              <a:buChar char="•"/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Формирование условий эффективной социальной адаптации выпускников</a:t>
            </a:r>
          </a:p>
          <a:p>
            <a:pPr marL="188913" indent="-188913">
              <a:buFont typeface="Arial" charset="0"/>
              <a:buChar char="•"/>
            </a:pP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Развитие общественных институтов, повышающих социальную ответственность</a:t>
            </a:r>
          </a:p>
          <a:p>
            <a:pPr marL="188913" indent="-188913">
              <a:buFont typeface="Arial" charset="0"/>
              <a:buChar char="•"/>
            </a:pPr>
            <a:endParaRPr lang="ru-RU" sz="1400" dirty="0">
              <a:solidFill>
                <a:schemeClr val="accent5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24544" y="784752"/>
            <a:ext cx="1085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Сроки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07569" y="2601386"/>
            <a:ext cx="1085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2017-2020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24544" y="1203931"/>
            <a:ext cx="1085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2017-2019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74110" y="3223238"/>
            <a:ext cx="1085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2017-2020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07569" y="1869293"/>
            <a:ext cx="1085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2018-2019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07569" y="4152869"/>
            <a:ext cx="1085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2017-2019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7631723" y="2352746"/>
            <a:ext cx="0" cy="805058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07569" y="5478320"/>
            <a:ext cx="1085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2018-2019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7631723" y="5229680"/>
            <a:ext cx="0" cy="805058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26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02" b="6907"/>
          <a:stretch/>
        </p:blipFill>
        <p:spPr>
          <a:xfrm>
            <a:off x="0" y="5020734"/>
            <a:ext cx="9144000" cy="1837266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0" y="0"/>
            <a:ext cx="9144000" cy="591984"/>
            <a:chOff x="0" y="0"/>
            <a:chExt cx="9144000" cy="591984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0" y="0"/>
              <a:ext cx="9144000" cy="54626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55600"/>
              <a:r>
                <a:rPr lang="ru-R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КЛЮЧЕВЫЕ ЭФФЕКТЫ</a:t>
              </a:r>
              <a:endParaRPr lang="ru-RU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Рисунок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264"/>
            <a:stretch>
              <a:fillRect/>
            </a:stretch>
          </p:blipFill>
          <p:spPr bwMode="auto">
            <a:xfrm>
              <a:off x="7362701" y="1"/>
              <a:ext cx="1781299" cy="54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Прямоугольник 34"/>
            <p:cNvSpPr/>
            <p:nvPr/>
          </p:nvSpPr>
          <p:spPr>
            <a:xfrm>
              <a:off x="0" y="546265"/>
              <a:ext cx="9144000" cy="4571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65549" y="777050"/>
            <a:ext cx="4113946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</a:pPr>
            <a:r>
              <a:rPr lang="ru-RU" sz="12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ЭФФЕКТЫ ДЛЯ МАКРОРЕГИОНА</a:t>
            </a:r>
          </a:p>
          <a:p>
            <a:pPr marL="142875" lvl="0" indent="-142875" algn="just">
              <a:spcAft>
                <a:spcPts val="300"/>
              </a:spcAft>
              <a:buFont typeface="+mj-lt"/>
              <a:buAutoNum type="arabicPeriod"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Подготовка на территории макрорегиона высококвалифицированных кадров по приоритетным направлениям стратегии научно-технологического развития РФ</a:t>
            </a:r>
          </a:p>
          <a:p>
            <a:pPr marL="142875" indent="-142875" algn="just">
              <a:spcAft>
                <a:spcPts val="300"/>
              </a:spcAft>
              <a:buFont typeface="+mj-lt"/>
              <a:buAutoNum type="arabicPeriod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Снижение миграционного оттока талантливых 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абитуриентов и выпускников вузов,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населения из макрорегиона</a:t>
            </a:r>
          </a:p>
          <a:p>
            <a:pPr marL="142875" indent="-142875" algn="just">
              <a:spcAft>
                <a:spcPts val="300"/>
              </a:spcAft>
              <a:buFont typeface="+mj-lt"/>
              <a:buAutoNum type="arabicPeriod"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Формирование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в 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макрорегионе класса технологических и социальных предпринимателей</a:t>
            </a:r>
          </a:p>
          <a:p>
            <a:pPr marL="142875" lvl="0" indent="-142875" algn="just">
              <a:spcAft>
                <a:spcPts val="300"/>
              </a:spcAft>
              <a:buFont typeface="+mj-lt"/>
              <a:buAutoNum type="arabicPeriod"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Реализация полного научно-технологического цикла разработки и выведения на рынок доступных продуктов и технологий по приоритетным направлениям</a:t>
            </a:r>
          </a:p>
          <a:p>
            <a:pPr marL="142875" lvl="0" indent="-142875" algn="just">
              <a:spcAft>
                <a:spcPts val="300"/>
              </a:spcAft>
              <a:buFont typeface="+mj-lt"/>
              <a:buAutoNum type="arabicPeriod"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Производство на территории макрорегиона конкурентоспособных инновационных продуктов и технологий</a:t>
            </a:r>
          </a:p>
          <a:p>
            <a:pPr marL="142875" lvl="0" indent="-142875" algn="just">
              <a:spcAft>
                <a:spcPts val="300"/>
              </a:spcAft>
              <a:buFont typeface="+mj-lt"/>
              <a:buAutoNum type="arabicPeriod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Улучшение показателей качества жизни населения макрорегиона</a:t>
            </a:r>
          </a:p>
          <a:p>
            <a:pPr marL="142875" indent="-142875" algn="just">
              <a:spcAft>
                <a:spcPts val="300"/>
              </a:spcAft>
              <a:buFont typeface="+mj-lt"/>
              <a:buAutoNum type="arabicPeriod"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Системное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научно-аналитическое сопровождение межрегиональной и международной интеграции регионов Северо-Востока 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РФ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64505" y="788246"/>
            <a:ext cx="4128670" cy="4570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</a:pPr>
            <a:r>
              <a:rPr lang="ru-RU" sz="12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ЭФФЕКТЫ ДЛЯ УНИВЕРСИТЕТА</a:t>
            </a:r>
          </a:p>
          <a:p>
            <a:pPr marL="190500" lvl="0" indent="-190500" algn="just">
              <a:spcAft>
                <a:spcPts val="300"/>
              </a:spcAft>
              <a:buFont typeface="+mj-lt"/>
              <a:buAutoNum type="arabicPeriod"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Высокий научно-инновационный потенциал и авторитет в стратегически важном макрорегионе страны</a:t>
            </a:r>
          </a:p>
          <a:p>
            <a:pPr marL="190500" lvl="0" indent="-190500" algn="just">
              <a:spcAft>
                <a:spcPts val="300"/>
              </a:spcAft>
              <a:buFont typeface="+mj-lt"/>
              <a:buAutoNum type="arabicPeriod"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Внедрение комплекса инновационных образовательных программ в области технологического и социального предпринимательства по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приоритетным 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направлениям стратегии научно-технологического развития РФ и развития отраслей экономики макрорегиона</a:t>
            </a:r>
          </a:p>
          <a:p>
            <a:pPr marL="190500" lvl="0" indent="-190500" algn="just">
              <a:spcAft>
                <a:spcPts val="300"/>
              </a:spcAft>
              <a:buFont typeface="+mj-lt"/>
              <a:buAutoNum type="arabicPeriod"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Ведущий университетский центр </a:t>
            </a:r>
            <a:r>
              <a:rPr lang="ru-RU" sz="1200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инновационно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-технологического и социального развития макрорегиона</a:t>
            </a:r>
          </a:p>
          <a:p>
            <a:pPr marL="190500" lvl="0" indent="-190500" algn="just">
              <a:spcAft>
                <a:spcPts val="300"/>
              </a:spcAft>
              <a:buFont typeface="+mj-lt"/>
              <a:buAutoNum type="arabicPeriod"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Базовый вуз макрорегиона по подготовке кадров для строительного, нефтегазового, топливно-энергетического и других отраслевых комплексов, сферы образования, здравоохранения, инновационной экосистемы.</a:t>
            </a:r>
          </a:p>
          <a:p>
            <a:pPr marL="190500" lvl="0" indent="-190500" algn="just">
              <a:spcAft>
                <a:spcPts val="300"/>
              </a:spcAft>
              <a:buFont typeface="+mj-lt"/>
              <a:buAutoNum type="arabicPeriod"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Формирование устойчивой партнерской сети университета кластерного типа по реализации совместных программ и проектов по развитию отраслей макрорегиона</a:t>
            </a:r>
          </a:p>
        </p:txBody>
      </p:sp>
    </p:spTree>
    <p:extLst>
      <p:ext uri="{BB962C8B-B14F-4D97-AF65-F5344CB8AC3E}">
        <p14:creationId xmlns:p14="http://schemas.microsoft.com/office/powerpoint/2010/main" val="407228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6070"/>
            <a:ext cx="8229600" cy="868958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</a:rPr>
              <a:t>Благодарю за внимание!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98476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3" descr="\\192.168.1.40\hdd\Фото\Фото для презентации\Корпуса СВФУ\PICT0006.JPG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196752"/>
            <a:ext cx="8496300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187624" y="5288340"/>
            <a:ext cx="6912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rgbClr val="FF0000"/>
                </a:solidFill>
              </a:rPr>
              <a:t>Россия сильна своими регионами и народами!</a:t>
            </a:r>
            <a:endParaRPr lang="ru-RU" sz="3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23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586110" y="1101957"/>
            <a:ext cx="4422423" cy="5593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</a:t>
            </a:r>
            <a:r>
              <a:rPr lang="ru-RU" sz="1300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 smtClean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17 000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студентов</a:t>
            </a:r>
          </a:p>
          <a:p>
            <a:pPr>
              <a:lnSpc>
                <a:spcPct val="110000"/>
              </a:lnSpc>
              <a:buClr>
                <a:srgbClr val="E32400"/>
              </a:buClr>
            </a:pPr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</a:t>
            </a: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 smtClean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субъектов РФ и </a:t>
            </a:r>
            <a:r>
              <a:rPr lang="ru-RU" sz="1300" b="1" dirty="0" smtClean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r>
              <a:rPr lang="ru-RU" sz="1300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</a:t>
            </a:r>
          </a:p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r>
              <a:rPr lang="ru-RU" sz="1300" b="1" dirty="0" smtClean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300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филиала (г. Нерюнгри, г. Мирный, г. Анадырь)</a:t>
            </a:r>
          </a:p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территории – </a:t>
            </a:r>
            <a:r>
              <a:rPr lang="ru-RU" sz="1300" b="1" dirty="0" smtClean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126,4 га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r>
              <a:rPr lang="ru-RU" sz="1300" b="1" dirty="0" smtClean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300" b="1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НИИ, </a:t>
            </a:r>
            <a:r>
              <a:rPr lang="en-US" sz="1300" b="1" dirty="0" smtClean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300" b="1" dirty="0" smtClean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r>
              <a:rPr lang="en-US" sz="13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научный работник</a:t>
            </a:r>
          </a:p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возраст НПР – </a:t>
            </a:r>
            <a:r>
              <a:rPr lang="ru-RU" sz="1300" b="1" dirty="0" smtClean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 лет</a:t>
            </a:r>
          </a:p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r>
              <a:rPr lang="ru-RU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68,9%</a:t>
            </a: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НПР имеют </a:t>
            </a: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ученую </a:t>
            </a:r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степень</a:t>
            </a:r>
          </a:p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r>
              <a:rPr lang="ru-RU" sz="1300" b="1" dirty="0" smtClean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458</a:t>
            </a:r>
            <a:r>
              <a:rPr lang="ru-RU" sz="1300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основных ОП ВО и СПО,</a:t>
            </a:r>
          </a:p>
          <a:p>
            <a:pPr>
              <a:lnSpc>
                <a:spcPct val="110000"/>
              </a:lnSpc>
              <a:buClr>
                <a:srgbClr val="E32400"/>
              </a:buClr>
            </a:pPr>
            <a:r>
              <a:rPr lang="ru-RU" sz="13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т.ч. </a:t>
            </a:r>
            <a:r>
              <a:rPr lang="ru-RU" sz="1300" b="1" dirty="0" smtClean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135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программ магистратуры</a:t>
            </a:r>
          </a:p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r>
              <a:rPr lang="ru-RU" sz="1300" b="1" dirty="0" smtClean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204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программы ДПО</a:t>
            </a:r>
          </a:p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r>
              <a:rPr lang="ru-RU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учеб.-науч., науч.-</a:t>
            </a:r>
            <a:r>
              <a:rPr lang="ru-RU" sz="13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</a:t>
            </a: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лаборатории</a:t>
            </a:r>
            <a:endParaRPr lang="ru-RU" sz="13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 к </a:t>
            </a:r>
            <a:r>
              <a:rPr lang="ru-RU" sz="1300" b="1" dirty="0" smtClean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электронным БД, в т.ч. 15 зарубежным</a:t>
            </a:r>
            <a:endParaRPr lang="ru-RU" sz="13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r>
              <a:rPr lang="ru-RU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267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объектов ИС</a:t>
            </a:r>
          </a:p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r>
              <a:rPr lang="ru-RU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МИП</a:t>
            </a:r>
          </a:p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r>
              <a:rPr lang="ru-RU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органа </a:t>
            </a:r>
            <a:r>
              <a:rPr lang="ru-RU" sz="13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студ.самоуправления</a:t>
            </a:r>
            <a:endParaRPr lang="ru-RU" sz="13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доходы вуза на 1 НПР – </a:t>
            </a:r>
            <a:r>
              <a:rPr lang="ru-RU" sz="1300" b="1" dirty="0" smtClean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3098,4</a:t>
            </a:r>
            <a:r>
              <a:rPr lang="en-US" sz="1300" b="1" dirty="0" smtClean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 err="1" smtClean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тыс.руб</a:t>
            </a:r>
            <a:r>
              <a:rPr lang="ru-RU" sz="1300" b="1" dirty="0" smtClean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r>
              <a:rPr lang="ru-RU" sz="1300" b="1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НИОКР на 1 НПР </a:t>
            </a:r>
            <a:r>
              <a:rPr lang="ru-RU" sz="1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300" b="1" dirty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 smtClean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223,4 </a:t>
            </a:r>
            <a:r>
              <a:rPr lang="ru-RU" sz="1300" b="1" dirty="0" err="1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тыс.руб</a:t>
            </a:r>
            <a:r>
              <a:rPr lang="ru-RU" sz="1300" b="1" dirty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ежегодно</a:t>
            </a:r>
            <a:r>
              <a:rPr lang="ru-RU" sz="1300" b="1" dirty="0" smtClean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75-80% </a:t>
            </a:r>
            <a:r>
              <a:rPr lang="ru-RU" sz="1300" dirty="0" smtClean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всех выпускников трудоустраиваются,  в т.ч. по специальности –</a:t>
            </a:r>
            <a:r>
              <a:rPr lang="ru-RU" sz="1300" b="1" dirty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300" b="1" dirty="0" smtClean="0">
              <a:solidFill>
                <a:srgbClr val="E32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>
              <a:lnSpc>
                <a:spcPct val="110000"/>
              </a:lnSpc>
              <a:buClr>
                <a:srgbClr val="E32400"/>
              </a:buClr>
            </a:pPr>
            <a:r>
              <a:rPr lang="ru-RU" sz="1300" b="1" dirty="0" smtClean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98-100%</a:t>
            </a:r>
            <a:r>
              <a:rPr lang="ru-RU" sz="13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300" b="1" dirty="0" smtClean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25-30% </a:t>
            </a:r>
            <a:r>
              <a:rPr lang="ru-RU" sz="13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поступают в магистратуру, аспирантуру,</a:t>
            </a:r>
            <a:r>
              <a:rPr lang="ru-RU" sz="1300" b="1" dirty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 smtClean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5-10% </a:t>
            </a:r>
            <a:r>
              <a:rPr lang="ru-RU" sz="13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призываются в РА</a:t>
            </a:r>
            <a:endParaRPr lang="ru-RU" sz="13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Clr>
                <a:srgbClr val="E32400"/>
              </a:buClr>
            </a:pP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заработная плата:</a:t>
            </a:r>
            <a:endParaRPr lang="ru-RU" sz="13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ППС – </a:t>
            </a:r>
            <a:r>
              <a:rPr lang="ru-RU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63,02 </a:t>
            </a:r>
            <a:r>
              <a:rPr lang="ru-RU" sz="1300" b="1" dirty="0" err="1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тыс.руб</a:t>
            </a:r>
            <a:r>
              <a:rPr lang="ru-RU" sz="1300" b="1" dirty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Профессоров – </a:t>
            </a:r>
            <a:r>
              <a:rPr lang="ru-RU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88,74 </a:t>
            </a:r>
            <a:r>
              <a:rPr lang="ru-RU" sz="1300" b="1" dirty="0" err="1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тыс.руб</a:t>
            </a:r>
            <a:r>
              <a:rPr lang="ru-RU" sz="1300" b="1" dirty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Научных сотрудников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82,33 </a:t>
            </a:r>
            <a:r>
              <a:rPr lang="ru-RU" sz="1300" b="1" dirty="0" err="1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тыс.руб</a:t>
            </a:r>
            <a:r>
              <a:rPr lang="ru-RU" sz="1300" b="1" dirty="0" smtClean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9993" y="72548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63587" y="725488"/>
            <a:ext cx="1604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</a:t>
            </a:r>
            <a:r>
              <a:rPr lang="ru-RU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(на 1 авг.)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65286" y="1102821"/>
            <a:ext cx="4072470" cy="5813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</a:t>
            </a:r>
            <a:r>
              <a:rPr lang="ru-RU" sz="1300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 smtClean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12 000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студентов</a:t>
            </a:r>
          </a:p>
          <a:p>
            <a:pPr>
              <a:lnSpc>
                <a:spcPct val="110000"/>
              </a:lnSpc>
              <a:buClr>
                <a:srgbClr val="E32400"/>
              </a:buClr>
            </a:pPr>
            <a:r>
              <a:rPr lang="ru-RU" sz="13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(нет данных по регионам)</a:t>
            </a:r>
          </a:p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r>
              <a:rPr lang="ru-RU" sz="1300" b="1" dirty="0" smtClean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300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филиала (г. Нерюнгри, г. Мирный)</a:t>
            </a:r>
          </a:p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территории – </a:t>
            </a:r>
            <a:r>
              <a:rPr lang="ru-RU" sz="1300" b="1" dirty="0" smtClean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42,6 га</a:t>
            </a:r>
            <a:endParaRPr lang="ru-RU" sz="1300" baseline="300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r>
              <a:rPr lang="ru-RU" sz="1300" b="1" dirty="0" smtClean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научный работник</a:t>
            </a:r>
          </a:p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</a:t>
            </a:r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возраст НПР – </a:t>
            </a:r>
            <a:r>
              <a:rPr lang="ru-RU" sz="1300" b="1" dirty="0" smtClean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 </a:t>
            </a:r>
            <a:r>
              <a:rPr lang="ru-RU" sz="1300" b="1" dirty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</a:t>
            </a:r>
          </a:p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r>
              <a:rPr lang="ru-RU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59,7%</a:t>
            </a: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НПР имеют ученую степень</a:t>
            </a:r>
          </a:p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r>
              <a:rPr lang="ru-RU" sz="1300" b="1" dirty="0" smtClean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123</a:t>
            </a:r>
            <a:r>
              <a:rPr lang="ru-RU" sz="1300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основных ОП ВПО и СПО,</a:t>
            </a:r>
          </a:p>
          <a:p>
            <a:pPr>
              <a:lnSpc>
                <a:spcPct val="110000"/>
              </a:lnSpc>
              <a:buClr>
                <a:srgbClr val="E32400"/>
              </a:buClr>
            </a:pPr>
            <a:r>
              <a:rPr lang="ru-RU" sz="13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т.ч. </a:t>
            </a:r>
            <a:r>
              <a:rPr lang="ru-RU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магистратуры</a:t>
            </a:r>
          </a:p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r>
              <a:rPr lang="ru-RU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программ ДПО</a:t>
            </a:r>
          </a:p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r>
              <a:rPr lang="ru-RU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лабораторий</a:t>
            </a:r>
          </a:p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 к </a:t>
            </a:r>
            <a:r>
              <a:rPr lang="ru-RU" sz="1300" b="1" dirty="0" smtClean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электронной БД</a:t>
            </a:r>
          </a:p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r>
              <a:rPr lang="ru-RU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объекта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</a:t>
            </a:r>
          </a:p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r>
              <a:rPr lang="ru-RU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ru-RU" sz="13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r>
              <a:rPr lang="ru-RU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органа </a:t>
            </a:r>
            <a:r>
              <a:rPr lang="ru-RU" sz="13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студ.самоуправления</a:t>
            </a:r>
            <a:endParaRPr lang="ru-RU" sz="13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доходы вуза на 1 НПР – </a:t>
            </a:r>
            <a:r>
              <a:rPr lang="ru-RU" sz="1300" b="1" dirty="0" smtClean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1868,2 </a:t>
            </a:r>
            <a:r>
              <a:rPr lang="ru-RU" sz="1300" b="1" dirty="0" err="1" smtClean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тыс.руб</a:t>
            </a:r>
            <a:r>
              <a:rPr lang="ru-RU" sz="1300" b="1" dirty="0" smtClean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r>
              <a:rPr lang="ru-RU" sz="1300" b="1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300" b="1" dirty="0" smtClean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бъем НИОКР на 1 НПР </a:t>
            </a:r>
            <a:r>
              <a:rPr lang="ru-RU" sz="13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300" b="1" dirty="0" smtClean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65,1 </a:t>
            </a:r>
            <a:r>
              <a:rPr lang="ru-RU" sz="1300" b="1" dirty="0" err="1" smtClean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тыс.руб</a:t>
            </a:r>
            <a:r>
              <a:rPr lang="ru-RU" sz="1300" b="1" dirty="0" smtClean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  <a:buClr>
                <a:srgbClr val="E32400"/>
              </a:buClr>
            </a:pPr>
            <a:endParaRPr lang="ru-RU" sz="1300" b="1" dirty="0">
              <a:solidFill>
                <a:srgbClr val="E32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endParaRPr lang="ru-RU" sz="1300" b="1" dirty="0" smtClean="0">
              <a:solidFill>
                <a:srgbClr val="E32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endParaRPr lang="ru-RU" sz="1300" b="1" dirty="0" smtClean="0">
              <a:solidFill>
                <a:srgbClr val="E32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endParaRPr lang="ru-RU" sz="13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Clr>
                <a:srgbClr val="E32400"/>
              </a:buClr>
            </a:pP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заработная плата:</a:t>
            </a:r>
            <a:endParaRPr lang="ru-RU" sz="13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ППС – </a:t>
            </a:r>
            <a:r>
              <a:rPr lang="ru-RU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30,49 </a:t>
            </a:r>
            <a:r>
              <a:rPr lang="ru-RU" sz="1300" b="1" dirty="0" err="1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тыс.руб</a:t>
            </a:r>
            <a:r>
              <a:rPr lang="ru-RU" sz="1300" b="1" dirty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Профессоров – </a:t>
            </a:r>
            <a:r>
              <a:rPr lang="ru-RU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36,9 </a:t>
            </a:r>
            <a:r>
              <a:rPr lang="ru-RU" sz="1300" b="1" dirty="0" err="1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тыс.руб</a:t>
            </a:r>
            <a:r>
              <a:rPr lang="ru-RU" sz="1300" b="1" dirty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buClr>
                <a:srgbClr val="E32400"/>
              </a:buClr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Научных </a:t>
            </a:r>
            <a:r>
              <a:rPr lang="ru-RU" sz="13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 – </a:t>
            </a:r>
            <a:r>
              <a:rPr lang="ru-RU" sz="1300" b="1" dirty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38,2 </a:t>
            </a:r>
            <a:r>
              <a:rPr lang="ru-RU" sz="1300" b="1" dirty="0" err="1" smtClean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тыс.руб</a:t>
            </a:r>
            <a:endParaRPr lang="ru-RU" sz="1300" b="1" dirty="0" smtClean="0">
              <a:solidFill>
                <a:srgbClr val="E32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3864752" y="1957775"/>
            <a:ext cx="695958" cy="3298049"/>
          </a:xfrm>
          <a:prstGeom prst="rightArrow">
            <a:avLst>
              <a:gd name="adj1" fmla="val 57373"/>
              <a:gd name="adj2" fmla="val 71160"/>
            </a:avLst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2597860" y="200928"/>
            <a:ext cx="395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ПОКАЗАТЕЛИ СВФУ</a:t>
            </a:r>
          </a:p>
        </p:txBody>
      </p:sp>
    </p:spTree>
    <p:extLst>
      <p:ext uri="{BB962C8B-B14F-4D97-AF65-F5344CB8AC3E}">
        <p14:creationId xmlns:p14="http://schemas.microsoft.com/office/powerpoint/2010/main" val="268677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4178-6413-470B-AD4E-097D8099E4B1}" type="slidenum">
              <a:rPr lang="ru-RU" smtClean="0"/>
              <a:t>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209907" y="12360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академик РАО, доктор педагогических наук, кандидат психологических наук.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476467" y="400552"/>
            <a:ext cx="4038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Михайлова Евгения Исаевна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307" y="3091839"/>
            <a:ext cx="888469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учитель, организатор </a:t>
            </a:r>
            <a:r>
              <a:rPr lang="ru-RU" dirty="0"/>
              <a:t>воспитательной работы средней школы № 20 г. Якутска</a:t>
            </a:r>
            <a:r>
              <a:rPr lang="ru-RU" dirty="0" smtClean="0"/>
              <a:t>,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 инспектор, заведующая </a:t>
            </a:r>
            <a:r>
              <a:rPr lang="ru-RU" dirty="0"/>
              <a:t>Ярославским районным отделом народного образования г. Якутска, 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начальник </a:t>
            </a:r>
            <a:r>
              <a:rPr lang="ru-RU" dirty="0"/>
              <a:t>городского управления образования</a:t>
            </a:r>
            <a:r>
              <a:rPr lang="ru-RU" dirty="0" smtClean="0"/>
              <a:t>,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заместитель </a:t>
            </a:r>
            <a:r>
              <a:rPr lang="ru-RU" dirty="0"/>
              <a:t>министра </a:t>
            </a:r>
            <a:r>
              <a:rPr lang="ru-RU" dirty="0" smtClean="0"/>
              <a:t>образования </a:t>
            </a:r>
            <a:r>
              <a:rPr lang="ru-RU" dirty="0"/>
              <a:t>Республики Саха (Якутия</a:t>
            </a:r>
            <a:r>
              <a:rPr lang="ru-RU" dirty="0" smtClean="0"/>
              <a:t>),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 в </a:t>
            </a:r>
            <a:r>
              <a:rPr lang="ru-RU" dirty="0"/>
              <a:t>1997-2002 </a:t>
            </a:r>
            <a:r>
              <a:rPr lang="ru-RU" dirty="0" err="1" smtClean="0"/>
              <a:t>гг</a:t>
            </a:r>
            <a:r>
              <a:rPr lang="ru-RU" dirty="0" smtClean="0"/>
              <a:t> министр Министерства </a:t>
            </a:r>
            <a:r>
              <a:rPr lang="ru-RU" dirty="0"/>
              <a:t>образования Республики Саха (Якутия</a:t>
            </a:r>
            <a:r>
              <a:rPr lang="ru-RU" dirty="0" smtClean="0"/>
              <a:t>),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 </a:t>
            </a:r>
            <a:r>
              <a:rPr lang="ru-RU" dirty="0"/>
              <a:t>в 2003-2007 </a:t>
            </a:r>
            <a:r>
              <a:rPr lang="ru-RU" dirty="0" err="1" smtClean="0"/>
              <a:t>гг</a:t>
            </a:r>
            <a:r>
              <a:rPr lang="ru-RU" dirty="0" smtClean="0"/>
              <a:t>  </a:t>
            </a:r>
            <a:r>
              <a:rPr lang="ru-RU" b="1" dirty="0" smtClean="0"/>
              <a:t>заместитель </a:t>
            </a:r>
            <a:r>
              <a:rPr lang="ru-RU" b="1" dirty="0"/>
              <a:t>Председателя Правительства</a:t>
            </a:r>
            <a:r>
              <a:rPr lang="ru-RU" dirty="0"/>
              <a:t> Республики Саха (Якутия</a:t>
            </a:r>
            <a:r>
              <a:rPr lang="ru-RU" dirty="0" smtClean="0"/>
              <a:t>),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 в 2007-2010 </a:t>
            </a:r>
            <a:r>
              <a:rPr lang="ru-RU" dirty="0" err="1" smtClean="0"/>
              <a:t>гг</a:t>
            </a:r>
            <a:r>
              <a:rPr lang="ru-RU" dirty="0" smtClean="0"/>
              <a:t>  </a:t>
            </a:r>
            <a:r>
              <a:rPr lang="ru-RU" b="1" dirty="0" smtClean="0"/>
              <a:t>вице-президент</a:t>
            </a:r>
            <a:r>
              <a:rPr lang="ru-RU" dirty="0" smtClean="0"/>
              <a:t> </a:t>
            </a:r>
            <a:r>
              <a:rPr lang="ru-RU" dirty="0"/>
              <a:t>Республики Саха (Якутия</a:t>
            </a:r>
            <a:r>
              <a:rPr lang="ru-RU" dirty="0" smtClean="0"/>
              <a:t>), </a:t>
            </a:r>
          </a:p>
          <a:p>
            <a:pPr marL="285750" indent="-285750">
              <a:buFontTx/>
              <a:buChar char="-"/>
            </a:pPr>
            <a:r>
              <a:rPr lang="ru-RU" dirty="0"/>
              <a:t>с</a:t>
            </a:r>
            <a:r>
              <a:rPr lang="ru-RU" dirty="0" smtClean="0"/>
              <a:t> 2010 г </a:t>
            </a:r>
            <a:r>
              <a:rPr lang="ru-RU" b="1" dirty="0" smtClean="0"/>
              <a:t>ректор </a:t>
            </a:r>
            <a:r>
              <a:rPr lang="ru-RU" dirty="0"/>
              <a:t>Северо-Восточного федерального университета имени </a:t>
            </a:r>
            <a:r>
              <a:rPr lang="ru-RU" dirty="0" err="1"/>
              <a:t>М.К.Аммосова</a:t>
            </a:r>
            <a:r>
              <a:rPr lang="ru-RU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ru-RU" b="1" dirty="0" smtClean="0"/>
              <a:t>Депутат Госсобрания </a:t>
            </a:r>
            <a:r>
              <a:rPr lang="ru-RU" b="1" dirty="0"/>
              <a:t>(Ил </a:t>
            </a:r>
            <a:r>
              <a:rPr lang="ru-RU" b="1" dirty="0" err="1"/>
              <a:t>Тумэн</a:t>
            </a:r>
            <a:r>
              <a:rPr lang="ru-RU" b="1" dirty="0"/>
              <a:t>) </a:t>
            </a:r>
            <a:r>
              <a:rPr lang="ru-RU" dirty="0"/>
              <a:t>Республики Саха (Якутия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663" y="182255"/>
            <a:ext cx="2065503" cy="275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34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33513" y="200900"/>
            <a:ext cx="4083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ЛОГИКА ТРАНСФОРМАЦИИ СВФУ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15913" y="1716072"/>
            <a:ext cx="8310562" cy="1251093"/>
          </a:xfrm>
          <a:prstGeom prst="rect">
            <a:avLst/>
          </a:prstGeom>
          <a:solidFill>
            <a:srgbClr val="48A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3836412" y="1095164"/>
            <a:ext cx="1955006" cy="338554"/>
          </a:xfrm>
          <a:prstGeom prst="rect">
            <a:avLst/>
          </a:prstGeom>
          <a:solidFill>
            <a:srgbClr val="E324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800" b="1" dirty="0">
                <a:solidFill>
                  <a:schemeClr val="bg1"/>
                </a:solidFill>
                <a:latin typeface="Arial" panose="020B0604020202020204" pitchFamily="34" charset="0"/>
              </a:rPr>
              <a:t>Повышение требований работодателей и общества</a:t>
            </a:r>
          </a:p>
        </p:txBody>
      </p: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7641014" y="1095164"/>
            <a:ext cx="1049248" cy="338554"/>
          </a:xfrm>
          <a:prstGeom prst="rect">
            <a:avLst/>
          </a:prstGeom>
          <a:solidFill>
            <a:srgbClr val="E324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800" b="1" dirty="0">
                <a:solidFill>
                  <a:schemeClr val="bg1"/>
                </a:solidFill>
                <a:latin typeface="Arial" panose="020B0604020202020204" pitchFamily="34" charset="0"/>
              </a:rPr>
              <a:t>Развитие </a:t>
            </a:r>
          </a:p>
          <a:p>
            <a:pPr algn="ctr" eaLnBrk="1" hangingPunct="1"/>
            <a:r>
              <a:rPr lang="ru-RU" altLang="ru-RU" sz="800" b="1" dirty="0">
                <a:solidFill>
                  <a:schemeClr val="bg1"/>
                </a:solidFill>
                <a:latin typeface="Arial" panose="020B0604020202020204" pitchFamily="34" charset="0"/>
              </a:rPr>
              <a:t>технологий</a:t>
            </a: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415913" y="1095164"/>
            <a:ext cx="1387819" cy="338554"/>
          </a:xfrm>
          <a:prstGeom prst="rect">
            <a:avLst/>
          </a:prstGeom>
          <a:solidFill>
            <a:srgbClr val="E324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800" b="1" dirty="0">
                <a:solidFill>
                  <a:schemeClr val="bg1"/>
                </a:solidFill>
                <a:latin typeface="Arial" panose="020B0604020202020204" pitchFamily="34" charset="0"/>
              </a:rPr>
              <a:t>Глобализация образования и науки</a:t>
            </a:r>
          </a:p>
        </p:txBody>
      </p:sp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1864920" y="1095164"/>
            <a:ext cx="1910304" cy="338554"/>
          </a:xfrm>
          <a:prstGeom prst="rect">
            <a:avLst/>
          </a:prstGeom>
          <a:solidFill>
            <a:srgbClr val="E324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800" b="1" dirty="0">
                <a:solidFill>
                  <a:schemeClr val="bg1"/>
                </a:solidFill>
                <a:latin typeface="Arial" panose="020B0604020202020204" pitchFamily="34" charset="0"/>
              </a:rPr>
              <a:t>Обеспечение стратегической безопасности страны</a:t>
            </a:r>
          </a:p>
        </p:txBody>
      </p:sp>
      <p:grpSp>
        <p:nvGrpSpPr>
          <p:cNvPr id="21" name="Группа 5"/>
          <p:cNvGrpSpPr>
            <a:grpSpLocks/>
          </p:cNvGrpSpPr>
          <p:nvPr/>
        </p:nvGrpSpPr>
        <p:grpSpPr bwMode="auto">
          <a:xfrm>
            <a:off x="551464" y="1810986"/>
            <a:ext cx="946388" cy="861718"/>
            <a:chOff x="471488" y="1941513"/>
            <a:chExt cx="1100137" cy="990600"/>
          </a:xfrm>
        </p:grpSpPr>
        <p:sp>
          <p:nvSpPr>
            <p:cNvPr id="22" name="Овал 21"/>
            <p:cNvSpPr/>
            <p:nvPr/>
          </p:nvSpPr>
          <p:spPr>
            <a:xfrm>
              <a:off x="525463" y="1941513"/>
              <a:ext cx="1001712" cy="9906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4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16"/>
            <p:cNvSpPr txBox="1">
              <a:spLocks noChangeArrowheads="1"/>
            </p:cNvSpPr>
            <p:nvPr/>
          </p:nvSpPr>
          <p:spPr bwMode="auto">
            <a:xfrm>
              <a:off x="471488" y="2236788"/>
              <a:ext cx="1100137" cy="389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8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</a:rPr>
                <a:t>Образователь-ный процесс</a:t>
              </a:r>
            </a:p>
          </p:txBody>
        </p:sp>
      </p:grpSp>
      <p:grpSp>
        <p:nvGrpSpPr>
          <p:cNvPr id="26" name="Группа 6"/>
          <p:cNvGrpSpPr>
            <a:grpSpLocks/>
          </p:cNvGrpSpPr>
          <p:nvPr/>
        </p:nvGrpSpPr>
        <p:grpSpPr bwMode="auto">
          <a:xfrm>
            <a:off x="1728621" y="1811303"/>
            <a:ext cx="1013304" cy="861718"/>
            <a:chOff x="1641475" y="1941513"/>
            <a:chExt cx="1177925" cy="990600"/>
          </a:xfrm>
        </p:grpSpPr>
        <p:sp>
          <p:nvSpPr>
            <p:cNvPr id="27" name="Овал 26"/>
            <p:cNvSpPr/>
            <p:nvPr/>
          </p:nvSpPr>
          <p:spPr>
            <a:xfrm>
              <a:off x="1728788" y="1941513"/>
              <a:ext cx="1003300" cy="9906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4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17"/>
            <p:cNvSpPr txBox="1">
              <a:spLocks noChangeArrowheads="1"/>
            </p:cNvSpPr>
            <p:nvPr/>
          </p:nvSpPr>
          <p:spPr bwMode="auto">
            <a:xfrm>
              <a:off x="1641475" y="2236788"/>
              <a:ext cx="1177925" cy="389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8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</a:rPr>
                <a:t>Научные исследования</a:t>
              </a:r>
            </a:p>
          </p:txBody>
        </p:sp>
      </p:grpSp>
      <p:grpSp>
        <p:nvGrpSpPr>
          <p:cNvPr id="29" name="Группа 9"/>
          <p:cNvGrpSpPr>
            <a:grpSpLocks/>
          </p:cNvGrpSpPr>
          <p:nvPr/>
        </p:nvGrpSpPr>
        <p:grpSpPr bwMode="auto">
          <a:xfrm>
            <a:off x="2972694" y="1811620"/>
            <a:ext cx="917710" cy="861718"/>
            <a:chOff x="2895600" y="1941513"/>
            <a:chExt cx="1066800" cy="990600"/>
          </a:xfrm>
        </p:grpSpPr>
        <p:sp>
          <p:nvSpPr>
            <p:cNvPr id="30" name="Овал 29"/>
            <p:cNvSpPr/>
            <p:nvPr/>
          </p:nvSpPr>
          <p:spPr>
            <a:xfrm>
              <a:off x="2917825" y="1941513"/>
              <a:ext cx="1001713" cy="9906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4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18"/>
            <p:cNvSpPr txBox="1">
              <a:spLocks noChangeArrowheads="1"/>
            </p:cNvSpPr>
            <p:nvPr/>
          </p:nvSpPr>
          <p:spPr bwMode="auto">
            <a:xfrm>
              <a:off x="2895600" y="2172471"/>
              <a:ext cx="1066800" cy="530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8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</a:rPr>
                <a:t>Предпринима-тельская деятельность</a:t>
              </a:r>
            </a:p>
          </p:txBody>
        </p:sp>
      </p:grpSp>
      <p:grpSp>
        <p:nvGrpSpPr>
          <p:cNvPr id="32" name="Группа 10"/>
          <p:cNvGrpSpPr>
            <a:grpSpLocks/>
          </p:cNvGrpSpPr>
          <p:nvPr/>
        </p:nvGrpSpPr>
        <p:grpSpPr bwMode="auto">
          <a:xfrm>
            <a:off x="4121173" y="1812254"/>
            <a:ext cx="917710" cy="861718"/>
            <a:chOff x="4013886" y="1943100"/>
            <a:chExt cx="1066800" cy="990600"/>
          </a:xfrm>
        </p:grpSpPr>
        <p:sp>
          <p:nvSpPr>
            <p:cNvPr id="33" name="Овал 32"/>
            <p:cNvSpPr/>
            <p:nvPr/>
          </p:nvSpPr>
          <p:spPr>
            <a:xfrm>
              <a:off x="4038600" y="1943100"/>
              <a:ext cx="1003300" cy="9906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4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19"/>
            <p:cNvSpPr txBox="1">
              <a:spLocks noChangeArrowheads="1"/>
            </p:cNvSpPr>
            <p:nvPr/>
          </p:nvSpPr>
          <p:spPr bwMode="auto">
            <a:xfrm>
              <a:off x="4013886" y="2236788"/>
              <a:ext cx="1066800" cy="389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8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</a:rPr>
                <a:t>Интернациона-лизация</a:t>
              </a:r>
            </a:p>
          </p:txBody>
        </p:sp>
      </p:grpSp>
      <p:grpSp>
        <p:nvGrpSpPr>
          <p:cNvPr id="35" name="Группа 11"/>
          <p:cNvGrpSpPr>
            <a:grpSpLocks/>
          </p:cNvGrpSpPr>
          <p:nvPr/>
        </p:nvGrpSpPr>
        <p:grpSpPr bwMode="auto">
          <a:xfrm>
            <a:off x="5269652" y="1812573"/>
            <a:ext cx="1082952" cy="861718"/>
            <a:chOff x="5105400" y="1943100"/>
            <a:chExt cx="1258888" cy="990600"/>
          </a:xfrm>
        </p:grpSpPr>
        <p:sp>
          <p:nvSpPr>
            <p:cNvPr id="36" name="Овал 35"/>
            <p:cNvSpPr/>
            <p:nvPr/>
          </p:nvSpPr>
          <p:spPr>
            <a:xfrm>
              <a:off x="5237163" y="1943100"/>
              <a:ext cx="1001712" cy="9906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4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20"/>
            <p:cNvSpPr txBox="1">
              <a:spLocks noChangeArrowheads="1"/>
            </p:cNvSpPr>
            <p:nvPr/>
          </p:nvSpPr>
          <p:spPr bwMode="auto">
            <a:xfrm>
              <a:off x="5105400" y="2236788"/>
              <a:ext cx="1258888" cy="389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8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</a:rPr>
                <a:t>Пространствен-</a:t>
              </a:r>
            </a:p>
            <a:p>
              <a:pPr algn="ctr" eaLnBrk="1" hangingPunct="1"/>
              <a:r>
                <a:rPr lang="ru-RU" altLang="ru-RU" sz="8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</a:rPr>
                <a:t>ная среда</a:t>
              </a:r>
            </a:p>
          </p:txBody>
        </p:sp>
      </p:grpSp>
      <p:sp>
        <p:nvSpPr>
          <p:cNvPr id="38" name="Овал 37"/>
          <p:cNvSpPr/>
          <p:nvPr/>
        </p:nvSpPr>
        <p:spPr>
          <a:xfrm>
            <a:off x="6583373" y="1811937"/>
            <a:ext cx="863084" cy="86171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22"/>
          <p:cNvSpPr txBox="1">
            <a:spLocks noChangeArrowheads="1"/>
          </p:cNvSpPr>
          <p:nvPr/>
        </p:nvSpPr>
        <p:spPr bwMode="auto">
          <a:xfrm>
            <a:off x="6570795" y="2064595"/>
            <a:ext cx="8903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Формирование личности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28614" y="5531661"/>
            <a:ext cx="8308975" cy="5238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СВФУ - УСТОЙЧИВАЯ ИНТЕЛЛЕКТУАЛЬНАЯ ПЛАТФОРМА – ОСНОВА ДЛЯ ПЕРЕХОДА  РЕГИОНОВ СЕВЕРО-ВОСТОКА РОССИИ К «ЭКОНОМИКЕ ЗНАНИЙ»</a:t>
            </a:r>
          </a:p>
        </p:txBody>
      </p:sp>
      <p:sp>
        <p:nvSpPr>
          <p:cNvPr id="41" name="TextBox 35"/>
          <p:cNvSpPr txBox="1">
            <a:spLocks noChangeArrowheads="1"/>
          </p:cNvSpPr>
          <p:nvPr/>
        </p:nvSpPr>
        <p:spPr bwMode="auto">
          <a:xfrm>
            <a:off x="6606738" y="3322978"/>
            <a:ext cx="2097087" cy="400110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Arial" panose="020B0604020202020204" pitchFamily="34" charset="0"/>
              </a:rPr>
              <a:t>КОРПОРАТИВНАЯ </a:t>
            </a:r>
            <a:endParaRPr lang="ru-RU" altLang="ru-RU" dirty="0" smtClean="0">
              <a:latin typeface="Arial" panose="020B0604020202020204" pitchFamily="34" charset="0"/>
            </a:endParaRPr>
          </a:p>
          <a:p>
            <a:pPr algn="ctr" eaLnBrk="1" hangingPunct="1"/>
            <a:r>
              <a:rPr lang="ru-RU" altLang="ru-RU" dirty="0" smtClean="0">
                <a:latin typeface="Arial" panose="020B0604020202020204" pitchFamily="34" charset="0"/>
              </a:rPr>
              <a:t>КУЛЬТУРА</a:t>
            </a:r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42" name="TextBox 36"/>
          <p:cNvSpPr txBox="1">
            <a:spLocks noChangeArrowheads="1"/>
          </p:cNvSpPr>
          <p:nvPr/>
        </p:nvSpPr>
        <p:spPr bwMode="auto">
          <a:xfrm>
            <a:off x="429876" y="3322978"/>
            <a:ext cx="2834482" cy="400110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Arial" panose="020B0604020202020204" pitchFamily="34" charset="0"/>
              </a:rPr>
              <a:t>НОВЫЕ МЕТОДЫ И ТЕХНОЛОГИИ ОБУЧЕНИЯ</a:t>
            </a:r>
          </a:p>
        </p:txBody>
      </p:sp>
      <p:sp>
        <p:nvSpPr>
          <p:cNvPr id="43" name="TextBox 37"/>
          <p:cNvSpPr txBox="1">
            <a:spLocks noChangeArrowheads="1"/>
          </p:cNvSpPr>
          <p:nvPr/>
        </p:nvSpPr>
        <p:spPr bwMode="auto">
          <a:xfrm>
            <a:off x="7145627" y="4394464"/>
            <a:ext cx="1552575" cy="553998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Arial" panose="020B0604020202020204" pitchFamily="34" charset="0"/>
              </a:rPr>
              <a:t>ДВИЖЕНИЕ К ГРАЖДАНСКОМУ</a:t>
            </a:r>
          </a:p>
          <a:p>
            <a:pPr algn="ctr" eaLnBrk="1" hangingPunct="1"/>
            <a:r>
              <a:rPr lang="ru-RU" altLang="ru-RU" dirty="0">
                <a:latin typeface="Arial" panose="020B0604020202020204" pitchFamily="34" charset="0"/>
              </a:rPr>
              <a:t>ОБЩЕСТВУ</a:t>
            </a:r>
          </a:p>
        </p:txBody>
      </p:sp>
      <p:sp>
        <p:nvSpPr>
          <p:cNvPr id="44" name="TextBox 38"/>
          <p:cNvSpPr txBox="1">
            <a:spLocks noChangeArrowheads="1"/>
          </p:cNvSpPr>
          <p:nvPr/>
        </p:nvSpPr>
        <p:spPr bwMode="auto">
          <a:xfrm>
            <a:off x="4875394" y="4393265"/>
            <a:ext cx="2068512" cy="553998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Arial" panose="020B0604020202020204" pitchFamily="34" charset="0"/>
              </a:rPr>
              <a:t>ИННОВАЦИОННЫЙ ПОЯС СЕВЕРО-ВОСТОКА </a:t>
            </a:r>
            <a:endParaRPr lang="ru-RU" altLang="ru-RU" dirty="0" smtClean="0">
              <a:latin typeface="Arial" panose="020B0604020202020204" pitchFamily="34" charset="0"/>
            </a:endParaRPr>
          </a:p>
          <a:p>
            <a:pPr algn="ctr" eaLnBrk="1" hangingPunct="1"/>
            <a:r>
              <a:rPr lang="ru-RU" altLang="ru-RU" dirty="0" smtClean="0">
                <a:latin typeface="Arial" panose="020B0604020202020204" pitchFamily="34" charset="0"/>
              </a:rPr>
              <a:t>СТРАНЫ</a:t>
            </a:r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45" name="TextBox 39"/>
          <p:cNvSpPr txBox="1">
            <a:spLocks noChangeArrowheads="1"/>
          </p:cNvSpPr>
          <p:nvPr/>
        </p:nvSpPr>
        <p:spPr bwMode="auto">
          <a:xfrm>
            <a:off x="428614" y="4391394"/>
            <a:ext cx="1567659" cy="553998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Arial" panose="020B0604020202020204" pitchFamily="34" charset="0"/>
              </a:rPr>
              <a:t>ГАРАНТИЯ </a:t>
            </a:r>
            <a:endParaRPr lang="ru-RU" altLang="ru-RU" dirty="0" smtClean="0">
              <a:latin typeface="Arial" panose="020B0604020202020204" pitchFamily="34" charset="0"/>
            </a:endParaRPr>
          </a:p>
          <a:p>
            <a:pPr algn="ctr" eaLnBrk="1" hangingPunct="1"/>
            <a:r>
              <a:rPr lang="ru-RU" altLang="ru-RU" dirty="0" smtClean="0">
                <a:latin typeface="Arial" panose="020B0604020202020204" pitchFamily="34" charset="0"/>
              </a:rPr>
              <a:t>КАЧЕСТВА </a:t>
            </a:r>
            <a:r>
              <a:rPr lang="ru-RU" altLang="ru-RU" dirty="0">
                <a:latin typeface="Arial" panose="020B0604020202020204" pitchFamily="34" charset="0"/>
              </a:rPr>
              <a:t>ОБРАЗОВАНИЯ</a:t>
            </a:r>
          </a:p>
        </p:txBody>
      </p:sp>
      <p:sp>
        <p:nvSpPr>
          <p:cNvPr id="46" name="TextBox 41"/>
          <p:cNvSpPr txBox="1">
            <a:spLocks noChangeArrowheads="1"/>
          </p:cNvSpPr>
          <p:nvPr/>
        </p:nvSpPr>
        <p:spPr bwMode="auto">
          <a:xfrm>
            <a:off x="2217919" y="4397369"/>
            <a:ext cx="2465387" cy="554038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Arial" panose="020B0604020202020204" pitchFamily="34" charset="0"/>
              </a:rPr>
              <a:t>КАЖДЫЙ ПРОИЗВОДСТВЕННЫЙ КОЛЛЕКТИВ – ОБУЧАЮЩАЯСЯ  ОРГАНИЗАЦИЯ</a:t>
            </a:r>
          </a:p>
        </p:txBody>
      </p:sp>
      <p:sp>
        <p:nvSpPr>
          <p:cNvPr id="47" name="TextBox 42"/>
          <p:cNvSpPr txBox="1">
            <a:spLocks noChangeArrowheads="1"/>
          </p:cNvSpPr>
          <p:nvPr/>
        </p:nvSpPr>
        <p:spPr bwMode="auto">
          <a:xfrm>
            <a:off x="430717" y="3778081"/>
            <a:ext cx="2225675" cy="553998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dirty="0">
                <a:latin typeface="Arial" panose="020B0604020202020204" pitchFamily="34" charset="0"/>
              </a:rPr>
              <a:t>ЗАКАЗЫ </a:t>
            </a:r>
            <a:endParaRPr lang="ru-RU" dirty="0" smtClean="0">
              <a:latin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ru-RU" dirty="0" smtClean="0">
                <a:latin typeface="Arial" panose="020B0604020202020204" pitchFamily="34" charset="0"/>
              </a:rPr>
              <a:t>НА </a:t>
            </a:r>
            <a:r>
              <a:rPr lang="ru-RU" dirty="0">
                <a:latin typeface="Arial" panose="020B0604020202020204" pitchFamily="34" charset="0"/>
              </a:rPr>
              <a:t>ПОДГОТОВКУ КАДРОВ И ИССЛЕДОВАНИЯ</a:t>
            </a:r>
          </a:p>
        </p:txBody>
      </p:sp>
      <p:sp>
        <p:nvSpPr>
          <p:cNvPr id="48" name="Стрелка вниз 47"/>
          <p:cNvSpPr/>
          <p:nvPr/>
        </p:nvSpPr>
        <p:spPr>
          <a:xfrm>
            <a:off x="990276" y="1430900"/>
            <a:ext cx="315912" cy="282575"/>
          </a:xfrm>
          <a:prstGeom prst="downArrow">
            <a:avLst/>
          </a:prstGeom>
          <a:solidFill>
            <a:srgbClr val="E32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Стрелка вниз 48"/>
          <p:cNvSpPr/>
          <p:nvPr/>
        </p:nvSpPr>
        <p:spPr>
          <a:xfrm>
            <a:off x="2690136" y="1430900"/>
            <a:ext cx="317500" cy="282575"/>
          </a:xfrm>
          <a:prstGeom prst="downArrow">
            <a:avLst/>
          </a:prstGeom>
          <a:solidFill>
            <a:srgbClr val="E32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Стрелка вниз 49"/>
          <p:cNvSpPr/>
          <p:nvPr/>
        </p:nvSpPr>
        <p:spPr>
          <a:xfrm>
            <a:off x="4662309" y="1431844"/>
            <a:ext cx="317500" cy="282575"/>
          </a:xfrm>
          <a:prstGeom prst="downArrow">
            <a:avLst/>
          </a:prstGeom>
          <a:solidFill>
            <a:srgbClr val="E32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Стрелка вниз 50"/>
          <p:cNvSpPr/>
          <p:nvPr/>
        </p:nvSpPr>
        <p:spPr>
          <a:xfrm>
            <a:off x="7999621" y="1432960"/>
            <a:ext cx="317500" cy="282575"/>
          </a:xfrm>
          <a:prstGeom prst="downArrow">
            <a:avLst/>
          </a:prstGeom>
          <a:solidFill>
            <a:srgbClr val="E32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Стрелка вниз 51"/>
          <p:cNvSpPr/>
          <p:nvPr/>
        </p:nvSpPr>
        <p:spPr>
          <a:xfrm>
            <a:off x="831838" y="2965706"/>
            <a:ext cx="315912" cy="282575"/>
          </a:xfrm>
          <a:prstGeom prst="downArrow">
            <a:avLst/>
          </a:prstGeom>
          <a:solidFill>
            <a:srgbClr val="48A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48A1D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Стрелка вниз 52"/>
          <p:cNvSpPr/>
          <p:nvPr/>
        </p:nvSpPr>
        <p:spPr>
          <a:xfrm>
            <a:off x="2014525" y="2965706"/>
            <a:ext cx="317500" cy="282575"/>
          </a:xfrm>
          <a:prstGeom prst="downArrow">
            <a:avLst/>
          </a:prstGeom>
          <a:solidFill>
            <a:srgbClr val="48A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48A1D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Стрелка вниз 53"/>
          <p:cNvSpPr/>
          <p:nvPr/>
        </p:nvSpPr>
        <p:spPr>
          <a:xfrm>
            <a:off x="3224201" y="2965706"/>
            <a:ext cx="315913" cy="282575"/>
          </a:xfrm>
          <a:prstGeom prst="downArrow">
            <a:avLst/>
          </a:prstGeom>
          <a:solidFill>
            <a:srgbClr val="48A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48A1D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трелка вниз 54"/>
          <p:cNvSpPr/>
          <p:nvPr/>
        </p:nvSpPr>
        <p:spPr>
          <a:xfrm>
            <a:off x="4376725" y="2965706"/>
            <a:ext cx="317500" cy="282575"/>
          </a:xfrm>
          <a:prstGeom prst="downArrow">
            <a:avLst/>
          </a:prstGeom>
          <a:solidFill>
            <a:srgbClr val="48A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48A1D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Стрелка вниз 55"/>
          <p:cNvSpPr/>
          <p:nvPr/>
        </p:nvSpPr>
        <p:spPr>
          <a:xfrm>
            <a:off x="5519725" y="2965706"/>
            <a:ext cx="317500" cy="282575"/>
          </a:xfrm>
          <a:prstGeom prst="downArrow">
            <a:avLst/>
          </a:prstGeom>
          <a:solidFill>
            <a:srgbClr val="48A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48A1D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Стрелка вниз 56"/>
          <p:cNvSpPr/>
          <p:nvPr/>
        </p:nvSpPr>
        <p:spPr>
          <a:xfrm>
            <a:off x="6738925" y="2965706"/>
            <a:ext cx="317500" cy="282575"/>
          </a:xfrm>
          <a:prstGeom prst="downArrow">
            <a:avLst/>
          </a:prstGeom>
          <a:solidFill>
            <a:srgbClr val="48A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48A1D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Стрелка вниз 57"/>
          <p:cNvSpPr/>
          <p:nvPr/>
        </p:nvSpPr>
        <p:spPr>
          <a:xfrm>
            <a:off x="7958125" y="2965706"/>
            <a:ext cx="317500" cy="282575"/>
          </a:xfrm>
          <a:prstGeom prst="downArrow">
            <a:avLst/>
          </a:prstGeom>
          <a:solidFill>
            <a:srgbClr val="48A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48A1D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36"/>
          <p:cNvSpPr txBox="1">
            <a:spLocks noChangeArrowheads="1"/>
          </p:cNvSpPr>
          <p:nvPr/>
        </p:nvSpPr>
        <p:spPr bwMode="auto">
          <a:xfrm>
            <a:off x="3683481" y="3310278"/>
            <a:ext cx="2495445" cy="400110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Arial" panose="020B0604020202020204" pitchFamily="34" charset="0"/>
              </a:rPr>
              <a:t>ТРАНСФЕР </a:t>
            </a:r>
            <a:endParaRPr lang="ru-RU" altLang="ru-RU" dirty="0" smtClean="0">
              <a:latin typeface="Arial" panose="020B0604020202020204" pitchFamily="34" charset="0"/>
            </a:endParaRPr>
          </a:p>
          <a:p>
            <a:pPr algn="ctr" eaLnBrk="1" hangingPunct="1"/>
            <a:r>
              <a:rPr lang="ru-RU" altLang="ru-RU" dirty="0" smtClean="0">
                <a:latin typeface="Arial" panose="020B0604020202020204" pitchFamily="34" charset="0"/>
              </a:rPr>
              <a:t>ЗНАНИЙ </a:t>
            </a:r>
            <a:r>
              <a:rPr lang="ru-RU" altLang="ru-RU" dirty="0">
                <a:latin typeface="Arial" panose="020B0604020202020204" pitchFamily="34" charset="0"/>
              </a:rPr>
              <a:t>И ТЕХНОЛОГИЙ</a:t>
            </a:r>
          </a:p>
        </p:txBody>
      </p:sp>
      <p:sp>
        <p:nvSpPr>
          <p:cNvPr id="60" name="TextBox 41"/>
          <p:cNvSpPr txBox="1">
            <a:spLocks noChangeArrowheads="1"/>
          </p:cNvSpPr>
          <p:nvPr/>
        </p:nvSpPr>
        <p:spPr bwMode="auto">
          <a:xfrm>
            <a:off x="2772834" y="3775984"/>
            <a:ext cx="2038350" cy="553998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Arial" panose="020B0604020202020204" pitchFamily="34" charset="0"/>
              </a:rPr>
              <a:t>СОВМЕСТНЫЕ </a:t>
            </a:r>
            <a:endParaRPr lang="ru-RU" altLang="ru-RU" dirty="0" smtClean="0">
              <a:latin typeface="Arial" panose="020B0604020202020204" pitchFamily="34" charset="0"/>
            </a:endParaRPr>
          </a:p>
          <a:p>
            <a:pPr algn="ctr" eaLnBrk="1" hangingPunct="1"/>
            <a:r>
              <a:rPr lang="ru-RU" altLang="ru-RU" dirty="0" smtClean="0">
                <a:latin typeface="Arial" panose="020B0604020202020204" pitchFamily="34" charset="0"/>
              </a:rPr>
              <a:t>ПРОЕКТЫ </a:t>
            </a:r>
          </a:p>
          <a:p>
            <a:pPr algn="ctr" eaLnBrk="1" hangingPunct="1"/>
            <a:r>
              <a:rPr lang="ru-RU" altLang="ru-RU" dirty="0" smtClean="0">
                <a:latin typeface="Arial" panose="020B0604020202020204" pitchFamily="34" charset="0"/>
              </a:rPr>
              <a:t>РАЗВИТИЯ</a:t>
            </a:r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61" name="Правая круглая скобка 60"/>
          <p:cNvSpPr/>
          <p:nvPr/>
        </p:nvSpPr>
        <p:spPr>
          <a:xfrm rot="5400000">
            <a:off x="4440747" y="776204"/>
            <a:ext cx="238667" cy="8488876"/>
          </a:xfrm>
          <a:prstGeom prst="rightBracket">
            <a:avLst>
              <a:gd name="adj" fmla="val 111881"/>
            </a:avLst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Стрелка вниз 61"/>
          <p:cNvSpPr/>
          <p:nvPr/>
        </p:nvSpPr>
        <p:spPr>
          <a:xfrm>
            <a:off x="4051501" y="5139975"/>
            <a:ext cx="967948" cy="201613"/>
          </a:xfrm>
          <a:prstGeom prst="down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760168" y="2702452"/>
            <a:ext cx="5878532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100" b="1" spc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ДЕЯТЕЛЬНОСТИ ВУЗа</a:t>
            </a:r>
          </a:p>
        </p:txBody>
      </p:sp>
      <p:sp>
        <p:nvSpPr>
          <p:cNvPr id="64" name="TextBox 41"/>
          <p:cNvSpPr txBox="1">
            <a:spLocks noChangeArrowheads="1"/>
          </p:cNvSpPr>
          <p:nvPr/>
        </p:nvSpPr>
        <p:spPr bwMode="auto">
          <a:xfrm>
            <a:off x="6720900" y="3770419"/>
            <a:ext cx="1984869" cy="553998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Arial" panose="020B0604020202020204" pitchFamily="34" charset="0"/>
              </a:rPr>
              <a:t>СОВРЕМЕННЫЙ УНИВЕРСИТЕТСКИЙ КАМПУС</a:t>
            </a:r>
          </a:p>
        </p:txBody>
      </p:sp>
      <p:sp>
        <p:nvSpPr>
          <p:cNvPr id="65" name="TextBox 41"/>
          <p:cNvSpPr txBox="1">
            <a:spLocks noChangeArrowheads="1"/>
          </p:cNvSpPr>
          <p:nvPr/>
        </p:nvSpPr>
        <p:spPr bwMode="auto">
          <a:xfrm>
            <a:off x="4934494" y="3770479"/>
            <a:ext cx="1655763" cy="553998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Arial" panose="020B0604020202020204" pitchFamily="34" charset="0"/>
              </a:rPr>
              <a:t>ПРОФЕССИОНАЛЬНЫЕ </a:t>
            </a:r>
            <a:r>
              <a:rPr lang="ru-RU" altLang="ru-RU" dirty="0" smtClean="0">
                <a:latin typeface="Arial" panose="020B0604020202020204" pitchFamily="34" charset="0"/>
              </a:rPr>
              <a:t>СООБЩЕСТВА</a:t>
            </a:r>
          </a:p>
          <a:p>
            <a:pPr algn="ctr" eaLnBrk="1" hangingPunct="1"/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66" name="Овал 65"/>
          <p:cNvSpPr/>
          <p:nvPr/>
        </p:nvSpPr>
        <p:spPr>
          <a:xfrm>
            <a:off x="7677227" y="1841649"/>
            <a:ext cx="863084" cy="86171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22"/>
          <p:cNvSpPr txBox="1">
            <a:spLocks noChangeArrowheads="1"/>
          </p:cNvSpPr>
          <p:nvPr/>
        </p:nvSpPr>
        <p:spPr bwMode="auto">
          <a:xfrm>
            <a:off x="7644369" y="2126139"/>
            <a:ext cx="94675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Цифровизация</a:t>
            </a:r>
            <a:endParaRPr lang="ru-RU" altLang="ru-RU" sz="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68" name="TextBox 3">
            <a:extLst>
              <a:ext uri="{FF2B5EF4-FFF2-40B4-BE49-F238E27FC236}">
                <a16:creationId xmlns="" xmlns:a16="http://schemas.microsoft.com/office/drawing/2014/main" id="{2816E545-D9DF-4786-B878-DB66382D4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2606" y="1095164"/>
            <a:ext cx="1727221" cy="338554"/>
          </a:xfrm>
          <a:prstGeom prst="rect">
            <a:avLst/>
          </a:prstGeom>
          <a:solidFill>
            <a:srgbClr val="E324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sah-RU" altLang="ru-RU" sz="800" b="1" dirty="0">
                <a:solidFill>
                  <a:schemeClr val="bg1"/>
                </a:solidFill>
                <a:latin typeface="Arial" panose="020B0604020202020204" pitchFamily="34" charset="0"/>
              </a:rPr>
              <a:t>Конкуренция на рынке труда, услуг и товаров</a:t>
            </a:r>
            <a:endParaRPr lang="ru-RU" altLang="ru-RU" sz="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9" name="Стрелка вниз 49">
            <a:extLst>
              <a:ext uri="{FF2B5EF4-FFF2-40B4-BE49-F238E27FC236}">
                <a16:creationId xmlns="" xmlns:a16="http://schemas.microsoft.com/office/drawing/2014/main" id="{E561DDD3-35A1-4BBF-8960-2ABF6C33FFA8}"/>
              </a:ext>
            </a:extLst>
          </p:cNvPr>
          <p:cNvSpPr/>
          <p:nvPr/>
        </p:nvSpPr>
        <p:spPr>
          <a:xfrm>
            <a:off x="6616965" y="1425207"/>
            <a:ext cx="280507" cy="282575"/>
          </a:xfrm>
          <a:prstGeom prst="downArrow">
            <a:avLst/>
          </a:prstGeom>
          <a:solidFill>
            <a:srgbClr val="E32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44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462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5600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УНИВЕРСИТЕТСКИЙ ЦЕНТР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64"/>
          <a:stretch>
            <a:fillRect/>
          </a:stretch>
        </p:blipFill>
        <p:spPr bwMode="auto">
          <a:xfrm>
            <a:off x="7362701" y="1"/>
            <a:ext cx="1781299" cy="54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546265"/>
            <a:ext cx="9144000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" t="7707" r="5269" b="5399"/>
          <a:stretch/>
        </p:blipFill>
        <p:spPr>
          <a:xfrm>
            <a:off x="0" y="946755"/>
            <a:ext cx="4238626" cy="5014790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 rot="16357065">
            <a:off x="4711778" y="2804295"/>
            <a:ext cx="1115554" cy="15768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314673" y="3354349"/>
            <a:ext cx="2043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СВФУ</a:t>
            </a:r>
            <a:endParaRPr lang="ru-RU" sz="2800" b="1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авая фигурная скобка 4"/>
          <p:cNvSpPr/>
          <p:nvPr/>
        </p:nvSpPr>
        <p:spPr>
          <a:xfrm>
            <a:off x="3905250" y="790576"/>
            <a:ext cx="452436" cy="5864718"/>
          </a:xfrm>
          <a:prstGeom prst="rightBrace">
            <a:avLst>
              <a:gd name="adj1" fmla="val 8333"/>
              <a:gd name="adj2" fmla="val 47239"/>
            </a:avLst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700656" y="947860"/>
            <a:ext cx="2100444" cy="6690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строительный кластер </a:t>
            </a:r>
            <a:r>
              <a:rPr lang="ru-RU" sz="1600" dirty="0"/>
              <a:t>«Новое качество жизни»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714881" y="1967638"/>
            <a:ext cx="2100444" cy="6690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т</a:t>
            </a:r>
            <a:r>
              <a:rPr lang="ru-RU" sz="1600" dirty="0" smtClean="0"/>
              <a:t>уристско-сервисный кластер</a:t>
            </a:r>
            <a:endParaRPr lang="ru-RU" sz="16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810131" y="6023366"/>
            <a:ext cx="2100444" cy="6690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университетские инжиниринговые центры</a:t>
            </a:r>
            <a:endParaRPr lang="ru-RU" sz="140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714881" y="2969535"/>
            <a:ext cx="2100444" cy="6690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кластер </a:t>
            </a:r>
            <a:r>
              <a:rPr lang="ru-RU" sz="1600" dirty="0"/>
              <a:t>арктических инноваций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714881" y="4081363"/>
            <a:ext cx="2100444" cy="6690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медицинский кластер</a:t>
            </a:r>
          </a:p>
          <a:p>
            <a:pPr algn="ctr"/>
            <a:r>
              <a:rPr lang="ru-RU" sz="1400" dirty="0" smtClean="0"/>
              <a:t> </a:t>
            </a:r>
            <a:r>
              <a:rPr lang="ru-RU" sz="1400" dirty="0"/>
              <a:t>«Медицина Арктики»;</a:t>
            </a:r>
            <a:endParaRPr lang="ru-RU" sz="1600" dirty="0"/>
          </a:p>
        </p:txBody>
      </p:sp>
      <p:cxnSp>
        <p:nvCxnSpPr>
          <p:cNvPr id="19" name="Прямая со стрелкой 18"/>
          <p:cNvCxnSpPr/>
          <p:nvPr/>
        </p:nvCxnSpPr>
        <p:spPr>
          <a:xfrm flipV="1">
            <a:off x="5457825" y="1428752"/>
            <a:ext cx="1171575" cy="1657348"/>
          </a:xfrm>
          <a:prstGeom prst="straightConnector1">
            <a:avLst/>
          </a:prstGeom>
          <a:ln w="25400">
            <a:headEnd type="none"/>
            <a:tailEnd type="stealth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5722052" y="2494445"/>
            <a:ext cx="978604" cy="785380"/>
          </a:xfrm>
          <a:prstGeom prst="straightConnector1">
            <a:avLst/>
          </a:prstGeom>
          <a:ln w="25400">
            <a:headEnd type="none"/>
            <a:tailEnd type="stealth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5915024" y="3560030"/>
            <a:ext cx="785632" cy="12634"/>
          </a:xfrm>
          <a:prstGeom prst="straightConnector1">
            <a:avLst/>
          </a:prstGeom>
          <a:ln w="25400">
            <a:headEnd type="none"/>
            <a:tailEnd type="stealth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endCxn id="17" idx="1"/>
          </p:cNvCxnSpPr>
          <p:nvPr/>
        </p:nvCxnSpPr>
        <p:spPr>
          <a:xfrm>
            <a:off x="5915024" y="3937287"/>
            <a:ext cx="799857" cy="478611"/>
          </a:xfrm>
          <a:prstGeom prst="straightConnector1">
            <a:avLst/>
          </a:prstGeom>
          <a:ln w="25400">
            <a:headEnd type="none"/>
            <a:tailEnd type="stealth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5771935" y="4085158"/>
            <a:ext cx="1038196" cy="1186751"/>
          </a:xfrm>
          <a:prstGeom prst="straightConnector1">
            <a:avLst/>
          </a:prstGeom>
          <a:ln w="25400">
            <a:headEnd type="none"/>
            <a:tailEnd type="stealth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11" descr="Респ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409" y="692519"/>
            <a:ext cx="835579" cy="556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4" descr="http://xn--80atapud1a.xn--p1ai/upload/iblock/77e/77ea591eeeb0c777058f1307d703e9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110" y="1249180"/>
            <a:ext cx="831299" cy="546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9" descr="Маг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39012" y="1802110"/>
            <a:ext cx="837527" cy="580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2" descr="Flag of Kamchatka Krai.sv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330" y="2430933"/>
            <a:ext cx="823445" cy="568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://bezollon.ru/upload/iblock/9e2/1.png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3725">
            <a:off x="4117838" y="4090166"/>
            <a:ext cx="1951887" cy="267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Овал 35"/>
          <p:cNvSpPr/>
          <p:nvPr/>
        </p:nvSpPr>
        <p:spPr>
          <a:xfrm rot="18122246">
            <a:off x="4153803" y="4106421"/>
            <a:ext cx="2101636" cy="2166771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810131" y="5094957"/>
            <a:ext cx="2100444" cy="6690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с</a:t>
            </a:r>
            <a:r>
              <a:rPr lang="ru-RU" sz="1600" dirty="0" smtClean="0"/>
              <a:t>оциокультурный кластер</a:t>
            </a:r>
            <a:endParaRPr lang="ru-RU" sz="1600" dirty="0"/>
          </a:p>
        </p:txBody>
      </p:sp>
      <p:cxnSp>
        <p:nvCxnSpPr>
          <p:cNvPr id="38" name="Прямая со стрелкой 37"/>
          <p:cNvCxnSpPr>
            <a:endCxn id="15" idx="1"/>
          </p:cNvCxnSpPr>
          <p:nvPr/>
        </p:nvCxnSpPr>
        <p:spPr>
          <a:xfrm>
            <a:off x="5457825" y="4185917"/>
            <a:ext cx="1352306" cy="2171984"/>
          </a:xfrm>
          <a:prstGeom prst="straightConnector1">
            <a:avLst/>
          </a:prstGeom>
          <a:ln w="25400">
            <a:headEnd type="none"/>
            <a:tailEnd type="stealth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33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" name="Диаграмма 8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4710609"/>
              </p:ext>
            </p:extLst>
          </p:nvPr>
        </p:nvGraphicFramePr>
        <p:xfrm>
          <a:off x="-866574" y="1302021"/>
          <a:ext cx="3971353" cy="2330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0" name="Диаграмма 9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4988060"/>
              </p:ext>
            </p:extLst>
          </p:nvPr>
        </p:nvGraphicFramePr>
        <p:xfrm>
          <a:off x="1574381" y="1284916"/>
          <a:ext cx="3892880" cy="2359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9" name="Прямоугольник 98"/>
          <p:cNvSpPr/>
          <p:nvPr/>
        </p:nvSpPr>
        <p:spPr>
          <a:xfrm>
            <a:off x="250825" y="728663"/>
            <a:ext cx="4141788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РАСПРЕДЕЛЕНИЕ КОНТИНГЕНТА ОБУЧАЮЩИХСЯ</a:t>
            </a:r>
          </a:p>
          <a:p>
            <a:pPr algn="ctr">
              <a:defRPr/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НАПРАВЛЕНИЯМ БАКАЛАВРИАТА И СПЕЦИАЛИТЕТА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4" name="Picture 12" descr="&amp;Kcy;&amp;ocy;&amp;ncy;&amp;scy;&amp;tcy;&amp;rcy;&amp;ucy;&amp;kcy;&amp;tcy;&amp;ocy;&amp;rcy; &amp;vcy; &amp;shcy;&amp;lcy;&amp;yacy;&amp;pcy;&amp;iecy; &amp;icy; &amp;shcy;&amp;iecy;&amp;scy;&amp;tcy;&amp;iecy;&amp;rcy;&amp;ncy;&amp;icy;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61" y="1601916"/>
            <a:ext cx="289425" cy="2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Прямоугольник 114"/>
          <p:cNvSpPr/>
          <p:nvPr/>
        </p:nvSpPr>
        <p:spPr>
          <a:xfrm>
            <a:off x="5216328" y="1585589"/>
            <a:ext cx="370542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студентов производственной практикой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5209754" y="1059215"/>
            <a:ext cx="3711928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образовательные программы согласованы с работодателями</a:t>
            </a:r>
          </a:p>
        </p:txBody>
      </p:sp>
      <p:sp>
        <p:nvSpPr>
          <p:cNvPr id="117" name="Прямоугольник 116"/>
          <p:cNvSpPr/>
          <p:nvPr/>
        </p:nvSpPr>
        <p:spPr>
          <a:xfrm>
            <a:off x="5209754" y="2100638"/>
            <a:ext cx="371192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целью развития практико-ориентированного обучения заключены долгосрочные договора </a:t>
            </a:r>
          </a:p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более чем 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компаниями</a:t>
            </a:r>
          </a:p>
        </p:txBody>
      </p:sp>
      <p:pic>
        <p:nvPicPr>
          <p:cNvPr id="118" name="Рисунок 117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184" y="1075198"/>
            <a:ext cx="375046" cy="359972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709" y="2232693"/>
            <a:ext cx="312508" cy="312508"/>
          </a:xfrm>
          <a:prstGeom prst="rect">
            <a:avLst/>
          </a:prstGeom>
        </p:spPr>
      </p:pic>
      <p:sp>
        <p:nvSpPr>
          <p:cNvPr id="120" name="Прямоугольник 119"/>
          <p:cNvSpPr/>
          <p:nvPr/>
        </p:nvSpPr>
        <p:spPr>
          <a:xfrm>
            <a:off x="5203514" y="2792722"/>
            <a:ext cx="3711928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Выполнение НИОКР по заказу предприятий и реализация совместных проектов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5203514" y="3310236"/>
            <a:ext cx="3711928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Ежегодное трудоустройство выпускников 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75-80%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специальности</a:t>
            </a:r>
          </a:p>
        </p:txBody>
      </p:sp>
      <p:pic>
        <p:nvPicPr>
          <p:cNvPr id="68" name="Picture 18" descr="&amp;ucy;&amp;vcy;&amp;iecy;&amp;lcy;&amp;icy;&amp;chcy;&amp;iecy;&amp;ncy;&amp;icy;&amp;iecy; &amp;zcy;&amp;acy;&amp;pcy;&amp;acy;&amp;scy;&amp;ocy;&amp;vcy; &amp;gcy;&amp;rcy;&amp;acy;&amp;fcy;&amp;icy;&amp;chcy;&amp;iecy;&amp;scy;&amp;kcy;&amp;icy;&amp;jcy;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768" y="2870640"/>
            <a:ext cx="291590" cy="29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709" y="3394648"/>
            <a:ext cx="291590" cy="206993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4751388" y="731631"/>
            <a:ext cx="4170362" cy="2862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565"/>
              </a:spcBef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 С РАБОТОДАТЕЛЯМИ</a:t>
            </a:r>
          </a:p>
        </p:txBody>
      </p:sp>
      <p:sp>
        <p:nvSpPr>
          <p:cNvPr id="72" name="Стрелка вправо 71"/>
          <p:cNvSpPr/>
          <p:nvPr/>
        </p:nvSpPr>
        <p:spPr>
          <a:xfrm>
            <a:off x="2127995" y="2261318"/>
            <a:ext cx="409492" cy="360111"/>
          </a:xfrm>
          <a:prstGeom prst="rightArrow">
            <a:avLst/>
          </a:prstGeom>
          <a:solidFill>
            <a:srgbClr val="E32400"/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52740" y="227871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178050" y="227871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E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206340" y="3384041"/>
            <a:ext cx="4414361" cy="418062"/>
            <a:chOff x="252265" y="3495875"/>
            <a:chExt cx="4414361" cy="418062"/>
          </a:xfrm>
        </p:grpSpPr>
        <p:sp>
          <p:nvSpPr>
            <p:cNvPr id="80" name="Прямоугольник 79"/>
            <p:cNvSpPr/>
            <p:nvPr/>
          </p:nvSpPr>
          <p:spPr>
            <a:xfrm>
              <a:off x="2077539" y="3681021"/>
              <a:ext cx="1595309" cy="2231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850" b="1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социально-гуманитарные</a:t>
              </a:r>
            </a:p>
          </p:txBody>
        </p:sp>
        <p:sp>
          <p:nvSpPr>
            <p:cNvPr id="83" name="Прямоугольник 82"/>
            <p:cNvSpPr/>
            <p:nvPr/>
          </p:nvSpPr>
          <p:spPr>
            <a:xfrm>
              <a:off x="3760610" y="3496586"/>
              <a:ext cx="906016" cy="2231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850" b="1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медицинские</a:t>
              </a:r>
            </a:p>
          </p:txBody>
        </p:sp>
        <p:sp>
          <p:nvSpPr>
            <p:cNvPr id="84" name="Прямоугольник 83"/>
            <p:cNvSpPr/>
            <p:nvPr/>
          </p:nvSpPr>
          <p:spPr>
            <a:xfrm>
              <a:off x="252265" y="3759124"/>
              <a:ext cx="209222" cy="9885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Прямоугольник 84"/>
            <p:cNvSpPr/>
            <p:nvPr/>
          </p:nvSpPr>
          <p:spPr>
            <a:xfrm>
              <a:off x="3605679" y="3576158"/>
              <a:ext cx="209222" cy="98854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252265" y="3573105"/>
              <a:ext cx="209222" cy="9885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1903984" y="3759148"/>
              <a:ext cx="209222" cy="9885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2069589" y="3495875"/>
              <a:ext cx="1032655" cy="2231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850" b="1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педагогические</a:t>
              </a:r>
              <a:endParaRPr lang="ru-RU" sz="85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Прямоугольник 88"/>
            <p:cNvSpPr/>
            <p:nvPr/>
          </p:nvSpPr>
          <p:spPr>
            <a:xfrm>
              <a:off x="1903984" y="3576492"/>
              <a:ext cx="209222" cy="9885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Прямоугольник 90"/>
            <p:cNvSpPr/>
            <p:nvPr/>
          </p:nvSpPr>
          <p:spPr>
            <a:xfrm>
              <a:off x="425820" y="3500095"/>
              <a:ext cx="1367682" cy="2231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850" b="1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естественно-научные</a:t>
              </a:r>
              <a:endParaRPr lang="ru-RU" sz="85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417868" y="3690799"/>
              <a:ext cx="1494320" cy="2231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850" b="1" dirty="0" smtClean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инженерно-технические</a:t>
              </a:r>
              <a:endParaRPr lang="ru-RU" sz="85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5" name="Прямоугольник 144"/>
          <p:cNvSpPr/>
          <p:nvPr/>
        </p:nvSpPr>
        <p:spPr>
          <a:xfrm>
            <a:off x="4751388" y="3855911"/>
            <a:ext cx="4176712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КРУПНЫЕ РАБОТОДАТЕЛИ-ПАРТНЕРЫ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21378" y="199615"/>
            <a:ext cx="8685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 – ЦЕНТР НЕПРЕРЫВНОГО ПРОФЕССИОНАЛЬНОГО ОБРАЗОВАНИЯ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4684013" y="4380781"/>
            <a:ext cx="4244087" cy="2076527"/>
            <a:chOff x="4684013" y="4380781"/>
            <a:chExt cx="4244087" cy="2076527"/>
          </a:xfrm>
        </p:grpSpPr>
        <p:pic>
          <p:nvPicPr>
            <p:cNvPr id="54" name="Picture 2" descr="https://upload.wikimedia.org/wikipedia/ru/thumb/2/2d/Gazprom-Logo-rus.svg/1280px-Gazprom-Logo-rus.svg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7394" y="4464109"/>
              <a:ext cx="746322" cy="379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http://sakha.gov.ru/sites/default/files/story/img/2013_10/11/819530_0.pn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0896" y="4403508"/>
              <a:ext cx="813600" cy="556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http://upload.wikimedia.org/wikipedia/commons/thumb/b/bc/ALROSA_Rus_COLOUR_RGB.jpg/200px-ALROSA_Rus_COLOUR_RGB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573089" y="4516617"/>
              <a:ext cx="728853" cy="329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" descr="Logo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6700" y="4380781"/>
              <a:ext cx="581400" cy="601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Box 58"/>
            <p:cNvSpPr txBox="1"/>
            <p:nvPr/>
          </p:nvSpPr>
          <p:spPr>
            <a:xfrm>
              <a:off x="4684013" y="5069497"/>
              <a:ext cx="1505652" cy="313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23"/>
                </a:spcBef>
              </a:pPr>
              <a:r>
                <a:rPr lang="ru-RU" sz="1000" b="1" dirty="0" smtClean="0">
                  <a:solidFill>
                    <a:srgbClr val="0099FF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СУРГУТНЕФТЕГАЗ</a:t>
              </a:r>
            </a:p>
            <a:p>
              <a:pPr algn="ctr"/>
              <a:r>
                <a:rPr lang="ru-RU" sz="500" b="1" dirty="0" smtClean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ОТКРЫТОЕ АКЦИОНЕРНОЕ ОБЩЕСТВО</a:t>
              </a:r>
              <a:endParaRPr lang="ru-RU" sz="5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0" name="Picture 4" descr="http://sakha.gov.ru/sites/default/files/story/img/2014_08/70/yatek_logo_rus.JPG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4167" y="5494951"/>
              <a:ext cx="483307" cy="49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Рисунок 60"/>
            <p:cNvPicPr>
              <a:picLocks noChangeAspect="1"/>
            </p:cNvPicPr>
            <p:nvPr/>
          </p:nvPicPr>
          <p:blipFill rotWithShape="1">
            <a:blip r:embed="rId15"/>
            <a:srcRect l="13303" t="33632" r="32257" b="23974"/>
            <a:stretch/>
          </p:blipFill>
          <p:spPr>
            <a:xfrm>
              <a:off x="7543805" y="5075279"/>
              <a:ext cx="901442" cy="408228"/>
            </a:xfrm>
            <a:prstGeom prst="rect">
              <a:avLst/>
            </a:prstGeom>
          </p:spPr>
        </p:pic>
        <p:pic>
          <p:nvPicPr>
            <p:cNvPr id="62" name="Picture 2" descr="Открытое Акционерное Общество Холдинговая Компания «Якутуголь»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443"/>
            <a:stretch/>
          </p:blipFill>
          <p:spPr bwMode="auto">
            <a:xfrm>
              <a:off x="6390483" y="5918008"/>
              <a:ext cx="945291" cy="53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4" descr="http://alanab.ykt.ru/assets/img/logo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9657" y="5008440"/>
              <a:ext cx="1188343" cy="258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6" descr="Saha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122" y="6110266"/>
              <a:ext cx="1143248" cy="239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10" descr="http://www.epldiamond.ru/local/templates/.default/img/logo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2333" y="5507756"/>
              <a:ext cx="666507" cy="356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 rotWithShape="1">
            <a:blip r:embed="rId20"/>
            <a:srcRect l="26865" t="6951" r="56641" b="82236"/>
            <a:stretch/>
          </p:blipFill>
          <p:spPr>
            <a:xfrm>
              <a:off x="5666109" y="5395677"/>
              <a:ext cx="1086796" cy="414327"/>
            </a:xfrm>
            <a:prstGeom prst="rect">
              <a:avLst/>
            </a:prstGeom>
          </p:spPr>
        </p:pic>
        <p:pic>
          <p:nvPicPr>
            <p:cNvPr id="71" name="Picture 2" descr="https://upload.wikimedia.org/wikipedia/commons/thumb/0/00/Coat_of_Arms_of_Yakutsk_(Yakutia)_2012.jpg/200px-Coat_of_Arms_of_Yakutsk_(Yakutia)_2012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9888" y="5108769"/>
              <a:ext cx="314130" cy="40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4" descr="http://rb2cemp.ru/templates/bolnica_n2/images/logo.png"/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870"/>
            <a:stretch/>
          </p:blipFill>
          <p:spPr bwMode="auto">
            <a:xfrm>
              <a:off x="7586834" y="6080540"/>
              <a:ext cx="453345" cy="175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TextBox 75"/>
            <p:cNvSpPr txBox="1"/>
            <p:nvPr/>
          </p:nvSpPr>
          <p:spPr>
            <a:xfrm>
              <a:off x="7621641" y="6168166"/>
              <a:ext cx="1182452" cy="238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РБ№2 - ЦЭМП</a:t>
              </a:r>
              <a:endParaRPr lang="ru-RU" sz="1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9" name="Picture 10" descr="Национальный центр медицины Республики Саха (Якутия)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4656" y="5519213"/>
              <a:ext cx="466832" cy="483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" descr="https://www.rosneft.ru/media/rosneft/img/logo.png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685"/>
            <a:stretch/>
          </p:blipFill>
          <p:spPr bwMode="auto">
            <a:xfrm>
              <a:off x="6773500" y="4464109"/>
              <a:ext cx="653993" cy="434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1" name="Прямоугольник 100"/>
          <p:cNvSpPr/>
          <p:nvPr/>
        </p:nvSpPr>
        <p:spPr>
          <a:xfrm>
            <a:off x="250825" y="3845278"/>
            <a:ext cx="4141788" cy="1015663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СВФУ направления подготовки и специальности соответствуют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направлениям социально-экономического развития </a:t>
            </a:r>
          </a:p>
          <a:p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Дальнего Востока, Байкальского региона и Арктической зоны Российской Федерации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2690829" y="4975371"/>
            <a:ext cx="188410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Ежегодно </a:t>
            </a:r>
            <a:r>
              <a:rPr lang="ru-RU" sz="115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8-9 тысяч </a:t>
            </a:r>
            <a:r>
              <a:rPr lang="ru-RU" sz="115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работников</a:t>
            </a:r>
            <a:r>
              <a:rPr lang="ru-RU" sz="115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5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сторонних организаций </a:t>
            </a:r>
            <a:r>
              <a:rPr lang="ru-RU" sz="115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обучаются на программах повышения квалификации и профессиональной переподготовки СВФУ</a:t>
            </a:r>
            <a:endParaRPr lang="ru-RU" sz="115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4" name="Picture 4" descr="http://www.s-vfu.ru.opt-images.1c-bitrix-cdn.ru/upload/iblock/2c1/2c1f083dd0ee6ffd20cecc2984e81afa.JPG?144497074273844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1" r="7065"/>
          <a:stretch/>
        </p:blipFill>
        <p:spPr bwMode="auto">
          <a:xfrm>
            <a:off x="658654" y="4911575"/>
            <a:ext cx="2055331" cy="1033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4" b="17167"/>
          <a:stretch/>
        </p:blipFill>
        <p:spPr>
          <a:xfrm>
            <a:off x="261133" y="5635489"/>
            <a:ext cx="2055331" cy="10313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907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664" y="851235"/>
            <a:ext cx="8780336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544"/>
              </a:spcBef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Ежегодный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целевой прием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вузы Якутии</a:t>
            </a:r>
          </a:p>
          <a:p>
            <a:pPr marL="285750" indent="-285750">
              <a:spcBef>
                <a:spcPts val="544"/>
              </a:spcBef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Целевая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магистров, аспирантов, докторантов по заказу вузов за счет бюджета республики</a:t>
            </a:r>
          </a:p>
          <a:p>
            <a:pPr marL="285750" indent="-285750">
              <a:spcBef>
                <a:spcPts val="544"/>
              </a:spcBef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Эффективный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 организации планомерной подготовки кадров </a:t>
            </a: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развития региона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9144000" cy="5462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5600"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ГОСУДАРСТВЕННЫЙ ЗАКАЗ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РЕСПУБЛИКИ САХА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(ЯКУТИЯ) НА ПОДГОТОВКУ КАДРОВ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546265"/>
            <a:ext cx="9144000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64"/>
          <a:stretch>
            <a:fillRect/>
          </a:stretch>
        </p:blipFill>
        <p:spPr bwMode="auto">
          <a:xfrm>
            <a:off x="7362701" y="1"/>
            <a:ext cx="1781299" cy="54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4119156"/>
              </p:ext>
            </p:extLst>
          </p:nvPr>
        </p:nvGraphicFramePr>
        <p:xfrm>
          <a:off x="254483" y="2579428"/>
          <a:ext cx="8493728" cy="41774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63376"/>
                <a:gridCol w="778794"/>
                <a:gridCol w="778794"/>
                <a:gridCol w="778794"/>
                <a:gridCol w="778794"/>
                <a:gridCol w="778794"/>
                <a:gridCol w="778794"/>
                <a:gridCol w="778794"/>
                <a:gridCol w="778794"/>
              </a:tblGrid>
              <a:tr h="1043379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Количество </a:t>
                      </a:r>
                      <a:r>
                        <a:rPr lang="ru-RU" sz="1600" u="none" strike="noStrike" dirty="0" smtClean="0">
                          <a:effectLst/>
                        </a:rPr>
                        <a:t>зачисленных студентов </a:t>
                      </a:r>
                      <a:r>
                        <a:rPr lang="ru-RU" sz="1600" u="none" strike="noStrike" dirty="0">
                          <a:effectLst/>
                        </a:rPr>
                        <a:t>в СВФУ в рамках госзаказа </a:t>
                      </a:r>
                      <a:r>
                        <a:rPr lang="ru-RU" sz="1600" u="none" strike="noStrike" dirty="0" smtClean="0">
                          <a:effectLst/>
                        </a:rPr>
                        <a:t> </a:t>
                      </a:r>
                      <a:r>
                        <a:rPr lang="ru-RU" sz="1600" u="none" strike="noStrike" dirty="0">
                          <a:effectLst/>
                        </a:rPr>
                        <a:t>на целевое обучение за счет </a:t>
                      </a:r>
                      <a:r>
                        <a:rPr lang="ru-RU" sz="1600" u="none" strike="noStrike" dirty="0" smtClean="0">
                          <a:effectLst/>
                        </a:rPr>
                        <a:t>республиканского</a:t>
                      </a:r>
                      <a:r>
                        <a:rPr lang="ru-RU" sz="16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600" u="none" strike="noStrike" dirty="0" smtClean="0">
                          <a:effectLst/>
                        </a:rPr>
                        <a:t>бюджета </a:t>
                      </a:r>
                      <a:r>
                        <a:rPr lang="ru-RU" sz="1600" u="none" strike="noStrike" dirty="0">
                          <a:effectLst/>
                        </a:rPr>
                        <a:t>в разрезе уровней образования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477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2010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2011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2012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2013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2014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2015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4477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СПО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10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4477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бакалавриат 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25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67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75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144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61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117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117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104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4477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специалитет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125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130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70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124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75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4477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магистратура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32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20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4477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ординатура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4477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150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197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150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300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146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142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226</a:t>
                      </a:r>
                      <a:endParaRPr lang="ru-RU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131</a:t>
                      </a:r>
                      <a:endParaRPr lang="ru-RU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285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4178-6413-470B-AD4E-097D8099E4B1}" type="slidenum">
              <a:rPr lang="ru-RU" smtClean="0"/>
              <a:t>9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50878" y="300251"/>
            <a:ext cx="6905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СВФУ содействует трудоустройству выпускников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941695"/>
            <a:ext cx="56228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В 2011  году  создан Центр карьеры СВФУ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с 2010 г проводится мониторинг трудоустройства  выпускников,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Проведение 2 раза в год «Ярмарки вакансий», 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Проректоры прикреплены  к улусам (районам) республики,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Ежегодная встреча ректора  с работодателями, предприятиями и министерствами РС (Я)</a:t>
            </a:r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2454"/>
            <a:ext cx="2931371" cy="19355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964" y="4922454"/>
            <a:ext cx="2931371" cy="19355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370" y="4922454"/>
            <a:ext cx="3122971" cy="19355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2955" y="3534770"/>
            <a:ext cx="80658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Занятость выпускников – 95-100%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Трудоустройство по специальности – 75-80%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77468" y="816843"/>
            <a:ext cx="34665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Центр карьеры СВФУ </a:t>
            </a:r>
            <a:endParaRPr lang="ru-RU" dirty="0"/>
          </a:p>
          <a:p>
            <a:r>
              <a:rPr lang="ru-RU" b="1" dirty="0"/>
              <a:t>Адрес: УЛК, ул. Белинского, 58, </a:t>
            </a:r>
            <a:r>
              <a:rPr lang="ru-RU" b="1" dirty="0" err="1"/>
              <a:t>каб</a:t>
            </a:r>
            <a:r>
              <a:rPr lang="ru-RU" b="1" dirty="0"/>
              <a:t>. 411 </a:t>
            </a:r>
            <a:endParaRPr lang="ru-RU" dirty="0"/>
          </a:p>
          <a:p>
            <a:r>
              <a:rPr lang="ru-RU" b="1" dirty="0"/>
              <a:t>Тел/факс: (4112) 49-68-50, 35-41-99 </a:t>
            </a:r>
            <a:endParaRPr lang="ru-RU" dirty="0"/>
          </a:p>
          <a:p>
            <a:r>
              <a:rPr lang="ru-RU" b="1" dirty="0"/>
              <a:t>Электронный адрес: </a:t>
            </a:r>
            <a:r>
              <a:rPr lang="ru-RU" b="1" dirty="0">
                <a:hlinkClick r:id="rId5"/>
              </a:rPr>
              <a:t>trud_stud@s-vfu.ru</a:t>
            </a:r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r>
              <a:rPr lang="ru-RU" b="1" dirty="0"/>
              <a:t>Мы </a:t>
            </a:r>
            <a:r>
              <a:rPr lang="ru-RU" b="1" dirty="0" err="1"/>
              <a:t>ВКонтакте</a:t>
            </a:r>
            <a:r>
              <a:rPr lang="ru-RU" b="1" dirty="0"/>
              <a:t>: </a:t>
            </a:r>
            <a:r>
              <a:rPr lang="ru-RU" b="1" dirty="0">
                <a:hlinkClick r:id="rId6"/>
              </a:rPr>
              <a:t>vk.com/</a:t>
            </a:r>
            <a:r>
              <a:rPr lang="ru-RU" b="1" dirty="0" err="1">
                <a:hlinkClick r:id="rId6"/>
              </a:rPr>
              <a:t>trud_stud</a:t>
            </a:r>
            <a:r>
              <a:rPr lang="ru-RU" dirty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84995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2480</TotalTime>
  <Words>3521</Words>
  <Application>Microsoft Office PowerPoint</Application>
  <PresentationFormat>Экран (4:3)</PresentationFormat>
  <Paragraphs>615</Paragraphs>
  <Slides>27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7" baseType="lpstr">
      <vt:lpstr>Arial</vt:lpstr>
      <vt:lpstr>Arial</vt:lpstr>
      <vt:lpstr>Arial Black</vt:lpstr>
      <vt:lpstr>Arial Narrow</vt:lpstr>
      <vt:lpstr>Calibri</vt:lpstr>
      <vt:lpstr>Calibri Light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2017 г.  СВФУ выиграл 6 открытых конкурсов на выполнение НИР и подписал госконтракты с Академией наук РС(Я) на общую на сумму  92 115 000 руб.  </vt:lpstr>
      <vt:lpstr>Презентация PowerPoint</vt:lpstr>
      <vt:lpstr>Презентация PowerPoint</vt:lpstr>
      <vt:lpstr>Социальный проект  «С самого начала»</vt:lpstr>
      <vt:lpstr>Фонд целевого капитала  (Эндаумент фонд)</vt:lpstr>
      <vt:lpstr>Презентация PowerPoint</vt:lpstr>
      <vt:lpstr>Презентация PowerPoint</vt:lpstr>
      <vt:lpstr>Благодарю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Афанасьева Елена Леонидовна</dc:creator>
  <cp:lastModifiedBy>Zambal</cp:lastModifiedBy>
  <cp:revision>157</cp:revision>
  <cp:lastPrinted>2017-12-11T16:09:43Z</cp:lastPrinted>
  <dcterms:created xsi:type="dcterms:W3CDTF">2017-12-09T03:34:44Z</dcterms:created>
  <dcterms:modified xsi:type="dcterms:W3CDTF">2017-12-14T05:20:37Z</dcterms:modified>
</cp:coreProperties>
</file>