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11" r:id="rId2"/>
    <p:sldId id="607" r:id="rId3"/>
    <p:sldId id="621" r:id="rId4"/>
    <p:sldId id="658" r:id="rId5"/>
    <p:sldId id="619" r:id="rId6"/>
    <p:sldId id="610" r:id="rId7"/>
    <p:sldId id="628" r:id="rId8"/>
    <p:sldId id="630" r:id="rId9"/>
    <p:sldId id="635" r:id="rId10"/>
    <p:sldId id="645" r:id="rId11"/>
    <p:sldId id="647" r:id="rId12"/>
    <p:sldId id="648" r:id="rId13"/>
    <p:sldId id="650" r:id="rId14"/>
    <p:sldId id="649" r:id="rId15"/>
    <p:sldId id="651" r:id="rId16"/>
    <p:sldId id="653" r:id="rId17"/>
    <p:sldId id="624" r:id="rId18"/>
    <p:sldId id="618" r:id="rId19"/>
    <p:sldId id="626" r:id="rId20"/>
    <p:sldId id="655" r:id="rId21"/>
    <p:sldId id="654" r:id="rId22"/>
    <p:sldId id="656" r:id="rId23"/>
    <p:sldId id="657" r:id="rId24"/>
    <p:sldId id="632" r:id="rId25"/>
    <p:sldId id="636" r:id="rId26"/>
    <p:sldId id="644" r:id="rId27"/>
  </p:sldIdLst>
  <p:sldSz cx="9144000" cy="5143500" type="screen16x9"/>
  <p:notesSz cx="6797675" cy="9874250"/>
  <p:custDataLst>
    <p:tags r:id="rId3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779"/>
    <a:srgbClr val="F6F9FC"/>
    <a:srgbClr val="E3EBF5"/>
    <a:srgbClr val="000099"/>
    <a:srgbClr val="0066CC"/>
    <a:srgbClr val="00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58400" autoAdjust="0"/>
  </p:normalViewPr>
  <p:slideViewPr>
    <p:cSldViewPr>
      <p:cViewPr varScale="1">
        <p:scale>
          <a:sx n="84" d="100"/>
          <a:sy n="84" d="100"/>
        </p:scale>
        <p:origin x="1392" y="78"/>
      </p:cViewPr>
      <p:guideLst>
        <p:guide orient="horz" pos="1620"/>
        <p:guide pos="2880"/>
      </p:guideLst>
    </p:cSldViewPr>
  </p:slideViewPr>
  <p:outlineViewPr>
    <p:cViewPr>
      <p:scale>
        <a:sx n="33" d="100"/>
        <a:sy n="33" d="100"/>
      </p:scale>
      <p:origin x="0" y="10555"/>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130C2-B32F-40B5-BBF8-4EB90FA1DACE}" type="doc">
      <dgm:prSet loTypeId="urn:microsoft.com/office/officeart/2005/8/layout/radial4" loCatId="relationship" qsTypeId="urn:microsoft.com/office/officeart/2005/8/quickstyle/simple3" qsCatId="simple" csTypeId="urn:microsoft.com/office/officeart/2005/8/colors/colorful4" csCatId="colorful" phldr="1"/>
      <dgm:spPr/>
      <dgm:t>
        <a:bodyPr/>
        <a:lstStyle/>
        <a:p>
          <a:endParaRPr lang="ru-RU"/>
        </a:p>
      </dgm:t>
    </dgm:pt>
    <dgm:pt modelId="{DD2D4D83-4CFF-4BC8-B3EE-C8386A98D54F}">
      <dgm:prSet phldrT="[Текст]" custT="1">
        <dgm:style>
          <a:lnRef idx="1">
            <a:schemeClr val="accent3"/>
          </a:lnRef>
          <a:fillRef idx="2">
            <a:schemeClr val="accent3"/>
          </a:fillRef>
          <a:effectRef idx="1">
            <a:schemeClr val="accent3"/>
          </a:effectRef>
          <a:fontRef idx="minor">
            <a:schemeClr val="dk1"/>
          </a:fontRef>
        </dgm:style>
      </dgm:prSet>
      <dgm:spPr>
        <a:effectLst>
          <a:glow rad="762000">
            <a:schemeClr val="accent3">
              <a:satMod val="175000"/>
              <a:alpha val="18000"/>
            </a:schemeClr>
          </a:glow>
        </a:effectLst>
      </dgm:spPr>
      <dgm:t>
        <a:bodyPr/>
        <a:lstStyle/>
        <a:p>
          <a:r>
            <a:rPr lang="ru-RU" sz="1000" b="1"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Обеспечение </a:t>
          </a:r>
          <a:br>
            <a:rPr lang="ru-RU" sz="1000" b="1"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sz="1000" b="1"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инновационной, научной и кадровой поддержки защиты геополитических и экономических интересов России в Арктике путем создания системы непрерывного профессионального образования, интеграции образования, науки и производства, а также путем стратегического партнерства с бизнесом и сообществом</a:t>
          </a:r>
          <a:endParaRPr lang="ru-RU" sz="1000" b="1"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E860EB45-BC8B-4FC9-B500-58A6595B8D49}" type="parTrans" cxnId="{F7275BE5-1919-4A09-8C4C-448E51104F54}">
      <dgm:prSet/>
      <dgm:spPr/>
      <dgm:t>
        <a:bodyPr/>
        <a:lstStyle/>
        <a:p>
          <a:endParaRPr lang="ru-RU">
            <a:solidFill>
              <a:schemeClr val="tx2">
                <a:lumMod val="75000"/>
              </a:schemeClr>
            </a:solidFill>
            <a:latin typeface="+mn-lt"/>
          </a:endParaRPr>
        </a:p>
      </dgm:t>
    </dgm:pt>
    <dgm:pt modelId="{5B05D4F1-A4CC-4BAB-ACAB-06F50F1CBE38}" type="sibTrans" cxnId="{F7275BE5-1919-4A09-8C4C-448E51104F54}">
      <dgm:prSet/>
      <dgm:spPr/>
      <dgm:t>
        <a:bodyPr/>
        <a:lstStyle/>
        <a:p>
          <a:endParaRPr lang="ru-RU">
            <a:solidFill>
              <a:schemeClr val="tx2">
                <a:lumMod val="75000"/>
              </a:schemeClr>
            </a:solidFill>
            <a:latin typeface="+mn-lt"/>
          </a:endParaRPr>
        </a:p>
      </dgm:t>
    </dgm:pt>
    <dgm:pt modelId="{8B758317-22F3-497A-821A-660FC846D8EA}">
      <dgm:prSet phldrT="[Текст]"/>
      <dgm:spPr/>
      <dgm:t>
        <a:bodyPr/>
        <a:lstStyle/>
        <a:p>
          <a:r>
            <a:rPr lang="ru-RU"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Осуществление образовательной деятельности в</a:t>
          </a:r>
          <a:r>
            <a:rPr lang="en-US"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 </a:t>
          </a:r>
          <a:r>
            <a:rPr lang="ru-RU"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соответствии с мировыми тенденциями развития общества и интересами России в Арктике</a:t>
          </a:r>
          <a:endParaRPr lang="ru-RU"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3A26D91F-5A1A-4FA6-BB8E-D1CE135856B5}" type="parTrans" cxnId="{94D4EBE5-9D69-43E8-A3ED-408559B5F890}">
      <dgm:prSet/>
      <dgm:spPr/>
      <dgm:t>
        <a:bodyPr/>
        <a:lstStyle/>
        <a:p>
          <a:endParaRPr lang="ru-RU">
            <a:solidFill>
              <a:schemeClr val="tx2">
                <a:lumMod val="75000"/>
              </a:schemeClr>
            </a:solidFill>
            <a:latin typeface="+mn-lt"/>
          </a:endParaRPr>
        </a:p>
      </dgm:t>
    </dgm:pt>
    <dgm:pt modelId="{A51C1434-B6DA-41EA-9C0B-42E25028ED33}" type="sibTrans" cxnId="{94D4EBE5-9D69-43E8-A3ED-408559B5F890}">
      <dgm:prSet/>
      <dgm:spPr/>
      <dgm:t>
        <a:bodyPr/>
        <a:lstStyle/>
        <a:p>
          <a:endParaRPr lang="ru-RU">
            <a:solidFill>
              <a:schemeClr val="tx2">
                <a:lumMod val="75000"/>
              </a:schemeClr>
            </a:solidFill>
            <a:latin typeface="+mn-lt"/>
          </a:endParaRPr>
        </a:p>
      </dgm:t>
    </dgm:pt>
    <dgm:pt modelId="{2221E53A-5A2F-49A8-9AA9-88A1D0C63539}">
      <dgm:prSet phldrT="[Текст]"/>
      <dgm:spPr/>
      <dgm:t>
        <a:bodyPr/>
        <a:lstStyle/>
        <a:p>
          <a:r>
            <a:rPr lang="ru-RU"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Модернизация научно-технической деятельности </a:t>
          </a:r>
          <a:r>
            <a:rPr lang="en-US"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
          </a:r>
          <a:br>
            <a:rPr lang="en-US"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и создание высокотехнологичных разработок, соответствующих требованиям инновационного развития экономики России</a:t>
          </a:r>
          <a:endParaRPr lang="ru-RU"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C8557621-C0CC-472E-B712-595779858FF5}" type="parTrans" cxnId="{39459345-076A-4632-95D3-C92373090141}">
      <dgm:prSet/>
      <dgm:spPr/>
      <dgm:t>
        <a:bodyPr/>
        <a:lstStyle/>
        <a:p>
          <a:endParaRPr lang="ru-RU">
            <a:solidFill>
              <a:schemeClr val="tx2">
                <a:lumMod val="75000"/>
              </a:schemeClr>
            </a:solidFill>
            <a:latin typeface="+mn-lt"/>
          </a:endParaRPr>
        </a:p>
      </dgm:t>
    </dgm:pt>
    <dgm:pt modelId="{4811B975-EFDF-439A-89AE-9402C31778F3}" type="sibTrans" cxnId="{39459345-076A-4632-95D3-C92373090141}">
      <dgm:prSet/>
      <dgm:spPr/>
      <dgm:t>
        <a:bodyPr/>
        <a:lstStyle/>
        <a:p>
          <a:endParaRPr lang="ru-RU">
            <a:solidFill>
              <a:schemeClr val="tx2">
                <a:lumMod val="75000"/>
              </a:schemeClr>
            </a:solidFill>
            <a:latin typeface="+mn-lt"/>
          </a:endParaRPr>
        </a:p>
      </dgm:t>
    </dgm:pt>
    <dgm:pt modelId="{1240E573-4005-49F1-B368-DC22E5CBA095}">
      <dgm:prSet phldrT="[Текст]" custT="1"/>
      <dgm:spPr/>
      <dgm:t>
        <a:bodyPr/>
        <a:lstStyle/>
        <a:p>
          <a:r>
            <a:rPr lang="ru-RU" sz="10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Создание современной системы управления университетом</a:t>
          </a:r>
          <a:endParaRPr lang="ru-RU" sz="10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C47FB3E7-0864-48C6-AD0D-F9E1D95DA01C}" type="parTrans" cxnId="{B7464F26-BC06-486C-9845-58ED2806A2E9}">
      <dgm:prSet/>
      <dgm:spPr/>
      <dgm:t>
        <a:bodyPr/>
        <a:lstStyle/>
        <a:p>
          <a:endParaRPr lang="ru-RU">
            <a:solidFill>
              <a:schemeClr val="tx2">
                <a:lumMod val="75000"/>
              </a:schemeClr>
            </a:solidFill>
            <a:latin typeface="+mn-lt"/>
          </a:endParaRPr>
        </a:p>
      </dgm:t>
    </dgm:pt>
    <dgm:pt modelId="{AC8E57CF-7087-4FBF-B1A9-366B6096FA0D}" type="sibTrans" cxnId="{B7464F26-BC06-486C-9845-58ED2806A2E9}">
      <dgm:prSet/>
      <dgm:spPr/>
      <dgm:t>
        <a:bodyPr/>
        <a:lstStyle/>
        <a:p>
          <a:endParaRPr lang="ru-RU">
            <a:solidFill>
              <a:schemeClr val="tx2">
                <a:lumMod val="75000"/>
              </a:schemeClr>
            </a:solidFill>
            <a:latin typeface="+mn-lt"/>
          </a:endParaRPr>
        </a:p>
      </dgm:t>
    </dgm:pt>
    <dgm:pt modelId="{E39B7A81-83C6-4292-9286-2B2343A2E9F7}">
      <dgm:prSet custT="1"/>
      <dgm:spPr/>
      <dgm:t>
        <a:bodyPr/>
        <a:lstStyle/>
        <a:p>
          <a:r>
            <a:rPr lang="ru-RU" sz="10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Обеспечение конкурентоспособного уровня профессорско-преподавательского и управленческого состава,</a:t>
          </a:r>
          <a:br>
            <a:rPr lang="ru-RU" sz="10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sz="10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всех категорий обучающихся</a:t>
          </a:r>
          <a:endParaRPr lang="ru-RU" sz="10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5470FB0E-474D-4C42-9345-4FD6EC25D73E}" type="parTrans" cxnId="{0E492C07-2014-432A-925E-7F481F1EB21C}">
      <dgm:prSet/>
      <dgm:spPr/>
      <dgm:t>
        <a:bodyPr/>
        <a:lstStyle/>
        <a:p>
          <a:endParaRPr lang="ru-RU">
            <a:solidFill>
              <a:schemeClr val="tx2">
                <a:lumMod val="75000"/>
              </a:schemeClr>
            </a:solidFill>
            <a:latin typeface="+mn-lt"/>
          </a:endParaRPr>
        </a:p>
      </dgm:t>
    </dgm:pt>
    <dgm:pt modelId="{283C1996-6560-4D60-A36B-BE7B8B9793D2}" type="sibTrans" cxnId="{0E492C07-2014-432A-925E-7F481F1EB21C}">
      <dgm:prSet/>
      <dgm:spPr/>
      <dgm:t>
        <a:bodyPr/>
        <a:lstStyle/>
        <a:p>
          <a:endParaRPr lang="ru-RU">
            <a:solidFill>
              <a:schemeClr val="tx2">
                <a:lumMod val="75000"/>
              </a:schemeClr>
            </a:solidFill>
            <a:latin typeface="+mn-lt"/>
          </a:endParaRPr>
        </a:p>
      </dgm:t>
    </dgm:pt>
    <dgm:pt modelId="{E18770AB-7037-422A-8587-6C37C26BDD33}">
      <dgm:prSet custT="1"/>
      <dgm:spPr/>
      <dgm:t>
        <a:bodyPr/>
        <a:lstStyle/>
        <a:p>
          <a:r>
            <a:rPr lang="ru-RU" sz="10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Построение современной инфраструктуры обучения, исследований и инновационной деятельности</a:t>
          </a:r>
          <a:endParaRPr lang="ru-RU" sz="10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gm:t>
    </dgm:pt>
    <dgm:pt modelId="{69D64186-067B-445F-BE7C-77E3530BE664}" type="parTrans" cxnId="{5D2A64E5-0697-4BC9-8956-DF2EE97209A5}">
      <dgm:prSet/>
      <dgm:spPr/>
      <dgm:t>
        <a:bodyPr/>
        <a:lstStyle/>
        <a:p>
          <a:endParaRPr lang="ru-RU">
            <a:solidFill>
              <a:schemeClr val="tx2">
                <a:lumMod val="75000"/>
              </a:schemeClr>
            </a:solidFill>
            <a:latin typeface="+mn-lt"/>
          </a:endParaRPr>
        </a:p>
      </dgm:t>
    </dgm:pt>
    <dgm:pt modelId="{05C0E728-17EB-4CB0-806D-795153320F11}" type="sibTrans" cxnId="{5D2A64E5-0697-4BC9-8956-DF2EE97209A5}">
      <dgm:prSet/>
      <dgm:spPr/>
      <dgm:t>
        <a:bodyPr/>
        <a:lstStyle/>
        <a:p>
          <a:endParaRPr lang="ru-RU">
            <a:solidFill>
              <a:schemeClr val="tx2">
                <a:lumMod val="75000"/>
              </a:schemeClr>
            </a:solidFill>
            <a:latin typeface="+mn-lt"/>
          </a:endParaRPr>
        </a:p>
      </dgm:t>
    </dgm:pt>
    <dgm:pt modelId="{FD079BDE-6E10-4AF7-A9CF-245564615B19}" type="pres">
      <dgm:prSet presAssocID="{E91130C2-B32F-40B5-BBF8-4EB90FA1DACE}" presName="cycle" presStyleCnt="0">
        <dgm:presLayoutVars>
          <dgm:chMax val="1"/>
          <dgm:dir/>
          <dgm:animLvl val="ctr"/>
          <dgm:resizeHandles val="exact"/>
        </dgm:presLayoutVars>
      </dgm:prSet>
      <dgm:spPr/>
      <dgm:t>
        <a:bodyPr/>
        <a:lstStyle/>
        <a:p>
          <a:endParaRPr lang="ru-RU"/>
        </a:p>
      </dgm:t>
    </dgm:pt>
    <dgm:pt modelId="{5BACD1B8-5197-4972-8FB5-B2077C3DA1BF}" type="pres">
      <dgm:prSet presAssocID="{DD2D4D83-4CFF-4BC8-B3EE-C8386A98D54F}" presName="centerShape" presStyleLbl="node0" presStyleIdx="0" presStyleCnt="1" custScaleX="170607" custScaleY="170607" custLinFactNeighborY="-1235"/>
      <dgm:spPr>
        <a:prstGeom prst="dodecagon">
          <a:avLst/>
        </a:prstGeom>
      </dgm:spPr>
      <dgm:t>
        <a:bodyPr/>
        <a:lstStyle/>
        <a:p>
          <a:endParaRPr lang="ru-RU"/>
        </a:p>
      </dgm:t>
    </dgm:pt>
    <dgm:pt modelId="{0D464D1B-93B1-40DB-823B-9F9707E35691}" type="pres">
      <dgm:prSet presAssocID="{3A26D91F-5A1A-4FA6-BB8E-D1CE135856B5}" presName="parTrans" presStyleLbl="bgSibTrans2D1" presStyleIdx="0" presStyleCnt="5" custLinFactNeighborX="4681" custLinFactNeighborY="-322"/>
      <dgm:spPr/>
      <dgm:t>
        <a:bodyPr/>
        <a:lstStyle/>
        <a:p>
          <a:endParaRPr lang="ru-RU"/>
        </a:p>
      </dgm:t>
    </dgm:pt>
    <dgm:pt modelId="{35E2AF4B-F663-494B-89CF-E9E6D3BACF81}" type="pres">
      <dgm:prSet presAssocID="{8B758317-22F3-497A-821A-660FC846D8EA}" presName="node" presStyleLbl="node1" presStyleIdx="0" presStyleCnt="5" custScaleX="114428" custScaleY="99399" custRadScaleRad="126881" custRadScaleInc="-27896">
        <dgm:presLayoutVars>
          <dgm:bulletEnabled val="1"/>
        </dgm:presLayoutVars>
      </dgm:prSet>
      <dgm:spPr/>
      <dgm:t>
        <a:bodyPr/>
        <a:lstStyle/>
        <a:p>
          <a:endParaRPr lang="ru-RU"/>
        </a:p>
      </dgm:t>
    </dgm:pt>
    <dgm:pt modelId="{A4CCB18A-8E47-4218-9F3F-835825BB56CC}" type="pres">
      <dgm:prSet presAssocID="{C8557621-C0CC-472E-B712-595779858FF5}" presName="parTrans" presStyleLbl="bgSibTrans2D1" presStyleIdx="1" presStyleCnt="5" custLinFactNeighborX="16137" custLinFactNeighborY="-63257"/>
      <dgm:spPr/>
      <dgm:t>
        <a:bodyPr/>
        <a:lstStyle/>
        <a:p>
          <a:endParaRPr lang="ru-RU"/>
        </a:p>
      </dgm:t>
    </dgm:pt>
    <dgm:pt modelId="{0C7FC3C8-BF3A-417D-934F-42E6A90B792E}" type="pres">
      <dgm:prSet presAssocID="{2221E53A-5A2F-49A8-9AA9-88A1D0C63539}" presName="node" presStyleLbl="node1" presStyleIdx="1" presStyleCnt="5" custScaleX="114428" custScaleY="145055" custRadScaleRad="115446" custRadScaleInc="-51323">
        <dgm:presLayoutVars>
          <dgm:bulletEnabled val="1"/>
        </dgm:presLayoutVars>
      </dgm:prSet>
      <dgm:spPr/>
      <dgm:t>
        <a:bodyPr/>
        <a:lstStyle/>
        <a:p>
          <a:endParaRPr lang="ru-RU"/>
        </a:p>
      </dgm:t>
    </dgm:pt>
    <dgm:pt modelId="{C218EC42-A8FC-4335-9996-F0266358408C}" type="pres">
      <dgm:prSet presAssocID="{C47FB3E7-0864-48C6-AD0D-F9E1D95DA01C}" presName="parTrans" presStyleLbl="bgSibTrans2D1" presStyleIdx="2" presStyleCnt="5" custLinFactNeighborY="10534"/>
      <dgm:spPr/>
      <dgm:t>
        <a:bodyPr/>
        <a:lstStyle/>
        <a:p>
          <a:endParaRPr lang="ru-RU"/>
        </a:p>
      </dgm:t>
    </dgm:pt>
    <dgm:pt modelId="{8AC9DA61-BBC7-4D80-8F1E-6834CF9FE9FE}" type="pres">
      <dgm:prSet presAssocID="{1240E573-4005-49F1-B368-DC22E5CBA095}" presName="node" presStyleLbl="node1" presStyleIdx="2" presStyleCnt="5" custScaleX="161973" custScaleY="65904" custRadScaleRad="92422" custRadScaleInc="1387">
        <dgm:presLayoutVars>
          <dgm:bulletEnabled val="1"/>
        </dgm:presLayoutVars>
      </dgm:prSet>
      <dgm:spPr/>
      <dgm:t>
        <a:bodyPr/>
        <a:lstStyle/>
        <a:p>
          <a:endParaRPr lang="ru-RU"/>
        </a:p>
      </dgm:t>
    </dgm:pt>
    <dgm:pt modelId="{6404939F-CBCA-4750-9BC7-6B487676F6FB}" type="pres">
      <dgm:prSet presAssocID="{5470FB0E-474D-4C42-9345-4FD6EC25D73E}" presName="parTrans" presStyleLbl="bgSibTrans2D1" presStyleIdx="3" presStyleCnt="5" custLinFactNeighborX="-16135" custLinFactNeighborY="-63294"/>
      <dgm:spPr/>
      <dgm:t>
        <a:bodyPr/>
        <a:lstStyle/>
        <a:p>
          <a:endParaRPr lang="ru-RU"/>
        </a:p>
      </dgm:t>
    </dgm:pt>
    <dgm:pt modelId="{2588C58F-8EA7-43F1-B75F-DD61A9413D97}" type="pres">
      <dgm:prSet presAssocID="{E39B7A81-83C6-4292-9286-2B2343A2E9F7}" presName="node" presStyleLbl="node1" presStyleIdx="3" presStyleCnt="5" custScaleX="114428" custScaleY="124379" custRadScaleRad="115446" custRadScaleInc="51323">
        <dgm:presLayoutVars>
          <dgm:bulletEnabled val="1"/>
        </dgm:presLayoutVars>
      </dgm:prSet>
      <dgm:spPr/>
      <dgm:t>
        <a:bodyPr/>
        <a:lstStyle/>
        <a:p>
          <a:endParaRPr lang="ru-RU"/>
        </a:p>
      </dgm:t>
    </dgm:pt>
    <dgm:pt modelId="{4A62D620-8735-4508-A071-1336AF305FFE}" type="pres">
      <dgm:prSet presAssocID="{69D64186-067B-445F-BE7C-77E3530BE664}" presName="parTrans" presStyleLbl="bgSibTrans2D1" presStyleIdx="4" presStyleCnt="5" custLinFactNeighborX="-5821" custLinFactNeighborY="18883"/>
      <dgm:spPr/>
      <dgm:t>
        <a:bodyPr/>
        <a:lstStyle/>
        <a:p>
          <a:endParaRPr lang="ru-RU"/>
        </a:p>
      </dgm:t>
    </dgm:pt>
    <dgm:pt modelId="{441E9AF0-1FB7-4ED8-932F-219626959947}" type="pres">
      <dgm:prSet presAssocID="{E18770AB-7037-422A-8587-6C37C26BDD33}" presName="node" presStyleLbl="node1" presStyleIdx="4" presStyleCnt="5" custScaleX="114428" custScaleY="124379" custRadScaleRad="126881" custRadScaleInc="27896">
        <dgm:presLayoutVars>
          <dgm:bulletEnabled val="1"/>
        </dgm:presLayoutVars>
      </dgm:prSet>
      <dgm:spPr/>
      <dgm:t>
        <a:bodyPr/>
        <a:lstStyle/>
        <a:p>
          <a:endParaRPr lang="ru-RU"/>
        </a:p>
      </dgm:t>
    </dgm:pt>
  </dgm:ptLst>
  <dgm:cxnLst>
    <dgm:cxn modelId="{97BA8123-3B27-4141-9AE9-142085E66FA6}" type="presOf" srcId="{5470FB0E-474D-4C42-9345-4FD6EC25D73E}" destId="{6404939F-CBCA-4750-9BC7-6B487676F6FB}" srcOrd="0" destOrd="0" presId="urn:microsoft.com/office/officeart/2005/8/layout/radial4"/>
    <dgm:cxn modelId="{A26FAC4F-ABE0-447C-AE91-6F647A525A3D}" type="presOf" srcId="{3A26D91F-5A1A-4FA6-BB8E-D1CE135856B5}" destId="{0D464D1B-93B1-40DB-823B-9F9707E35691}" srcOrd="0" destOrd="0" presId="urn:microsoft.com/office/officeart/2005/8/layout/radial4"/>
    <dgm:cxn modelId="{D08B74E0-9C6A-4388-926D-774C90800D68}" type="presOf" srcId="{C47FB3E7-0864-48C6-AD0D-F9E1D95DA01C}" destId="{C218EC42-A8FC-4335-9996-F0266358408C}" srcOrd="0" destOrd="0" presId="urn:microsoft.com/office/officeart/2005/8/layout/radial4"/>
    <dgm:cxn modelId="{C7E2AD5E-1AAC-4380-A85F-C65F87E9CBD7}" type="presOf" srcId="{E91130C2-B32F-40B5-BBF8-4EB90FA1DACE}" destId="{FD079BDE-6E10-4AF7-A9CF-245564615B19}" srcOrd="0" destOrd="0" presId="urn:microsoft.com/office/officeart/2005/8/layout/radial4"/>
    <dgm:cxn modelId="{2DC805DF-ADC2-400C-B41F-68441598F755}" type="presOf" srcId="{DD2D4D83-4CFF-4BC8-B3EE-C8386A98D54F}" destId="{5BACD1B8-5197-4972-8FB5-B2077C3DA1BF}" srcOrd="0" destOrd="0" presId="urn:microsoft.com/office/officeart/2005/8/layout/radial4"/>
    <dgm:cxn modelId="{C63556B3-8005-47C4-B9AD-730706568DD8}" type="presOf" srcId="{E18770AB-7037-422A-8587-6C37C26BDD33}" destId="{441E9AF0-1FB7-4ED8-932F-219626959947}" srcOrd="0" destOrd="0" presId="urn:microsoft.com/office/officeart/2005/8/layout/radial4"/>
    <dgm:cxn modelId="{5D2A64E5-0697-4BC9-8956-DF2EE97209A5}" srcId="{DD2D4D83-4CFF-4BC8-B3EE-C8386A98D54F}" destId="{E18770AB-7037-422A-8587-6C37C26BDD33}" srcOrd="4" destOrd="0" parTransId="{69D64186-067B-445F-BE7C-77E3530BE664}" sibTransId="{05C0E728-17EB-4CB0-806D-795153320F11}"/>
    <dgm:cxn modelId="{0E492C07-2014-432A-925E-7F481F1EB21C}" srcId="{DD2D4D83-4CFF-4BC8-B3EE-C8386A98D54F}" destId="{E39B7A81-83C6-4292-9286-2B2343A2E9F7}" srcOrd="3" destOrd="0" parTransId="{5470FB0E-474D-4C42-9345-4FD6EC25D73E}" sibTransId="{283C1996-6560-4D60-A36B-BE7B8B9793D2}"/>
    <dgm:cxn modelId="{276A3ABF-9E95-4C04-B17E-BEAA69153281}" type="presOf" srcId="{2221E53A-5A2F-49A8-9AA9-88A1D0C63539}" destId="{0C7FC3C8-BF3A-417D-934F-42E6A90B792E}" srcOrd="0" destOrd="0" presId="urn:microsoft.com/office/officeart/2005/8/layout/radial4"/>
    <dgm:cxn modelId="{94D4EBE5-9D69-43E8-A3ED-408559B5F890}" srcId="{DD2D4D83-4CFF-4BC8-B3EE-C8386A98D54F}" destId="{8B758317-22F3-497A-821A-660FC846D8EA}" srcOrd="0" destOrd="0" parTransId="{3A26D91F-5A1A-4FA6-BB8E-D1CE135856B5}" sibTransId="{A51C1434-B6DA-41EA-9C0B-42E25028ED33}"/>
    <dgm:cxn modelId="{39459345-076A-4632-95D3-C92373090141}" srcId="{DD2D4D83-4CFF-4BC8-B3EE-C8386A98D54F}" destId="{2221E53A-5A2F-49A8-9AA9-88A1D0C63539}" srcOrd="1" destOrd="0" parTransId="{C8557621-C0CC-472E-B712-595779858FF5}" sibTransId="{4811B975-EFDF-439A-89AE-9402C31778F3}"/>
    <dgm:cxn modelId="{8F626F63-CD69-442C-B698-E5895602C20B}" type="presOf" srcId="{C8557621-C0CC-472E-B712-595779858FF5}" destId="{A4CCB18A-8E47-4218-9F3F-835825BB56CC}" srcOrd="0" destOrd="0" presId="urn:microsoft.com/office/officeart/2005/8/layout/radial4"/>
    <dgm:cxn modelId="{B7464F26-BC06-486C-9845-58ED2806A2E9}" srcId="{DD2D4D83-4CFF-4BC8-B3EE-C8386A98D54F}" destId="{1240E573-4005-49F1-B368-DC22E5CBA095}" srcOrd="2" destOrd="0" parTransId="{C47FB3E7-0864-48C6-AD0D-F9E1D95DA01C}" sibTransId="{AC8E57CF-7087-4FBF-B1A9-366B6096FA0D}"/>
    <dgm:cxn modelId="{D0DF2B1B-1FF8-4CDD-AF8B-07FB2F02CA89}" type="presOf" srcId="{E39B7A81-83C6-4292-9286-2B2343A2E9F7}" destId="{2588C58F-8EA7-43F1-B75F-DD61A9413D97}" srcOrd="0" destOrd="0" presId="urn:microsoft.com/office/officeart/2005/8/layout/radial4"/>
    <dgm:cxn modelId="{D1EAC580-2CD6-4054-8C6A-968D9426B87D}" type="presOf" srcId="{1240E573-4005-49F1-B368-DC22E5CBA095}" destId="{8AC9DA61-BBC7-4D80-8F1E-6834CF9FE9FE}" srcOrd="0" destOrd="0" presId="urn:microsoft.com/office/officeart/2005/8/layout/radial4"/>
    <dgm:cxn modelId="{F7275BE5-1919-4A09-8C4C-448E51104F54}" srcId="{E91130C2-B32F-40B5-BBF8-4EB90FA1DACE}" destId="{DD2D4D83-4CFF-4BC8-B3EE-C8386A98D54F}" srcOrd="0" destOrd="0" parTransId="{E860EB45-BC8B-4FC9-B500-58A6595B8D49}" sibTransId="{5B05D4F1-A4CC-4BAB-ACAB-06F50F1CBE38}"/>
    <dgm:cxn modelId="{E04F5DC2-08AE-41C0-BFAD-1DFB34EA7777}" type="presOf" srcId="{69D64186-067B-445F-BE7C-77E3530BE664}" destId="{4A62D620-8735-4508-A071-1336AF305FFE}" srcOrd="0" destOrd="0" presId="urn:microsoft.com/office/officeart/2005/8/layout/radial4"/>
    <dgm:cxn modelId="{240D4B7E-8FEC-499A-BBFD-5D969759F0AC}" type="presOf" srcId="{8B758317-22F3-497A-821A-660FC846D8EA}" destId="{35E2AF4B-F663-494B-89CF-E9E6D3BACF81}" srcOrd="0" destOrd="0" presId="urn:microsoft.com/office/officeart/2005/8/layout/radial4"/>
    <dgm:cxn modelId="{0F3A6C52-5430-451C-ADB5-0BD3897976CF}" type="presParOf" srcId="{FD079BDE-6E10-4AF7-A9CF-245564615B19}" destId="{5BACD1B8-5197-4972-8FB5-B2077C3DA1BF}" srcOrd="0" destOrd="0" presId="urn:microsoft.com/office/officeart/2005/8/layout/radial4"/>
    <dgm:cxn modelId="{E1EB2ED0-87C7-48DF-83B1-979992D1893D}" type="presParOf" srcId="{FD079BDE-6E10-4AF7-A9CF-245564615B19}" destId="{0D464D1B-93B1-40DB-823B-9F9707E35691}" srcOrd="1" destOrd="0" presId="urn:microsoft.com/office/officeart/2005/8/layout/radial4"/>
    <dgm:cxn modelId="{DE117A7C-0E5F-4E45-BAD4-DF012EB13200}" type="presParOf" srcId="{FD079BDE-6E10-4AF7-A9CF-245564615B19}" destId="{35E2AF4B-F663-494B-89CF-E9E6D3BACF81}" srcOrd="2" destOrd="0" presId="urn:microsoft.com/office/officeart/2005/8/layout/radial4"/>
    <dgm:cxn modelId="{3AA3D737-2D35-4A40-B0B3-72D076899048}" type="presParOf" srcId="{FD079BDE-6E10-4AF7-A9CF-245564615B19}" destId="{A4CCB18A-8E47-4218-9F3F-835825BB56CC}" srcOrd="3" destOrd="0" presId="urn:microsoft.com/office/officeart/2005/8/layout/radial4"/>
    <dgm:cxn modelId="{226C27FF-A260-440D-B7CA-47F278AAF465}" type="presParOf" srcId="{FD079BDE-6E10-4AF7-A9CF-245564615B19}" destId="{0C7FC3C8-BF3A-417D-934F-42E6A90B792E}" srcOrd="4" destOrd="0" presId="urn:microsoft.com/office/officeart/2005/8/layout/radial4"/>
    <dgm:cxn modelId="{D4526CFC-BB90-44AB-A38E-AF4128E5FADD}" type="presParOf" srcId="{FD079BDE-6E10-4AF7-A9CF-245564615B19}" destId="{C218EC42-A8FC-4335-9996-F0266358408C}" srcOrd="5" destOrd="0" presId="urn:microsoft.com/office/officeart/2005/8/layout/radial4"/>
    <dgm:cxn modelId="{32D3C39F-C671-430F-B830-75E228FE87A6}" type="presParOf" srcId="{FD079BDE-6E10-4AF7-A9CF-245564615B19}" destId="{8AC9DA61-BBC7-4D80-8F1E-6834CF9FE9FE}" srcOrd="6" destOrd="0" presId="urn:microsoft.com/office/officeart/2005/8/layout/radial4"/>
    <dgm:cxn modelId="{34F6DE53-BD2E-4970-992A-A4FBDEB4B630}" type="presParOf" srcId="{FD079BDE-6E10-4AF7-A9CF-245564615B19}" destId="{6404939F-CBCA-4750-9BC7-6B487676F6FB}" srcOrd="7" destOrd="0" presId="urn:microsoft.com/office/officeart/2005/8/layout/radial4"/>
    <dgm:cxn modelId="{DB4A3874-8645-42BA-BCDC-F885050D4B6D}" type="presParOf" srcId="{FD079BDE-6E10-4AF7-A9CF-245564615B19}" destId="{2588C58F-8EA7-43F1-B75F-DD61A9413D97}" srcOrd="8" destOrd="0" presId="urn:microsoft.com/office/officeart/2005/8/layout/radial4"/>
    <dgm:cxn modelId="{7144C8C7-95B1-4505-94EC-14CC4EA24B97}" type="presParOf" srcId="{FD079BDE-6E10-4AF7-A9CF-245564615B19}" destId="{4A62D620-8735-4508-A071-1336AF305FFE}" srcOrd="9" destOrd="0" presId="urn:microsoft.com/office/officeart/2005/8/layout/radial4"/>
    <dgm:cxn modelId="{C5E5A0DE-3AB3-427A-A8C9-BA83333E3E85}" type="presParOf" srcId="{FD079BDE-6E10-4AF7-A9CF-245564615B19}" destId="{441E9AF0-1FB7-4ED8-932F-21962695994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CD1B8-5197-4972-8FB5-B2077C3DA1BF}">
      <dsp:nvSpPr>
        <dsp:cNvPr id="0" name=""/>
        <dsp:cNvSpPr/>
      </dsp:nvSpPr>
      <dsp:spPr>
        <a:xfrm>
          <a:off x="1939020" y="1096938"/>
          <a:ext cx="2598958" cy="2598958"/>
        </a:xfrm>
        <a:prstGeom prst="dodecag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glow rad="762000">
            <a:schemeClr val="accent3">
              <a:satMod val="175000"/>
              <a:alpha val="18000"/>
            </a:schemeClr>
          </a:glo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Обеспечение </a:t>
          </a:r>
          <a:br>
            <a:rPr lang="ru-RU" sz="1000" b="1"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sz="1000" b="1"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инновационной, научной и кадровой поддержки защиты геополитических и экономических интересов России в Арктике путем создания системы непрерывного профессионального образования, интеграции образования, науки и производства, а также путем стратегического партнерства с бизнесом и сообществом</a:t>
          </a:r>
          <a:endParaRPr lang="ru-RU" sz="1000" b="1"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2287232" y="1445150"/>
        <a:ext cx="1902534" cy="1902534"/>
      </dsp:txXfrm>
    </dsp:sp>
    <dsp:sp modelId="{0D464D1B-93B1-40DB-823B-9F9707E35691}">
      <dsp:nvSpPr>
        <dsp:cNvPr id="0" name=""/>
        <dsp:cNvSpPr/>
      </dsp:nvSpPr>
      <dsp:spPr>
        <a:xfrm rot="10027522">
          <a:off x="865956" y="2605382"/>
          <a:ext cx="1108661" cy="434157"/>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5E2AF4B-F663-494B-89CF-E9E6D3BACF81}">
      <dsp:nvSpPr>
        <dsp:cNvPr id="0" name=""/>
        <dsp:cNvSpPr/>
      </dsp:nvSpPr>
      <dsp:spPr>
        <a:xfrm>
          <a:off x="0" y="2371976"/>
          <a:ext cx="1655992" cy="115079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Осуществление образовательной деятельности в</a:t>
          </a:r>
          <a:r>
            <a:rPr lang="en-US"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 </a:t>
          </a: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соответствии с мировыми тенденциями развития общества и интересами России в Арктике</a:t>
          </a:r>
          <a:endParaRPr lang="ru-RU" sz="1000"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33706" y="2405682"/>
        <a:ext cx="1588580" cy="1083383"/>
      </dsp:txXfrm>
    </dsp:sp>
    <dsp:sp modelId="{A4CCB18A-8E47-4218-9F3F-835825BB56CC}">
      <dsp:nvSpPr>
        <dsp:cNvPr id="0" name=""/>
        <dsp:cNvSpPr/>
      </dsp:nvSpPr>
      <dsp:spPr>
        <a:xfrm rot="12324986">
          <a:off x="1059384" y="1061175"/>
          <a:ext cx="1192934" cy="434157"/>
        </a:xfrm>
        <a:prstGeom prst="leftArrow">
          <a:avLst>
            <a:gd name="adj1" fmla="val 60000"/>
            <a:gd name="adj2" fmla="val 50000"/>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C7FC3C8-BF3A-417D-934F-42E6A90B792E}">
      <dsp:nvSpPr>
        <dsp:cNvPr id="0" name=""/>
        <dsp:cNvSpPr/>
      </dsp:nvSpPr>
      <dsp:spPr>
        <a:xfrm>
          <a:off x="96614" y="457199"/>
          <a:ext cx="1655992" cy="1679379"/>
        </a:xfrm>
        <a:prstGeom prst="roundRect">
          <a:avLst>
            <a:gd name="adj" fmla="val 10000"/>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Модернизация научно-технической деятельности </a:t>
          </a:r>
          <a:r>
            <a:rPr lang="en-US"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
          </a:r>
          <a:br>
            <a:rPr lang="en-US"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и создание высокотехнологичных разработок, соответствующих требованиям инновационного развития экономики России</a:t>
          </a:r>
          <a:endParaRPr lang="ru-RU" sz="1000"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145116" y="505701"/>
        <a:ext cx="1558988" cy="1582375"/>
      </dsp:txXfrm>
    </dsp:sp>
    <dsp:sp modelId="{C218EC42-A8FC-4335-9996-F0266358408C}">
      <dsp:nvSpPr>
        <dsp:cNvPr id="0" name=""/>
        <dsp:cNvSpPr/>
      </dsp:nvSpPr>
      <dsp:spPr>
        <a:xfrm rot="16230782">
          <a:off x="2915435" y="548228"/>
          <a:ext cx="676159" cy="434157"/>
        </a:xfrm>
        <a:prstGeom prst="leftArrow">
          <a:avLst>
            <a:gd name="adj1" fmla="val 6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AC9DA61-BBC7-4D80-8F1E-6834CF9FE9FE}">
      <dsp:nvSpPr>
        <dsp:cNvPr id="0" name=""/>
        <dsp:cNvSpPr/>
      </dsp:nvSpPr>
      <dsp:spPr>
        <a:xfrm>
          <a:off x="2084511" y="3"/>
          <a:ext cx="2344060" cy="763005"/>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Создание современной системы управления университетом</a:t>
          </a:r>
          <a:endParaRPr lang="ru-RU" sz="1000"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2106859" y="22351"/>
        <a:ext cx="2299364" cy="718309"/>
      </dsp:txXfrm>
    </dsp:sp>
    <dsp:sp modelId="{6404939F-CBCA-4750-9BC7-6B487676F6FB}">
      <dsp:nvSpPr>
        <dsp:cNvPr id="0" name=""/>
        <dsp:cNvSpPr/>
      </dsp:nvSpPr>
      <dsp:spPr>
        <a:xfrm rot="20075014">
          <a:off x="4224704" y="1061015"/>
          <a:ext cx="1192934" cy="434157"/>
        </a:xfrm>
        <a:prstGeom prst="leftArrow">
          <a:avLst>
            <a:gd name="adj1" fmla="val 60000"/>
            <a:gd name="adj2" fmla="val 50000"/>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588C58F-8EA7-43F1-B75F-DD61A9413D97}">
      <dsp:nvSpPr>
        <dsp:cNvPr id="0" name=""/>
        <dsp:cNvSpPr/>
      </dsp:nvSpPr>
      <dsp:spPr>
        <a:xfrm>
          <a:off x="4724392" y="576888"/>
          <a:ext cx="1655992" cy="1440002"/>
        </a:xfrm>
        <a:prstGeom prst="roundRect">
          <a:avLst>
            <a:gd name="adj" fmla="val 10000"/>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Обеспечение конкурентоспособного уровня профессорско-преподавательского и управленческого состава,</a:t>
          </a:r>
          <a:b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b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всех категорий обучающихся</a:t>
          </a:r>
          <a:endParaRPr lang="ru-RU" sz="1000"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4766568" y="619064"/>
        <a:ext cx="1571640" cy="1355650"/>
      </dsp:txXfrm>
    </dsp:sp>
    <dsp:sp modelId="{4A62D620-8735-4508-A071-1336AF305FFE}">
      <dsp:nvSpPr>
        <dsp:cNvPr id="0" name=""/>
        <dsp:cNvSpPr/>
      </dsp:nvSpPr>
      <dsp:spPr>
        <a:xfrm rot="655087">
          <a:off x="4503414" y="2622894"/>
          <a:ext cx="1091910" cy="434157"/>
        </a:xfrm>
        <a:prstGeom prst="lef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41E9AF0-1FB7-4ED8-932F-219626959947}">
      <dsp:nvSpPr>
        <dsp:cNvPr id="0" name=""/>
        <dsp:cNvSpPr/>
      </dsp:nvSpPr>
      <dsp:spPr>
        <a:xfrm>
          <a:off x="4821007" y="2141397"/>
          <a:ext cx="1655992" cy="1440002"/>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ru-RU" sz="1000" kern="1200" dirty="0" smtClean="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rPr>
            <a:t>Построение современной инфраструктуры обучения, исследований и инновационной деятельности</a:t>
          </a:r>
          <a:endParaRPr lang="ru-RU" sz="1000" kern="1200" dirty="0">
            <a:solidFill>
              <a:schemeClr val="tx2">
                <a:lumMod val="75000"/>
              </a:schemeClr>
            </a:solidFill>
            <a:latin typeface="Georgia" panose="02040502050405020303" pitchFamily="18" charset="0"/>
            <a:ea typeface="Tahoma" panose="020B0604030504040204" pitchFamily="34" charset="0"/>
            <a:cs typeface="Tahoma" panose="020B0604030504040204" pitchFamily="34" charset="0"/>
          </a:endParaRPr>
        </a:p>
      </dsp:txBody>
      <dsp:txXfrm>
        <a:off x="4863183" y="2183573"/>
        <a:ext cx="1571640" cy="135565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418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4187"/>
          </a:xfrm>
          <a:prstGeom prst="rect">
            <a:avLst/>
          </a:prstGeom>
        </p:spPr>
        <p:txBody>
          <a:bodyPr vert="horz" lIns="91440" tIns="45720" rIns="91440" bIns="45720" rtlCol="0"/>
          <a:lstStyle>
            <a:lvl1pPr algn="r">
              <a:defRPr sz="1200"/>
            </a:lvl1pPr>
          </a:lstStyle>
          <a:p>
            <a:fld id="{E567DDBB-C411-43F2-A150-78EFB077A686}" type="datetimeFigureOut">
              <a:rPr lang="ru-RU" smtClean="0"/>
              <a:pPr/>
              <a:t>13.12.2017</a:t>
            </a:fld>
            <a:endParaRPr lang="ru-RU"/>
          </a:p>
        </p:txBody>
      </p:sp>
      <p:sp>
        <p:nvSpPr>
          <p:cNvPr id="4" name="Нижний колонтитул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FC05277D-53E0-4F47-917E-70A887C3CE64}" type="slidenum">
              <a:rPr lang="ru-RU" smtClean="0"/>
              <a:pPr/>
              <a:t>‹#›</a:t>
            </a:fld>
            <a:endParaRPr lang="ru-RU"/>
          </a:p>
        </p:txBody>
      </p:sp>
    </p:spTree>
    <p:extLst>
      <p:ext uri="{BB962C8B-B14F-4D97-AF65-F5344CB8AC3E}">
        <p14:creationId xmlns:p14="http://schemas.microsoft.com/office/powerpoint/2010/main" val="1071364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9DD584AC-33DC-486A-9EC7-390C8580FFDD}" type="datetimeFigureOut">
              <a:rPr lang="ru-RU" smtClean="0"/>
              <a:pPr/>
              <a:t>13.12.2017</a:t>
            </a:fld>
            <a:endParaRPr lang="ru-RU"/>
          </a:p>
        </p:txBody>
      </p:sp>
      <p:sp>
        <p:nvSpPr>
          <p:cNvPr id="4" name="Образ слайда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44414C18-E7C8-4628-8142-A4C9BCBA412C}" type="slidenum">
              <a:rPr lang="ru-RU" smtClean="0"/>
              <a:pPr/>
              <a:t>‹#›</a:t>
            </a:fld>
            <a:endParaRPr lang="ru-RU"/>
          </a:p>
        </p:txBody>
      </p:sp>
    </p:spTree>
    <p:extLst>
      <p:ext uri="{BB962C8B-B14F-4D97-AF65-F5344CB8AC3E}">
        <p14:creationId xmlns:p14="http://schemas.microsoft.com/office/powerpoint/2010/main" val="34253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7950" y="739775"/>
            <a:ext cx="6581775" cy="37036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pPr/>
              <a:t>1</a:t>
            </a:fld>
            <a:endParaRPr lang="ru-RU" dirty="0"/>
          </a:p>
        </p:txBody>
      </p:sp>
    </p:spTree>
    <p:extLst>
      <p:ext uri="{BB962C8B-B14F-4D97-AF65-F5344CB8AC3E}">
        <p14:creationId xmlns:p14="http://schemas.microsoft.com/office/powerpoint/2010/main" val="733996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pPr indent="450215" algn="just">
              <a:lnSpc>
                <a:spcPct val="115000"/>
              </a:lnSpc>
              <a:spcAft>
                <a:spcPts val="0"/>
              </a:spcAft>
            </a:pPr>
            <a:r>
              <a:rPr lang="ru-RU" dirty="0">
                <a:effectLst/>
              </a:rPr>
              <a:t>Роль САФУ </a:t>
            </a:r>
            <a:r>
              <a:rPr lang="ru-RU" dirty="0" err="1">
                <a:effectLst/>
              </a:rPr>
              <a:t>М.В.Ломоносова</a:t>
            </a:r>
            <a:r>
              <a:rPr lang="ru-RU" dirty="0">
                <a:effectLst/>
              </a:rPr>
              <a:t>» в создании и развитии кластера значительна. В 2014 году ведущее предприятие отрасли  Архангельский ЦБК, с одной стороны, и САФУ, с другой, стали инициаторами создания самого кластера и основными разработчиками документов проекта для представления в </a:t>
            </a:r>
            <a:r>
              <a:rPr lang="ru-RU" dirty="0" err="1">
                <a:effectLst/>
              </a:rPr>
              <a:t>Минпромторг</a:t>
            </a:r>
            <a:r>
              <a:rPr lang="ru-RU" dirty="0">
                <a:effectLst/>
              </a:rPr>
              <a:t> России. </a:t>
            </a:r>
          </a:p>
          <a:p>
            <a:pPr indent="450215" algn="just">
              <a:lnSpc>
                <a:spcPct val="115000"/>
              </a:lnSpc>
              <a:spcAft>
                <a:spcPts val="0"/>
              </a:spcAft>
            </a:pPr>
            <a:r>
              <a:rPr lang="ru-RU" dirty="0">
                <a:effectLst/>
              </a:rPr>
              <a:t>29 января 2016 г общим собранием учредителей при поддержке Правительства Архангельской области создана Ассоциация «Лесопромышленный инновационный территориальный кластер «</a:t>
            </a:r>
            <a:r>
              <a:rPr lang="ru-RU" dirty="0" err="1">
                <a:effectLst/>
              </a:rPr>
              <a:t>ПоморИнноваЛес</a:t>
            </a:r>
            <a:r>
              <a:rPr lang="ru-RU" dirty="0">
                <a:effectLst/>
              </a:rPr>
              <a:t>».</a:t>
            </a:r>
          </a:p>
          <a:p>
            <a:pPr indent="450215" algn="just">
              <a:lnSpc>
                <a:spcPct val="115000"/>
              </a:lnSpc>
              <a:spcAft>
                <a:spcPts val="0"/>
              </a:spcAft>
            </a:pPr>
            <a:r>
              <a:rPr lang="ru-RU" dirty="0">
                <a:effectLst/>
              </a:rPr>
              <a:t>14 июня 2016г Лесопромышленный инновационный территориальный кластер Архангельской области «</a:t>
            </a:r>
            <a:r>
              <a:rPr lang="ru-RU" dirty="0" err="1">
                <a:effectLst/>
              </a:rPr>
              <a:t>ПоморИнноваЛес</a:t>
            </a:r>
            <a:r>
              <a:rPr lang="ru-RU" dirty="0">
                <a:effectLst/>
              </a:rPr>
              <a:t>» первым в лесном комплексе России включен в реестр Министерства промышленности и торговли РФ. </a:t>
            </a:r>
          </a:p>
          <a:p>
            <a:pPr indent="450215" algn="just">
              <a:lnSpc>
                <a:spcPct val="115000"/>
              </a:lnSpc>
              <a:spcAft>
                <a:spcPts val="0"/>
              </a:spcAft>
            </a:pPr>
            <a:r>
              <a:rPr lang="ru-RU" dirty="0">
                <a:effectLst/>
              </a:rPr>
              <a:t>Миссия «</a:t>
            </a:r>
            <a:r>
              <a:rPr lang="ru-RU" dirty="0" err="1">
                <a:effectLst/>
              </a:rPr>
              <a:t>ПоморИнноваЛес</a:t>
            </a:r>
            <a:r>
              <a:rPr lang="ru-RU" dirty="0">
                <a:effectLst/>
              </a:rPr>
              <a:t>» - достижение лидерства в стране по глубокой переработке древесины и выпуску конкурентоспособной лесобумажной продукции с высокой добавленной стоимостью. Одна из главных задач – включить Архангельскую область в реализацию инициатив федерального правительства по </a:t>
            </a:r>
            <a:r>
              <a:rPr lang="ru-RU" dirty="0" err="1">
                <a:effectLst/>
              </a:rPr>
              <a:t>импортозамещению</a:t>
            </a:r>
            <a:r>
              <a:rPr lang="ru-RU" dirty="0">
                <a:effectLst/>
              </a:rPr>
              <a:t>. </a:t>
            </a:r>
          </a:p>
          <a:p>
            <a:pPr indent="450215" algn="just">
              <a:lnSpc>
                <a:spcPct val="115000"/>
              </a:lnSpc>
              <a:spcAft>
                <a:spcPts val="0"/>
              </a:spcAft>
            </a:pPr>
            <a:r>
              <a:rPr lang="ru-RU" dirty="0">
                <a:effectLst/>
              </a:rPr>
              <a:t>Расчеты показателей эффективности реализации программных мероприятий кластера до 2020 гг. (руб.) амбициозны: 43,4 млрд руб. - суммарный объем инвестиций в основной капитал всех предприятий и организаций кластера до 2020 гг.; 68,6 млрд руб. – объем реализации лесопромышленной продукции; 5,6 млрд руб. – налоговые и таможенные платежи в бюджеты всех уровней (+25%); + 9,1 млрд руб. (45%) – рост добавленной стоимости производимой продукции; + 2064 чел (30,6%) – увеличение высокопроизводительных рабочих мест и т.д</a:t>
            </a:r>
            <a:r>
              <a:rPr lang="ru-RU" dirty="0" smtClean="0">
                <a:effectLst/>
              </a:rPr>
              <a:t>.</a:t>
            </a:r>
          </a:p>
          <a:p>
            <a:pPr indent="450215" algn="just">
              <a:lnSpc>
                <a:spcPct val="115000"/>
              </a:lnSpc>
              <a:spcAft>
                <a:spcPts val="0"/>
              </a:spcAft>
            </a:pPr>
            <a:endParaRPr lang="ru-RU" dirty="0" smtClean="0">
              <a:effectLst/>
            </a:endParaRPr>
          </a:p>
          <a:p>
            <a:pPr indent="450215" algn="just">
              <a:lnSpc>
                <a:spcPct val="115000"/>
              </a:lnSpc>
              <a:spcAft>
                <a:spcPts val="0"/>
              </a:spcAft>
            </a:pPr>
            <a:endParaRPr lang="ru-RU" dirty="0">
              <a:effectLst/>
            </a:endParaRPr>
          </a:p>
          <a:p>
            <a:pPr indent="450215" algn="just">
              <a:lnSpc>
                <a:spcPct val="115000"/>
              </a:lnSpc>
              <a:spcAft>
                <a:spcPts val="0"/>
              </a:spcAft>
            </a:pPr>
            <a:r>
              <a:rPr lang="ru-RU" dirty="0" smtClean="0">
                <a:effectLst/>
              </a:rPr>
              <a:t>В университете существует свой научно-образовательный лесной кластер, который стал логической частью регионального кластера «</a:t>
            </a:r>
            <a:r>
              <a:rPr lang="ru-RU" dirty="0" err="1" smtClean="0">
                <a:effectLst/>
              </a:rPr>
              <a:t>ПоморИнноваЛес</a:t>
            </a:r>
            <a:r>
              <a:rPr lang="ru-RU" dirty="0" smtClean="0">
                <a:effectLst/>
              </a:rPr>
              <a:t>» ( продолжаются  традиции Архангельского лесотехнического института, Архангельского государственного технического университета).  В научно-образовательный лесной кластер САФУ входят учебные подразделения, осуществляющие подготовку специалистов для лесопромышленного комплекса по программам СПО, ВО и ДПО; центры научных компетенций (ЦКП «Арктика», Научно-образовательный центр «Химия природных соединений», </a:t>
            </a:r>
            <a:r>
              <a:rPr lang="ru-RU" dirty="0" err="1" smtClean="0">
                <a:effectLst/>
              </a:rPr>
              <a:t>инновационно</a:t>
            </a:r>
            <a:r>
              <a:rPr lang="ru-RU" dirty="0" smtClean="0">
                <a:effectLst/>
              </a:rPr>
              <a:t>-технологический центр «Современные технологии переработки биоресурсов Севера», Испытательный центр мебели и лесопромышленной продукции, Инженерный центр, Учебно-научный центр энергетических инноваций и др.), а так же </a:t>
            </a:r>
            <a:r>
              <a:rPr lang="ru-RU" dirty="0" err="1" smtClean="0">
                <a:effectLst/>
              </a:rPr>
              <a:t>Емцовский</a:t>
            </a:r>
            <a:r>
              <a:rPr lang="ru-RU" dirty="0" smtClean="0">
                <a:effectLst/>
              </a:rPr>
              <a:t> опытный лесхоз; самый северный в стране дендрарий; Бобровский лесопитомник; учебная база «</a:t>
            </a:r>
            <a:r>
              <a:rPr lang="ru-RU" dirty="0" err="1" smtClean="0">
                <a:effectLst/>
              </a:rPr>
              <a:t>Бабонегово</a:t>
            </a:r>
            <a:r>
              <a:rPr lang="ru-RU" dirty="0" smtClean="0">
                <a:effectLst/>
              </a:rPr>
              <a:t>»; земли лесного фонда в Онежском районе, предназначенные для научно-исследовательской и образовательной деятельности; учебно-производственные мастерские.</a:t>
            </a:r>
          </a:p>
          <a:p>
            <a:pPr indent="450215" algn="just">
              <a:lnSpc>
                <a:spcPct val="115000"/>
              </a:lnSpc>
              <a:spcAft>
                <a:spcPts val="0"/>
              </a:spcAft>
            </a:pPr>
            <a:r>
              <a:rPr lang="ru-RU" dirty="0" smtClean="0">
                <a:effectLst/>
              </a:rPr>
              <a:t>В 2007 году на АЦБК открыта  филиал кафедры технологии целлюлозно-бумажного производства АГТУ (совместная инициатива профессора </a:t>
            </a:r>
            <a:r>
              <a:rPr lang="ru-RU" dirty="0" err="1" smtClean="0">
                <a:effectLst/>
              </a:rPr>
              <a:t>В.И.Комарова</a:t>
            </a:r>
            <a:r>
              <a:rPr lang="ru-RU" dirty="0" smtClean="0">
                <a:effectLst/>
              </a:rPr>
              <a:t> и директора АЦБК </a:t>
            </a:r>
            <a:r>
              <a:rPr lang="ru-RU" dirty="0" err="1" smtClean="0">
                <a:effectLst/>
              </a:rPr>
              <a:t>В.И.Белоглазова</a:t>
            </a:r>
            <a:r>
              <a:rPr lang="ru-RU" dirty="0" smtClean="0">
                <a:effectLst/>
              </a:rPr>
              <a:t>). С июня 2013 года филиал получил статус базовой кафедры технологии целлюлозно-бумажного производства САФУ на АЦБК. Деятельность базовой кафедры направлена на решение двух основных задач: 1) повышение качества подготовки студентов, магистрантов и аспирантов для отрасли (удобная база практики, благодаря чему студенты, аспиранты и научные сотрудники могут посещать цеха, знакомиться с технической и технологической документацией предприятия); 2) проведение прикладных научных исследований и разработок по заказу комбината.</a:t>
            </a:r>
          </a:p>
          <a:p>
            <a:pPr indent="450215" algn="just">
              <a:lnSpc>
                <a:spcPct val="115000"/>
              </a:lnSpc>
              <a:spcAft>
                <a:spcPts val="0"/>
              </a:spcAft>
            </a:pPr>
            <a:endParaRPr lang="ru-RU" dirty="0">
              <a:effectLst/>
            </a:endParaRPr>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solidFill>
                  <a:prstClr val="black"/>
                </a:solidFill>
              </a:rPr>
              <a:pPr>
                <a:defRPr/>
              </a:pPr>
              <a:t>10</a:t>
            </a:fld>
            <a:endParaRPr lang="ru-RU" dirty="0">
              <a:solidFill>
                <a:prstClr val="black"/>
              </a:solidFill>
            </a:endParaRPr>
          </a:p>
        </p:txBody>
      </p:sp>
    </p:spTree>
    <p:extLst>
      <p:ext uri="{BB962C8B-B14F-4D97-AF65-F5344CB8AC3E}">
        <p14:creationId xmlns:p14="http://schemas.microsoft.com/office/powerpoint/2010/main" val="254384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pPr indent="450215" algn="just">
              <a:lnSpc>
                <a:spcPct val="115000"/>
              </a:lnSpc>
              <a:spcAft>
                <a:spcPts val="0"/>
              </a:spcAft>
            </a:pPr>
            <a:r>
              <a:rPr lang="ru-RU" dirty="0">
                <a:effectLst/>
              </a:rPr>
              <a:t>В рамках лесопромышленного инновационного территориального кластера Архангельской области «</a:t>
            </a:r>
            <a:r>
              <a:rPr lang="ru-RU" dirty="0" err="1">
                <a:effectLst/>
              </a:rPr>
              <a:t>ПоморИнноваЛес</a:t>
            </a:r>
            <a:r>
              <a:rPr lang="ru-RU" dirty="0">
                <a:effectLst/>
              </a:rPr>
              <a:t>» САФУ выполняет важные функции:1) по подготовке специалистов со средним и  высшим профессиональным образованием; 2) созданию инновационной продукции собственного производства, проведению НИОКР в интересах предприятий ЛПК; 3) по организации программ профессиональной переподготовка и повышение квалификации и по программ дополнительного профессионального образования. 4) САФУ является экспертной площадкой для подготовки документов, оценки результатов и показателей программы развития кластера, а так же проектов, совместно реализуемых его участниками.</a:t>
            </a:r>
          </a:p>
          <a:p>
            <a:pPr indent="450215" algn="just">
              <a:lnSpc>
                <a:spcPct val="115000"/>
              </a:lnSpc>
              <a:spcAft>
                <a:spcPts val="0"/>
              </a:spcAft>
            </a:pPr>
            <a:r>
              <a:rPr lang="ru-RU" dirty="0">
                <a:effectLst/>
              </a:rPr>
              <a:t>Примером совместной реализации проектов кластера является </a:t>
            </a:r>
            <a:r>
              <a:rPr lang="ru-RU" u="sng" dirty="0">
                <a:effectLst/>
              </a:rPr>
              <a:t>проект по развитию новых технологий в сфере деревянного домостроения</a:t>
            </a:r>
            <a:r>
              <a:rPr lang="ru-RU" dirty="0">
                <a:effectLst/>
              </a:rPr>
              <a:t> на предприятиях, входящих в состав кластера. ООО «Беломорский лес» осваивает новые технологические решения по возведению пятиэтажных деревянных домов, а работники предприятий кластер, в частности ОАО «АЦБК» являются заказчиками и покупателями квартир в домах, возведенных по современным технологиям. САФУ обеспечивает проектную, конструкторскую и экспертную поддержку проекта.</a:t>
            </a:r>
          </a:p>
          <a:p>
            <a:pPr indent="450215" algn="just">
              <a:lnSpc>
                <a:spcPct val="115000"/>
              </a:lnSpc>
              <a:spcAft>
                <a:spcPts val="0"/>
              </a:spcAft>
            </a:pPr>
            <a:r>
              <a:rPr lang="ru-RU" dirty="0">
                <a:effectLst/>
              </a:rPr>
              <a:t>Одним из главных совместных научно-исследовательских проектов АЦБК и САФУ в рамках Программы развития кластера станет </a:t>
            </a:r>
            <a:r>
              <a:rPr lang="ru-RU" u="sng" dirty="0">
                <a:effectLst/>
              </a:rPr>
              <a:t>проект по </a:t>
            </a:r>
            <a:r>
              <a:rPr lang="ru-RU" u="sng" dirty="0" err="1">
                <a:effectLst/>
              </a:rPr>
              <a:t>микроклонированию</a:t>
            </a:r>
            <a:r>
              <a:rPr lang="ru-RU" u="sng" dirty="0">
                <a:effectLst/>
              </a:rPr>
              <a:t> хвойников и хвойных растений в целях </a:t>
            </a:r>
            <a:r>
              <a:rPr lang="ru-RU" u="sng" dirty="0" err="1">
                <a:effectLst/>
              </a:rPr>
              <a:t>лесовосстановления</a:t>
            </a:r>
            <a:r>
              <a:rPr lang="ru-RU" dirty="0">
                <a:effectLst/>
              </a:rPr>
              <a:t>. Данный проект имеет важнейшее значение не только для региона. Он позволяет выращивать леса с заданными природными свойствами, качественно улучшая показатели сырья для всего лесного комплекса России.</a:t>
            </a:r>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solidFill>
                  <a:prstClr val="black"/>
                </a:solidFill>
              </a:rPr>
              <a:pPr>
                <a:defRPr/>
              </a:pPr>
              <a:t>11</a:t>
            </a:fld>
            <a:endParaRPr lang="ru-RU" dirty="0">
              <a:solidFill>
                <a:prstClr val="black"/>
              </a:solidFill>
            </a:endParaRPr>
          </a:p>
        </p:txBody>
      </p:sp>
    </p:spTree>
    <p:extLst>
      <p:ext uri="{BB962C8B-B14F-4D97-AF65-F5344CB8AC3E}">
        <p14:creationId xmlns:p14="http://schemas.microsoft.com/office/powerpoint/2010/main" val="254384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pPr indent="450215" algn="just">
              <a:lnSpc>
                <a:spcPct val="115000"/>
              </a:lnSpc>
              <a:spcAft>
                <a:spcPts val="0"/>
              </a:spcAft>
            </a:pPr>
            <a:r>
              <a:rPr lang="ru-RU" dirty="0" err="1">
                <a:effectLst/>
              </a:rPr>
              <a:t>Биоресурный</a:t>
            </a:r>
            <a:r>
              <a:rPr lang="ru-RU" dirty="0">
                <a:effectLst/>
              </a:rPr>
              <a:t> и биотехнологический кластер</a:t>
            </a:r>
          </a:p>
          <a:p>
            <a:pPr indent="450215" algn="just">
              <a:lnSpc>
                <a:spcPct val="115000"/>
              </a:lnSpc>
              <a:spcAft>
                <a:spcPts val="0"/>
              </a:spcAft>
            </a:pPr>
            <a:r>
              <a:rPr lang="ru-RU" dirty="0">
                <a:effectLst/>
              </a:rPr>
              <a:t>Кластер биоресурсов и технологий Архангельской области создается при активной поддержке университета. Идею высказал губернатор Игорь Орлов 3 марта 2016г на совместном заседание Ученого совета САФУ и Правительства Архангельской области.  </a:t>
            </a:r>
          </a:p>
          <a:p>
            <a:pPr indent="450215" algn="just">
              <a:lnSpc>
                <a:spcPct val="115000"/>
              </a:lnSpc>
              <a:spcAft>
                <a:spcPts val="0"/>
              </a:spcAft>
            </a:pPr>
            <a:r>
              <a:rPr lang="ru-RU" dirty="0">
                <a:effectLst/>
              </a:rPr>
              <a:t>Целью работы данного кластера является комплексная переработка биоресурсов Архангельской области. Кластер биоресурсов и технологий поможет решить задачи и проблемы предприятий области, связанных с законодательной базой, логистических задач, взаимодействия предприятий области и внедрения новых технологий в данной отрасли. САФУ в данном процессе является как экспертной и коммуникационной площадкой, так и базой для появления и отработки новых проектов, в том числе связанных с разработкой органических комплексов и переработкой биоресурсов для последующей переработки в медицине, фармакологии, сельском хозяйстве, нефтехимическом производстве.</a:t>
            </a:r>
          </a:p>
          <a:p>
            <a:pPr indent="450215" algn="just">
              <a:lnSpc>
                <a:spcPct val="115000"/>
              </a:lnSpc>
              <a:spcAft>
                <a:spcPts val="0"/>
              </a:spcAft>
            </a:pPr>
            <a:r>
              <a:rPr lang="ru-RU" dirty="0">
                <a:effectLst/>
              </a:rPr>
              <a:t>На сегодняшний день в разрабатываемой концепции кластера учтены 7 проектов САФУ, связанных с биотехнологиями. Для взаимодействия с кластером задействованы 3 высших школы САФУ, научно-исследовательские центра и экспедиционные проекты.</a:t>
            </a:r>
          </a:p>
          <a:p>
            <a:pPr indent="450215" algn="just">
              <a:lnSpc>
                <a:spcPct val="115000"/>
              </a:lnSpc>
              <a:spcAft>
                <a:spcPts val="0"/>
              </a:spcAft>
            </a:pPr>
            <a:endParaRPr lang="ru-RU" dirty="0">
              <a:effectLst/>
            </a:endParaRPr>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solidFill>
                  <a:prstClr val="black"/>
                </a:solidFill>
              </a:rPr>
              <a:pPr>
                <a:defRPr/>
              </a:pPr>
              <a:t>12</a:t>
            </a:fld>
            <a:endParaRPr lang="ru-RU" dirty="0">
              <a:solidFill>
                <a:prstClr val="black"/>
              </a:solidFill>
            </a:endParaRPr>
          </a:p>
        </p:txBody>
      </p:sp>
    </p:spTree>
    <p:extLst>
      <p:ext uri="{BB962C8B-B14F-4D97-AF65-F5344CB8AC3E}">
        <p14:creationId xmlns:p14="http://schemas.microsoft.com/office/powerpoint/2010/main" val="254384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a:t>Рыбопромышленный кластер:</a:t>
            </a:r>
          </a:p>
          <a:p>
            <a:r>
              <a:rPr lang="ru-RU" dirty="0"/>
              <a:t>Идея создания кластера возникла на совместном заседании Морской коллегии и президиума госкомиссии по Арктике ( 25 мая 2016г в Архангельске). Это будет  принципиально новое объединение по добыче, переработке, хранению и доставке рыбы.</a:t>
            </a:r>
          </a:p>
          <a:p>
            <a:r>
              <a:rPr lang="ru-RU" dirty="0"/>
              <a:t>В рамках работы по созданию концепции рыбопромышленного кластера и наполнения его перспективными проектами, технологиями и разработками в </a:t>
            </a:r>
            <a:r>
              <a:rPr lang="ru-RU" dirty="0" err="1"/>
              <a:t>рыбохозяйственной</a:t>
            </a:r>
            <a:r>
              <a:rPr lang="ru-RU" dirty="0"/>
              <a:t> сфере в САФУ создана рабочая группа, в которую вошли научные сотрудники и профессорско-преподавательский состав Высшей школы естественных наук и технологий и научно-исследовательского управления. Формируется концепция создаваемого кластера, сотрудники университета оказывают </a:t>
            </a:r>
            <a:r>
              <a:rPr lang="ru-RU" dirty="0" err="1"/>
              <a:t>методологическо</a:t>
            </a:r>
            <a:r>
              <a:rPr lang="ru-RU" dirty="0"/>
              <a:t>-консультативную поддержку, участвуют и организуют стратегические сессии, подбирают и формируют проекты для включения в концепцию.</a:t>
            </a:r>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1EF41A43-D304-4B7C-A63F-48762749D740}" type="slidenum">
              <a:rPr lang="ru-RU" smtClean="0"/>
              <a:t>13</a:t>
            </a:fld>
            <a:endParaRPr lang="ru-RU"/>
          </a:p>
        </p:txBody>
      </p:sp>
    </p:spTree>
    <p:extLst>
      <p:ext uri="{BB962C8B-B14F-4D97-AF65-F5344CB8AC3E}">
        <p14:creationId xmlns:p14="http://schemas.microsoft.com/office/powerpoint/2010/main" val="279555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a:t>В 2015 году Архангельская область стала пилотным регионом, где создан Социальный кластер. На его базе будут выпускаться высокотехнологичные современные технические средства реабилитации для инвалидов. </a:t>
            </a:r>
          </a:p>
          <a:p>
            <a:r>
              <a:rPr lang="ru-RU" dirty="0"/>
              <a:t>В кластер войдут Архангельское протезно-ортопедическое предприятие, Северный государственный медицинский университет, Северный Арктический федеральный университет, областная клиническая больница, Фонд социального страхования, предприятия и общественные организации инвалидов.</a:t>
            </a:r>
          </a:p>
          <a:p>
            <a:r>
              <a:rPr lang="ru-RU" dirty="0"/>
              <a:t>Возможности научно-инновационных подразделений САФУ в сфере 3Д-технологий, металлообработки, наличия патентов и лицензий в сфере протезирования обеспечивают решение  задач государства по обеспечению маломобильных групп населения техническими средствами реабилитации. </a:t>
            </a:r>
          </a:p>
          <a:p>
            <a:r>
              <a:rPr lang="ru-RU" dirty="0"/>
              <a:t>Сегодня очевидна потребность в протезно-ортопедических изделиях, при этом изделия должны быть адаптированы к персональным особенностям пользователей и климатическим условиям арктических территорий. С применением новых технологий можно делать технические средства реабилитации для инвалидов дешевле и качественнее, и производить их здесь, в Архангельской области.</a:t>
            </a:r>
          </a:p>
          <a:p>
            <a:endParaRPr lang="ru-RU" dirty="0"/>
          </a:p>
        </p:txBody>
      </p:sp>
      <p:sp>
        <p:nvSpPr>
          <p:cNvPr id="4" name="Номер слайда 3"/>
          <p:cNvSpPr>
            <a:spLocks noGrp="1"/>
          </p:cNvSpPr>
          <p:nvPr>
            <p:ph type="sldNum" sz="quarter" idx="10"/>
          </p:nvPr>
        </p:nvSpPr>
        <p:spPr/>
        <p:txBody>
          <a:bodyPr/>
          <a:lstStyle/>
          <a:p>
            <a:fld id="{1EF41A43-D304-4B7C-A63F-48762749D740}" type="slidenum">
              <a:rPr lang="ru-RU" smtClean="0"/>
              <a:t>14</a:t>
            </a:fld>
            <a:endParaRPr lang="ru-RU"/>
          </a:p>
        </p:txBody>
      </p:sp>
    </p:spTree>
    <p:extLst>
      <p:ext uri="{BB962C8B-B14F-4D97-AF65-F5344CB8AC3E}">
        <p14:creationId xmlns:p14="http://schemas.microsoft.com/office/powerpoint/2010/main" val="279555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Особое внимание в университете уделяется развитию волонтерской деятельности. В целях включения университета в решение задач и проблем региона в университете в 2011 году создан Волонтерский центр. В настоящее время в активе центра более 1500 добровольцев. </a:t>
            </a:r>
          </a:p>
          <a:p>
            <a:r>
              <a:rPr lang="ru-RU" dirty="0" smtClean="0"/>
              <a:t>Ни одно крупное мероприятие международного, всероссийского, регионального, муниципального уровня, проводимое в регионе, не обходится без волонтеров САФУ.</a:t>
            </a:r>
          </a:p>
          <a:p>
            <a:r>
              <a:rPr lang="ru-RU" dirty="0" smtClean="0"/>
              <a:t>В качестве примера можно привести международные форумы «Арктика – территория диалога» и «Арктика-сделано в России», которые прошли в нашей области в марте 2017 года и в обеспечении которых приняли участие более 600 волонтеров нашего университета.</a:t>
            </a:r>
          </a:p>
          <a:p>
            <a:r>
              <a:rPr lang="ru-RU" dirty="0" smtClean="0"/>
              <a:t>В течение 2017 года Волонтерским центром реализовано более 50 мероприятий по профилактике вредных привычек и популяризации здорового образа жизни. Специалистами центра организовано взаимодействие в профилактической работе с учреждениями здравоохранения, Управлением по контролю за оборотом наркотиков по Архангельской области, региональным отделением «Российского Красного Креста» и другими. </a:t>
            </a:r>
          </a:p>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pPr/>
              <a:t>15</a:t>
            </a:fld>
            <a:endParaRPr lang="ru-RU"/>
          </a:p>
        </p:txBody>
      </p:sp>
    </p:spTree>
    <p:extLst>
      <p:ext uri="{BB962C8B-B14F-4D97-AF65-F5344CB8AC3E}">
        <p14:creationId xmlns:p14="http://schemas.microsoft.com/office/powerpoint/2010/main" val="224496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pPr/>
              <a:t>16</a:t>
            </a:fld>
            <a:endParaRPr lang="ru-RU"/>
          </a:p>
        </p:txBody>
      </p:sp>
    </p:spTree>
    <p:extLst>
      <p:ext uri="{BB962C8B-B14F-4D97-AF65-F5344CB8AC3E}">
        <p14:creationId xmlns:p14="http://schemas.microsoft.com/office/powerpoint/2010/main" val="288438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Университет является центром реализации государственной молодежной политики региона. </a:t>
            </a:r>
          </a:p>
          <a:p>
            <a:r>
              <a:rPr lang="ru-RU" dirty="0" smtClean="0"/>
              <a:t>Студенты САФУ активно включены в решение проблем региона посредством активного участия в рабочих группах и совещательных органах при исполнительной и законодательной власти. Так, они входят в состав Совета по делам молодежи при губернаторе Архангельской области, Молодежного совета г. Архангельска, Молодежного правительства Архангельской области, Молодежной избирательной комиссии при избирательной комиссии Архангельской  области, Интеллектуального клуба при администрации г. Архангельска. </a:t>
            </a:r>
          </a:p>
          <a:p>
            <a:r>
              <a:rPr lang="ru-RU" dirty="0" smtClean="0"/>
              <a:t>На базе САФУ совместно с Правительством Архангельской области реализуется программа «Ты-предприниматель» и образовательная программа «Профессия предприниматель». </a:t>
            </a:r>
          </a:p>
          <a:p>
            <a:r>
              <a:rPr lang="ru-RU" dirty="0" smtClean="0"/>
              <a:t>Студенты и преподаватели САФУ участвовали в разработке </a:t>
            </a:r>
            <a:r>
              <a:rPr lang="ru-RU" b="1" dirty="0" smtClean="0"/>
              <a:t>Молодежной стратегии развития АО </a:t>
            </a:r>
            <a:r>
              <a:rPr lang="ru-RU" dirty="0" smtClean="0"/>
              <a:t>(октябрь 2016г.-июнь 2017г.)</a:t>
            </a:r>
          </a:p>
          <a:p>
            <a:r>
              <a:rPr lang="ru-RU" dirty="0" smtClean="0"/>
              <a:t>По итогам деловой игры «Модель поиска инвестора для региона», проходившей на базе САФУ в октябре 2016 года, были выделены 4 группы студентов, которые продолжили работу над стратегией развития региона по соответствующим направлениям: качество жизни, человеческий капитал, производственная инфраструктура, предпринимательство и деловая активность. Составы групп междисциплинарные, в каждой группе есть представители разных Высших школ университета и разных уровней подготовки.</a:t>
            </a:r>
          </a:p>
          <a:p>
            <a:r>
              <a:rPr lang="ru-RU" dirty="0" smtClean="0"/>
              <a:t>За каждой группой закреплен модератор из числа преподавателей САФУ и координатор со стороны московских партнеров. </a:t>
            </a:r>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17</a:t>
            </a:fld>
            <a:endParaRPr lang="ru-RU"/>
          </a:p>
        </p:txBody>
      </p:sp>
    </p:spTree>
    <p:extLst>
      <p:ext uri="{BB962C8B-B14F-4D97-AF65-F5344CB8AC3E}">
        <p14:creationId xmlns:p14="http://schemas.microsoft.com/office/powerpoint/2010/main" val="2908671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Общественный форум «САФУ - наш дом!», прошло два форума 2016 и 2017 гг. Все желающие могли заявить об инициативах по развитию университета (студенты, сотрудники, выпускники).  Было рассмотрено более 100проектов по развитию инфраструктуры университета и города Архангельска.</a:t>
            </a:r>
          </a:p>
          <a:p>
            <a:r>
              <a:rPr lang="ru-RU" dirty="0" smtClean="0"/>
              <a:t>Например, открыта « Студенческая кофейня 1638» (1638 — это год, когда в России впервые стали пить кофе). Студенты своими силами укладывали пол, красили стены, возводили перегородки и работают там только студенты. Также были облагорожены трансформаторные будки, создан «хозяйственный отряд», бойцы которого будут создавать зоны отдыха  в корпусах университета, благоустраивать пространство рядом с Интеллектуальным центром САФУ – научной библиотекой.</a:t>
            </a:r>
          </a:p>
          <a:p>
            <a:r>
              <a:rPr lang="ru-RU" dirty="0" smtClean="0"/>
              <a:t>Университет участвует в реализации мероприятий областной программы «Повышение уровня финансовой грамотности населения и развитие финансового образования в Архангельской области в 2014-2019 годах». В период проведения недели финансовой грамотности для детей и молодежи в 2017 в САФУ прошел цикл публичных лекций и открытых уроков, участие в которых приняло 639 школьника, 208 студентов, 149 человек взрослого населения; было организовано более 40 мероприятий для детей и молодежи в Архангельской области.</a:t>
            </a:r>
          </a:p>
          <a:p>
            <a:r>
              <a:rPr lang="ru-RU" dirty="0" smtClean="0"/>
              <a:t>Проект «Народный университет серебряного возраста». Цель – повышение качества жизни людей пожилого возраста и лиц с ограниченными возможностями здоровья путем вовлечения их в общественно-полезную деятельность, повышения финансовой, информационной, жилищно-бытовой и правовой грамотности, создания развивающей среды, направленной на самореализацию личности, сохранение здоровья и развитие активной гражданской позиции.</a:t>
            </a:r>
          </a:p>
          <a:p>
            <a:endParaRPr lang="ru-RU" dirty="0" smtClean="0"/>
          </a:p>
          <a:p>
            <a:r>
              <a:rPr lang="ru-RU" dirty="0" smtClean="0"/>
              <a:t>В университете реализуется проект «Университетские творческие сезоны», целью которого является включение работников и обучающихся университета в социокультурное пространство региона. Открытый фестиваль искусств САФУ – участвуют также творческие коллективы города и области.</a:t>
            </a:r>
          </a:p>
          <a:p>
            <a:r>
              <a:rPr lang="ru-RU" dirty="0" smtClean="0"/>
              <a:t>В 2016 году университетом был подписан план совместных мероприятий с Архангельской и Холмогорской епархией, в ходе реализации которого на базе САФУ состоялся цикл публичных лекций, круглых столов, конкурсов.</a:t>
            </a:r>
          </a:p>
          <a:p>
            <a:r>
              <a:rPr lang="ru-RU" dirty="0" smtClean="0"/>
              <a:t> С сентября 2016 года в рамках сотрудничества с Архангельской детской воспитательной колонией силами студентов и сотрудников САФУ реализуются мероприятия для ее воспитанников.</a:t>
            </a:r>
          </a:p>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19</a:t>
            </a:fld>
            <a:endParaRPr lang="ru-RU"/>
          </a:p>
        </p:txBody>
      </p:sp>
    </p:spTree>
    <p:extLst>
      <p:ext uri="{BB962C8B-B14F-4D97-AF65-F5344CB8AC3E}">
        <p14:creationId xmlns:p14="http://schemas.microsoft.com/office/powerpoint/2010/main" val="290867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Интеллектуальный центр САФУ - научная библиотека </a:t>
            </a:r>
            <a:r>
              <a:rPr lang="ru-RU" dirty="0" err="1" smtClean="0"/>
              <a:t>им.Е.И.Овсянкина</a:t>
            </a:r>
            <a:r>
              <a:rPr lang="ru-RU" dirty="0" smtClean="0"/>
              <a:t> – современный  </a:t>
            </a:r>
            <a:r>
              <a:rPr lang="ru-RU" dirty="0" err="1" smtClean="0"/>
              <a:t>мультикультурный</a:t>
            </a:r>
            <a:r>
              <a:rPr lang="ru-RU" dirty="0" smtClean="0"/>
              <a:t> центр, где посетитель может одновременно заниматься учебной и научно-исследовательской работой, готовиться к занятиям, развивать свои увлечения и отдыхать. Здесь находятся мультимедийные читальные залы, конференц-зал, региональный центр Президентской библиотеки имени Ельцина, студии для прямой трансляции и записи лекций ведущих ученых, помещения для заседаний диссертационных советов и научных сообществ, комфортные зоны для общения и отдыха студенческой молодежи,  комнаты для групповых занятий и мини-кабинеты для индивидуальной работы. В Научной библиотеке САФУ кроме учебных и лекционных аудиторий, разместился  Музей университета, Виртуальный филиал Государственного Русского музея, Музей занимательных наук «Ломоносов», Центр инклюзивного образования, Центр развития ребенка, Шахматная академия, формируется международный интеллектуальный ресурс «Арктик-фонд», содержащий историческую и современную информацию об Арктическом регионе. Регулярно культурно-просветительские мероприятия проходят в оборудованном актовом зале, «Кают-компании», именных тематических аудиториях и </a:t>
            </a:r>
            <a:r>
              <a:rPr lang="ru-RU" dirty="0" err="1" smtClean="0"/>
              <a:t>библио</a:t>
            </a:r>
            <a:r>
              <a:rPr lang="ru-RU" dirty="0" smtClean="0"/>
              <a:t>-кафе.</a:t>
            </a:r>
          </a:p>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pPr/>
              <a:t>20</a:t>
            </a:fld>
            <a:endParaRPr lang="ru-RU"/>
          </a:p>
        </p:txBody>
      </p:sp>
    </p:spTree>
    <p:extLst>
      <p:ext uri="{BB962C8B-B14F-4D97-AF65-F5344CB8AC3E}">
        <p14:creationId xmlns:p14="http://schemas.microsoft.com/office/powerpoint/2010/main" val="325617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Стратегическая цель создания и развития САФУ - обеспечение инновационной, научной и кадровой поддержки защиты геополитических и экономических интересов России в Северо-Арктическом регионе путем создания системы непрерывного профессионального образования, интеграции образования, науки и производства, а также стратегического партнерства с бизнесом и сообществом.</a:t>
            </a:r>
          </a:p>
        </p:txBody>
      </p:sp>
      <p:sp>
        <p:nvSpPr>
          <p:cNvPr id="4" name="Номер слайда 3"/>
          <p:cNvSpPr>
            <a:spLocks noGrp="1"/>
          </p:cNvSpPr>
          <p:nvPr>
            <p:ph type="sldNum" sz="quarter" idx="10"/>
          </p:nvPr>
        </p:nvSpPr>
        <p:spPr/>
        <p:txBody>
          <a:bodyPr/>
          <a:lstStyle/>
          <a:p>
            <a:fld id="{180FF820-DE7C-45C4-9CEF-EB16C041AF39}" type="slidenum">
              <a:rPr lang="ru-RU" smtClean="0"/>
              <a:t>2</a:t>
            </a:fld>
            <a:endParaRPr lang="ru-RU"/>
          </a:p>
        </p:txBody>
      </p:sp>
    </p:spTree>
    <p:extLst>
      <p:ext uri="{BB962C8B-B14F-4D97-AF65-F5344CB8AC3E}">
        <p14:creationId xmlns:p14="http://schemas.microsoft.com/office/powerpoint/2010/main" val="235224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структуре университета работает </a:t>
            </a:r>
            <a:r>
              <a:rPr lang="ru-RU" b="1" dirty="0" smtClean="0"/>
              <a:t>детский сад №19 «Зоренька», </a:t>
            </a:r>
            <a:r>
              <a:rPr lang="ru-RU" dirty="0" smtClean="0"/>
              <a:t>который участвует в решении государственной задачи по обеспечению граждан страны местами в учреждениях дошкольного образования. Таких мест в нашем детском саду на сегодняшний день 202, в том числе 108 – для детей в возрасте от 1.5 лет. С прошлого года университет получает субсидию из областного бюджета на компенсацию затрат на оплату труда, приобретение учебных пособий. Это еще один пример совместной работы университет и Правительства региона. </a:t>
            </a:r>
          </a:p>
          <a:p>
            <a:r>
              <a:rPr lang="ru-RU" b="1" dirty="0" smtClean="0"/>
              <a:t>Юридическая клиника САФУ</a:t>
            </a:r>
            <a:r>
              <a:rPr lang="ru-RU" dirty="0" smtClean="0"/>
              <a:t>, в 2016 году была оказана бесплатная юридическая помощь по более 234 обращениям граждан, в первом полугодии 2017 года – более 200, дано 197 консультаций. Под руководством опытных преподавателей и практикующих юристов студентами САФУ проводятся уроки правовой грамотности среди школьников, </a:t>
            </a:r>
            <a:r>
              <a:rPr lang="ru-RU" dirty="0" err="1" smtClean="0"/>
              <a:t>профориентационные</a:t>
            </a:r>
            <a:r>
              <a:rPr lang="ru-RU" dirty="0" smtClean="0"/>
              <a:t> школы и конкурсы. </a:t>
            </a:r>
          </a:p>
          <a:p>
            <a:endParaRPr lang="ru-RU" dirty="0" smtClean="0"/>
          </a:p>
          <a:p>
            <a:r>
              <a:rPr lang="ru-RU" dirty="0" smtClean="0"/>
              <a:t>В 2016 году в университете создан </a:t>
            </a:r>
            <a:r>
              <a:rPr lang="ru-RU" b="1" dirty="0" smtClean="0"/>
              <a:t>Центр социального предпринимательства и инноваций </a:t>
            </a:r>
            <a:r>
              <a:rPr lang="ru-RU" dirty="0" smtClean="0"/>
              <a:t>(на базе Высшей школы экономики, управления и права САФУ) Виды деятельности: подготовка и реализация образовательного курса «Социальное предпринимательство»; развитие программ ДПО по «Социальному предпринимательству и социальным инновациям»; проведение исследования по тематике «Социальная ответственность бизнеса в регионе»; участие экспертов САФУ в разработке программ социальной ответственности для предприятий.</a:t>
            </a:r>
          </a:p>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290867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9538" y="741363"/>
            <a:ext cx="6578600" cy="3702050"/>
          </a:xfrm>
        </p:spPr>
      </p:sp>
      <p:sp>
        <p:nvSpPr>
          <p:cNvPr id="3" name="Заметки 2"/>
          <p:cNvSpPr>
            <a:spLocks noGrp="1"/>
          </p:cNvSpPr>
          <p:nvPr>
            <p:ph type="body" idx="1"/>
          </p:nvPr>
        </p:nvSpPr>
        <p:spPr/>
        <p:txBody>
          <a:bodyPr/>
          <a:lstStyle/>
          <a:p>
            <a:r>
              <a:rPr lang="ru-RU" dirty="0" smtClean="0"/>
              <a:t>Для создания инновационной научной и кадровой базы для интеллектуального освоения Севера России и Арктики 8 июня 2010 года был образован САФУ имени </a:t>
            </a:r>
            <a:r>
              <a:rPr lang="ru-RU" dirty="0" err="1" smtClean="0"/>
              <a:t>М.В.Ломоносова</a:t>
            </a:r>
            <a:r>
              <a:rPr lang="ru-RU" dirty="0" smtClean="0"/>
              <a:t>.</a:t>
            </a:r>
          </a:p>
          <a:p>
            <a:r>
              <a:rPr lang="ru-RU" dirty="0" smtClean="0"/>
              <a:t>Арктический вектор стал основополагающим в определении политик университета. Программа развития САФУ, одобренная Правительством РФ, напрямую связана с важнейшими государственными  документами, концептуально определяющими развитие Арктики: «Основы государственной политики Российской Федерации в Арктике на период до 2020 года и дальнейшую перспективу» и  «Стратегия  развития арктической зоны Российской Федерации и обеспечения национальной безопасности на период до 2020 года». </a:t>
            </a:r>
          </a:p>
          <a:p>
            <a:r>
              <a:rPr lang="ru-RU" dirty="0" smtClean="0"/>
              <a:t>Стратегическая цель создания и развития САФУ - обеспечение инновационной, научной и кадровой поддержки защиты геополитических и экономических интересов России в Северо-Арктическом регионе путем создания системы непрерывного профессионального образования, интеграции образования, науки и производства, а также стратегического партнерства с бизнесом и сообществом.</a:t>
            </a:r>
          </a:p>
          <a:p>
            <a:endParaRPr lang="ru-RU" dirty="0"/>
          </a:p>
        </p:txBody>
      </p:sp>
      <p:sp>
        <p:nvSpPr>
          <p:cNvPr id="4" name="Номер слайда 3"/>
          <p:cNvSpPr>
            <a:spLocks noGrp="1"/>
          </p:cNvSpPr>
          <p:nvPr>
            <p:ph type="sldNum" sz="quarter" idx="10"/>
          </p:nvPr>
        </p:nvSpPr>
        <p:spPr/>
        <p:txBody>
          <a:bodyPr/>
          <a:lstStyle/>
          <a:p>
            <a:fld id="{7244213D-F2AB-42F5-9D4A-E1D7BAF4E3DE}"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267363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7950" y="739775"/>
            <a:ext cx="6581775" cy="3703638"/>
          </a:xfrm>
        </p:spPr>
      </p:sp>
      <p:sp>
        <p:nvSpPr>
          <p:cNvPr id="3" name="Заметки 2"/>
          <p:cNvSpPr>
            <a:spLocks noGrp="1"/>
          </p:cNvSpPr>
          <p:nvPr>
            <p:ph type="body" idx="1"/>
          </p:nvPr>
        </p:nvSpPr>
        <p:spPr/>
        <p:txBody>
          <a:bodyPr/>
          <a:lstStyle/>
          <a:p>
            <a:r>
              <a:rPr lang="ru-RU" dirty="0" smtClean="0"/>
              <a:t>В САФУ работает семь крупных учебно-научных подразделения — семь высших школ: Высшая школа информационных технологий и автоматизированных систем, Высшая школа психологии и педагогического образования, Высшая школа гуманитарных наук и международной коммуникации, Высшая школа экономики, управления и права, Высшая школа энергетики, нефти и газа, Высшая школа естественных наук и технологий и Высшая инженерная школа. </a:t>
            </a:r>
          </a:p>
          <a:p>
            <a:r>
              <a:rPr lang="ru-RU" dirty="0" smtClean="0"/>
              <a:t>САФУ ведет подготовку специалистов для освоения и развития северных территорий по инженерным, техническим, математическим, естественно-научным и гуманитарным направлениям. </a:t>
            </a:r>
          </a:p>
          <a:p>
            <a:r>
              <a:rPr lang="ru-RU" dirty="0" smtClean="0"/>
              <a:t>Количество обучающихся с учетом программ ДПО и </a:t>
            </a:r>
            <a:r>
              <a:rPr lang="ru-RU" dirty="0" err="1" smtClean="0"/>
              <a:t>профобучения</a:t>
            </a:r>
            <a:r>
              <a:rPr lang="ru-RU" dirty="0" smtClean="0"/>
              <a:t> около 20000 (ВО+СПО 17284), сотрудников </a:t>
            </a:r>
            <a:r>
              <a:rPr lang="en-US" dirty="0" smtClean="0"/>
              <a:t>3300</a:t>
            </a:r>
            <a:r>
              <a:rPr lang="ru-RU" dirty="0" smtClean="0"/>
              <a:t>.</a:t>
            </a:r>
          </a:p>
          <a:p>
            <a:r>
              <a:rPr lang="ru-RU" dirty="0" smtClean="0"/>
              <a:t>На разных формах обучения более 600 иностранных студентов из 43 стран.</a:t>
            </a:r>
          </a:p>
          <a:p>
            <a:r>
              <a:rPr lang="ru-RU" dirty="0" smtClean="0"/>
              <a:t>В программе развития каждого  учебного и научного подразделения САФУ заложена арктическая составляющая. В САФУ реализуется 1</a:t>
            </a:r>
            <a:r>
              <a:rPr lang="en-US" dirty="0" smtClean="0"/>
              <a:t>00</a:t>
            </a:r>
            <a:r>
              <a:rPr lang="ru-RU" dirty="0" smtClean="0"/>
              <a:t> программ арктической направленности ( </a:t>
            </a:r>
            <a:r>
              <a:rPr lang="en-US" dirty="0" smtClean="0"/>
              <a:t>51</a:t>
            </a:r>
            <a:r>
              <a:rPr lang="ru-RU" dirty="0" smtClean="0"/>
              <a:t> – </a:t>
            </a:r>
            <a:r>
              <a:rPr lang="ru-RU" dirty="0" err="1" smtClean="0"/>
              <a:t>бакалавриат</a:t>
            </a:r>
            <a:r>
              <a:rPr lang="ru-RU" dirty="0" smtClean="0"/>
              <a:t>, </a:t>
            </a:r>
            <a:r>
              <a:rPr lang="en-US" dirty="0" smtClean="0"/>
              <a:t>5</a:t>
            </a:r>
            <a:r>
              <a:rPr lang="ru-RU" dirty="0" smtClean="0"/>
              <a:t> – </a:t>
            </a:r>
            <a:r>
              <a:rPr lang="ru-RU" dirty="0" err="1" smtClean="0"/>
              <a:t>специалитета</a:t>
            </a:r>
            <a:r>
              <a:rPr lang="ru-RU" dirty="0" smtClean="0"/>
              <a:t>, 3</a:t>
            </a:r>
            <a:r>
              <a:rPr lang="en-US" dirty="0" smtClean="0"/>
              <a:t>0</a:t>
            </a:r>
            <a:r>
              <a:rPr lang="ru-RU" dirty="0" smtClean="0"/>
              <a:t> – магистратуры, 1</a:t>
            </a:r>
            <a:r>
              <a:rPr lang="en-US" dirty="0" smtClean="0"/>
              <a:t>4</a:t>
            </a:r>
            <a:r>
              <a:rPr lang="ru-RU" dirty="0" smtClean="0"/>
              <a:t> – аспирантуры), в том числе и уникальные образовательные программы; сетевые образовательные программы, которые реализуются совместно с российскими и зарубежными вузами, с привлечением ведущих ученых и представителей предприятий; у нас созданы базовые кафедр на ведущих предприятиях АЗРФ.</a:t>
            </a:r>
          </a:p>
          <a:p>
            <a:r>
              <a:rPr lang="ru-RU" dirty="0" smtClean="0"/>
              <a:t>75% выпускников трудоустраивается в АЗРФ, в основном в Архангельской области,  Мурманской области и Ненецком АО.</a:t>
            </a:r>
            <a:endParaRPr lang="ru-RU" dirty="0"/>
          </a:p>
        </p:txBody>
      </p:sp>
      <p:sp>
        <p:nvSpPr>
          <p:cNvPr id="4" name="Номер слайда 3"/>
          <p:cNvSpPr>
            <a:spLocks noGrp="1"/>
          </p:cNvSpPr>
          <p:nvPr>
            <p:ph type="sldNum" sz="quarter" idx="10"/>
          </p:nvPr>
        </p:nvSpPr>
        <p:spPr/>
        <p:txBody>
          <a:bodyPr/>
          <a:lstStyle/>
          <a:p>
            <a:fld id="{173BA055-FA1B-4F9B-BF21-EB744B9D1E45}" type="slidenum">
              <a:rPr lang="ru-RU" smtClean="0"/>
              <a:pPr/>
              <a:t>23</a:t>
            </a:fld>
            <a:endParaRPr lang="ru-RU"/>
          </a:p>
        </p:txBody>
      </p:sp>
    </p:spTree>
    <p:extLst>
      <p:ext uri="{BB962C8B-B14F-4D97-AF65-F5344CB8AC3E}">
        <p14:creationId xmlns:p14="http://schemas.microsoft.com/office/powerpoint/2010/main" val="651389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a:t>В Северодвинском филиале САФУ разработаны эффективные практики взаимодействия университета с индустриальным партнером АО ОСК в рамках системы интегрированной подготовки инженерных кадров за счет сочетания теоретического обучения с практической инженерной подготовкой на базовых предприятиях в соответствии с профилем направления подготовки. </a:t>
            </a:r>
          </a:p>
        </p:txBody>
      </p:sp>
      <p:sp>
        <p:nvSpPr>
          <p:cNvPr id="4" name="Номер слайда 3"/>
          <p:cNvSpPr>
            <a:spLocks noGrp="1"/>
          </p:cNvSpPr>
          <p:nvPr>
            <p:ph type="sldNum" sz="quarter" idx="10"/>
          </p:nvPr>
        </p:nvSpPr>
        <p:spPr/>
        <p:txBody>
          <a:bodyPr/>
          <a:lstStyle/>
          <a:p>
            <a:fld id="{1EF41A43-D304-4B7C-A63F-48762749D740}" type="slidenum">
              <a:rPr lang="ru-RU" smtClean="0"/>
              <a:t>24</a:t>
            </a:fld>
            <a:endParaRPr lang="ru-RU"/>
          </a:p>
        </p:txBody>
      </p:sp>
    </p:spTree>
    <p:extLst>
      <p:ext uri="{BB962C8B-B14F-4D97-AF65-F5344CB8AC3E}">
        <p14:creationId xmlns:p14="http://schemas.microsoft.com/office/powerpoint/2010/main" val="120290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a:t>Создание конкурентоспособной системы подготовки кадров «Завод-ВТУЗ» для предприятий судостроительного кластера обеспечивает консолидацию образования, науки и производства региона для решения актуальных производственных задач;</a:t>
            </a:r>
          </a:p>
          <a:p>
            <a:r>
              <a:rPr lang="ru-RU" dirty="0"/>
              <a:t>Происходит максимальный учет потенциальных и перспективных потребностей работодателей, требований </a:t>
            </a:r>
            <a:r>
              <a:rPr lang="ru-RU" dirty="0" err="1"/>
              <a:t>профстандартов</a:t>
            </a:r>
            <a:r>
              <a:rPr lang="ru-RU" dirty="0"/>
              <a:t>, отраслевых рамок квалификаций;</a:t>
            </a:r>
          </a:p>
          <a:p>
            <a:r>
              <a:rPr lang="ru-RU" dirty="0"/>
              <a:t>Взаимодействие с работодателями на всех этапах реализации образовательной деятельности;</a:t>
            </a:r>
          </a:p>
          <a:p>
            <a:r>
              <a:rPr lang="ru-RU" dirty="0"/>
              <a:t>Повышение престижа инженерного образования путем формирования практико-ориентированной инженерной образовательной среды вуза (сочетание теоретического обучения с практической инженерной подготовкой на производстве</a:t>
            </a:r>
            <a:r>
              <a:rPr lang="ru-RU" dirty="0" smtClean="0"/>
              <a:t>).</a:t>
            </a:r>
          </a:p>
          <a:p>
            <a:r>
              <a:rPr lang="ru-RU" dirty="0" smtClean="0"/>
              <a:t>Студент, поступивший на систему подготовки завод-втуз, обязательно заключает договор о целевом обучении с предприятием, в последствии с ним заключается трудовой договор.</a:t>
            </a:r>
          </a:p>
          <a:p>
            <a:r>
              <a:rPr lang="ru-RU" dirty="0" smtClean="0"/>
              <a:t>За время обучения студент имеет периоды стажировки, в течение которых он днем работает на предприятии, а вечером учится, что позволяет студенту в процессе своего обучения получать теоретические и профессиональные  знания, которые непосредственно закрепляются практическими навыками, получаемыми в ходе работы на базовом предприятии. </a:t>
            </a:r>
          </a:p>
          <a:p>
            <a:r>
              <a:rPr lang="ru-RU" dirty="0" smtClean="0"/>
              <a:t>Реализация данной системы подготовки обеспечивает почти 100%-</a:t>
            </a:r>
            <a:r>
              <a:rPr lang="ru-RU" dirty="0" err="1" smtClean="0"/>
              <a:t>ый</a:t>
            </a:r>
            <a:r>
              <a:rPr lang="ru-RU" dirty="0" smtClean="0"/>
              <a:t> уровень трудоустройства выпускников в отрасли и закрепления кадров на предприятиях,  гарантирует приход на предприятие квалифицированного специалиста, в полной мере готового включиться в профессиональную деятельность.</a:t>
            </a:r>
          </a:p>
          <a:p>
            <a:endParaRPr lang="ru-RU" dirty="0"/>
          </a:p>
        </p:txBody>
      </p:sp>
      <p:sp>
        <p:nvSpPr>
          <p:cNvPr id="4" name="Номер слайда 3"/>
          <p:cNvSpPr>
            <a:spLocks noGrp="1"/>
          </p:cNvSpPr>
          <p:nvPr>
            <p:ph type="sldNum" sz="quarter" idx="10"/>
          </p:nvPr>
        </p:nvSpPr>
        <p:spPr/>
        <p:txBody>
          <a:bodyPr/>
          <a:lstStyle/>
          <a:p>
            <a:fld id="{1EF41A43-D304-4B7C-A63F-48762749D740}" type="slidenum">
              <a:rPr lang="ru-RU" smtClean="0"/>
              <a:t>25</a:t>
            </a:fld>
            <a:endParaRPr lang="ru-RU"/>
          </a:p>
        </p:txBody>
      </p:sp>
    </p:spTree>
    <p:extLst>
      <p:ext uri="{BB962C8B-B14F-4D97-AF65-F5344CB8AC3E}">
        <p14:creationId xmlns:p14="http://schemas.microsoft.com/office/powerpoint/2010/main" val="160771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xfrm>
            <a:off x="436563" y="1233488"/>
            <a:ext cx="5924550" cy="3333750"/>
          </a:xfrm>
          <a:ln/>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t>Несомненно, создание отраслевого образовательного кластера в городе Северодвинске существенно изменило глубину и интенсивность взаимодействия образовательных учреждений города и предприятий ОСК. Практические положительные результаты этого процесса во многом уже предстают очевидными. Например, по итогам приемной кампании 2016 года мы можем констатировать факт заметного повышения качества подготовки абитуриентов, подавших заявления в учреждения образовательного кластера. На порядок увеличилось число студентов, поступивших по целевому набору и заключивших договоры с предприятиями ОСК. Наконец, в 2 раза увеличилось число иногородних студентов, что фактически превращает образовательные учреждения кластера в своеобразный инструмент, способный оказать заметное влияние на миграционную ситуацию в городе. </a:t>
            </a:r>
          </a:p>
          <a:p>
            <a:r>
              <a:rPr lang="ru-RU" altLang="ru-RU" dirty="0"/>
              <a:t>За период работы кластера удалось сделать многое: существенно укрепить материально-техническую базу, используя различные источники финансирования как федерального, так и регионального уровня, привлечь предприятия кластера к участию в образовательном процессе, что позволило поднять образовательный процесс на качественно новый уровень. Все это свидетельствует о наметившихся положительных тенденциях в вопросе кадрового обеспечения предприятий ОСК города Северодвинска. </a:t>
            </a:r>
          </a:p>
          <a:p>
            <a:endParaRPr lang="ru-RU" altLang="ru-RU" dirty="0"/>
          </a:p>
          <a:p>
            <a:r>
              <a:rPr lang="ru-RU" altLang="ru-RU" dirty="0" smtClean="0"/>
              <a:t>В рамках Постановления Правительства РФ от 9 апреля 2010 года № 218 «О мерах государственной поддержки развития кооперации российских высших учебных заведений и организаций, реализующих комплексные проекты по созданию высокотехнологичного производства» Институт судостроения и морской арктической техники САФУ совместно с ОАО «ЦС «Звездочка» завершили реализацию  проекта «Освоение высокотехнологичного производства наукоемкой продукции – отечественных импортозамещающих </a:t>
            </a:r>
            <a:r>
              <a:rPr lang="ru-RU" altLang="ru-RU" dirty="0" err="1" smtClean="0"/>
              <a:t>пропульсивных</a:t>
            </a:r>
            <a:r>
              <a:rPr lang="ru-RU" altLang="ru-RU" dirty="0" smtClean="0"/>
              <a:t> систем и их компонентов». Проект направлен на создание технологий полного цикла изготовления движительно-рулевых колонок судов ледового класса и их основных компонентов. </a:t>
            </a:r>
          </a:p>
          <a:p>
            <a:endParaRPr lang="ru-RU" altLang="ru-RU" dirty="0" smtClean="0"/>
          </a:p>
          <a:p>
            <a:r>
              <a:rPr lang="ru-RU" altLang="ru-RU" dirty="0" smtClean="0"/>
              <a:t>В феврале состоялось открытие Учебно-исследовательского центра по подготовке кадров для предприятий ОПК и судостроительного территориально-инновационного кластера Архангельской области. Центр создан совместно с АО «Центр судоремонта „Звездочка“» на базе кафедры технологии судового и энергетического машиностроения ИСМАРТ филиала САФУ в Северодвинске. Новый Учебно-исследовательский центр, площадью около 400 кв. м, включает в себя оснащенный учебный класс проектирования изделий судового машиностроения и лабораторию интегрированной компьютерной инженерной подготовки машиностроительных производств. </a:t>
            </a:r>
          </a:p>
          <a:p>
            <a:endParaRPr lang="ru-RU" altLang="ru-RU" dirty="0"/>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34852" indent="-282635">
              <a:defRPr>
                <a:solidFill>
                  <a:schemeClr val="tx1"/>
                </a:solidFill>
                <a:latin typeface="Garamond" pitchFamily="18" charset="0"/>
              </a:defRPr>
            </a:lvl2pPr>
            <a:lvl3pPr marL="1130541" indent="-226108">
              <a:defRPr>
                <a:solidFill>
                  <a:schemeClr val="tx1"/>
                </a:solidFill>
                <a:latin typeface="Garamond" pitchFamily="18" charset="0"/>
              </a:defRPr>
            </a:lvl3pPr>
            <a:lvl4pPr marL="1582758" indent="-226108">
              <a:defRPr>
                <a:solidFill>
                  <a:schemeClr val="tx1"/>
                </a:solidFill>
                <a:latin typeface="Garamond" pitchFamily="18" charset="0"/>
              </a:defRPr>
            </a:lvl4pPr>
            <a:lvl5pPr marL="2034974" indent="-226108">
              <a:defRPr>
                <a:solidFill>
                  <a:schemeClr val="tx1"/>
                </a:solidFill>
                <a:latin typeface="Garamond" pitchFamily="18" charset="0"/>
              </a:defRPr>
            </a:lvl5pPr>
            <a:lvl6pPr marL="2487191" indent="-226108" eaLnBrk="0" fontAlgn="base" hangingPunct="0">
              <a:spcBef>
                <a:spcPct val="0"/>
              </a:spcBef>
              <a:spcAft>
                <a:spcPct val="0"/>
              </a:spcAft>
              <a:defRPr>
                <a:solidFill>
                  <a:schemeClr val="tx1"/>
                </a:solidFill>
                <a:latin typeface="Garamond" pitchFamily="18" charset="0"/>
              </a:defRPr>
            </a:lvl6pPr>
            <a:lvl7pPr marL="2939407" indent="-226108" eaLnBrk="0" fontAlgn="base" hangingPunct="0">
              <a:spcBef>
                <a:spcPct val="0"/>
              </a:spcBef>
              <a:spcAft>
                <a:spcPct val="0"/>
              </a:spcAft>
              <a:defRPr>
                <a:solidFill>
                  <a:schemeClr val="tx1"/>
                </a:solidFill>
                <a:latin typeface="Garamond" pitchFamily="18" charset="0"/>
              </a:defRPr>
            </a:lvl7pPr>
            <a:lvl8pPr marL="3391624" indent="-226108" eaLnBrk="0" fontAlgn="base" hangingPunct="0">
              <a:spcBef>
                <a:spcPct val="0"/>
              </a:spcBef>
              <a:spcAft>
                <a:spcPct val="0"/>
              </a:spcAft>
              <a:defRPr>
                <a:solidFill>
                  <a:schemeClr val="tx1"/>
                </a:solidFill>
                <a:latin typeface="Garamond" pitchFamily="18" charset="0"/>
              </a:defRPr>
            </a:lvl8pPr>
            <a:lvl9pPr marL="3843840" indent="-226108" eaLnBrk="0" fontAlgn="base" hangingPunct="0">
              <a:spcBef>
                <a:spcPct val="0"/>
              </a:spcBef>
              <a:spcAft>
                <a:spcPct val="0"/>
              </a:spcAft>
              <a:defRPr>
                <a:solidFill>
                  <a:schemeClr val="tx1"/>
                </a:solidFill>
                <a:latin typeface="Garamond" pitchFamily="18" charset="0"/>
              </a:defRPr>
            </a:lvl9pPr>
          </a:lstStyle>
          <a:p>
            <a:fld id="{278358B0-F880-4879-B392-0F5DA7C257C5}" type="slidenum">
              <a:rPr lang="ru-RU" altLang="ru-RU" smtClean="0">
                <a:latin typeface="Arial" pitchFamily="34" charset="0"/>
              </a:rPr>
              <a:pPr/>
              <a:t>26</a:t>
            </a:fld>
            <a:endParaRPr lang="ru-RU" altLang="ru-RU">
              <a:latin typeface="Arial" pitchFamily="34" charset="0"/>
            </a:endParaRPr>
          </a:p>
        </p:txBody>
      </p:sp>
    </p:spTree>
    <p:extLst>
      <p:ext uri="{BB962C8B-B14F-4D97-AF65-F5344CB8AC3E}">
        <p14:creationId xmlns:p14="http://schemas.microsoft.com/office/powerpoint/2010/main" val="304915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7 лет назад в Архангельске появился федеральный университет, в этом, в том числе, большая заслуга Правительства Архангельской области, которое  принимало самое активное участие в работе по созданию САФУ.</a:t>
            </a:r>
          </a:p>
          <a:p>
            <a:r>
              <a:rPr lang="ru-RU" dirty="0" smtClean="0"/>
              <a:t>Все эти годы САФУ активно участвует в разработке и реализации программ и проектов социально-экономического развития Архангельской области.</a:t>
            </a:r>
          </a:p>
          <a:p>
            <a:r>
              <a:rPr lang="ru-RU" dirty="0" smtClean="0"/>
              <a:t>• Создание и развитие кластеров: </a:t>
            </a:r>
          </a:p>
          <a:p>
            <a:r>
              <a:rPr lang="ru-RU" dirty="0" smtClean="0"/>
              <a:t>- Судостроительный инновационный территориальный кластер</a:t>
            </a:r>
          </a:p>
          <a:p>
            <a:r>
              <a:rPr lang="ru-RU" dirty="0" smtClean="0"/>
              <a:t>- Лесопромышленный инновационный территориальный кластер «</a:t>
            </a:r>
            <a:r>
              <a:rPr lang="ru-RU" dirty="0" err="1" smtClean="0"/>
              <a:t>ПоморИнноваЛес</a:t>
            </a:r>
            <a:r>
              <a:rPr lang="ru-RU" dirty="0" smtClean="0"/>
              <a:t>»</a:t>
            </a:r>
          </a:p>
          <a:p>
            <a:r>
              <a:rPr lang="ru-RU" dirty="0" smtClean="0"/>
              <a:t>- </a:t>
            </a:r>
            <a:r>
              <a:rPr lang="ru-RU" dirty="0" err="1" smtClean="0"/>
              <a:t>Биоресурный</a:t>
            </a:r>
            <a:r>
              <a:rPr lang="ru-RU" dirty="0" smtClean="0"/>
              <a:t> и биотехнологический  кластер, </a:t>
            </a:r>
          </a:p>
          <a:p>
            <a:r>
              <a:rPr lang="ru-RU" dirty="0" smtClean="0"/>
              <a:t>- Социальный кластер. </a:t>
            </a:r>
          </a:p>
          <a:p>
            <a:r>
              <a:rPr lang="ru-RU" dirty="0" smtClean="0"/>
              <a:t>- Рыбопромышленный кластер.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ru-RU" baseline="0" dirty="0" smtClean="0"/>
              <a:t> </a:t>
            </a:r>
            <a:r>
              <a:rPr lang="ru-RU" dirty="0" smtClean="0"/>
              <a:t>Представители САФУ входят в составы коллегий исполнительных органов государственной власти Архангельской области, межведомственных комиссий и советов (например, экспертно-аналитический совет при Губернаторе Архангельской области, Совет по морской деятельности при Губернаторе Архангельской области и др.);</a:t>
            </a:r>
          </a:p>
          <a:p>
            <a:r>
              <a:rPr lang="ru-RU" dirty="0" smtClean="0"/>
              <a:t>• Взаимодействие по вопросам гармонизации межэтнических взаимоотношений и развития поликультурного образования на территории Архангельской области;</a:t>
            </a:r>
          </a:p>
          <a:p>
            <a:r>
              <a:rPr lang="ru-RU" dirty="0" smtClean="0"/>
              <a:t>• Проведение комплексных исследований, направленных на решение научно-технических проблем, связанных с поиском, разработкой и освоением месторождений природных ресурсов Архангельской области; </a:t>
            </a:r>
          </a:p>
          <a:p>
            <a:r>
              <a:rPr lang="ru-RU" dirty="0" smtClean="0"/>
              <a:t>Разработка и реализация стратегии «Развитие Арктического туризма в Архангельской области до 2025 года»</a:t>
            </a:r>
          </a:p>
          <a:p>
            <a:r>
              <a:rPr lang="ru-RU" dirty="0" smtClean="0"/>
              <a:t>Реализации государственной программы Архангельской области «Развитие инфраструктуры Соловецкого архипелага (2014 – 2019 годы)»</a:t>
            </a:r>
          </a:p>
          <a:p>
            <a:r>
              <a:rPr lang="ru-RU" dirty="0" smtClean="0"/>
              <a:t>• Разработка программ развития </a:t>
            </a:r>
            <a:r>
              <a:rPr lang="ru-RU" dirty="0" err="1" smtClean="0"/>
              <a:t>моногородских</a:t>
            </a:r>
            <a:r>
              <a:rPr lang="ru-RU" dirty="0" smtClean="0"/>
              <a:t> поселений Архангельской области, </a:t>
            </a:r>
          </a:p>
          <a:p>
            <a:r>
              <a:rPr lang="ru-RU" dirty="0" smtClean="0"/>
              <a:t>- Разработка и реализация соответствующих образовательных программ в области применения Форсайта для формирования концепции системного преобразования города Архангельска в рамках программы Минстроя России «Город для жизни»; </a:t>
            </a:r>
          </a:p>
          <a:p>
            <a:r>
              <a:rPr lang="ru-RU" dirty="0" smtClean="0"/>
              <a:t>•	Участие в реализации мероприятий долгосрочных целевых программ Архангельской области;</a:t>
            </a:r>
          </a:p>
          <a:p>
            <a:r>
              <a:rPr lang="ru-RU" dirty="0" smtClean="0"/>
              <a:t>•	Реализация областной программы по применению спутниковых навигационных технологий с использованием Глобальной навигационной спутниковой системы «ГЛОНАСС» и других результатов космической деятельности в интересах социально-экономического и инновационного развития Архангельской области;</a:t>
            </a:r>
          </a:p>
          <a:p>
            <a:r>
              <a:rPr lang="ru-RU" dirty="0" smtClean="0"/>
              <a:t>•	Разработка Форсайта и дорожной карты развития Архангельской области до 2030 г.:</a:t>
            </a:r>
          </a:p>
          <a:p>
            <a:r>
              <a:rPr lang="ru-RU" dirty="0" smtClean="0"/>
              <a:t>•	Разработка комплекса мер по повышению уровня инновационной активности в регионе, и другие).</a:t>
            </a:r>
          </a:p>
          <a:p>
            <a:endParaRPr lang="ru-RU" dirty="0" smtClean="0"/>
          </a:p>
          <a:p>
            <a:r>
              <a:rPr lang="ru-RU" dirty="0" smtClean="0"/>
              <a:t>В 2011 году был принят областной закон «О государственной поддержке Северного (Арктического) федерального университета, в котором обозначены ключевые направления поддержки университета со стороны Архангельской области, в том числе по реализации ключевых проектов в рамках Стратегии социально-экономического развития региона.</a:t>
            </a:r>
          </a:p>
          <a:p>
            <a:r>
              <a:rPr lang="ru-RU" dirty="0" smtClean="0"/>
              <a:t>Университет является источником формирования квалифицированных кадров и интеллектуальным центром для реализации значимых региональных проектов, таких как «Большой Архангельск» (развитие городской агломерации 3 городов: Архангельск, Северодвинск, </a:t>
            </a:r>
            <a:r>
              <a:rPr lang="ru-RU" dirty="0" err="1" smtClean="0"/>
              <a:t>Новодвинск</a:t>
            </a:r>
            <a:r>
              <a:rPr lang="ru-RU" dirty="0" smtClean="0"/>
              <a:t>), </a:t>
            </a:r>
            <a:r>
              <a:rPr lang="ru-RU" dirty="0" err="1" smtClean="0"/>
              <a:t>Белкомур</a:t>
            </a:r>
            <a:r>
              <a:rPr lang="ru-RU" dirty="0" smtClean="0"/>
              <a:t> (железная дорога Белое море – Коми – Урал), модернизация Архангельского морского порта и ряда других.</a:t>
            </a:r>
          </a:p>
          <a:p>
            <a:r>
              <a:rPr lang="ru-RU" dirty="0" smtClean="0"/>
              <a:t>Ежегодно заключается соглашение САФУ и Правительства региона о сотрудничестве в сфере подготовки кадров и проведения научных исследований, в котором отражаются совместные проекты и мероприятия, работа по проведению экспертиз, консультаций с учетом задач регионального развития. </a:t>
            </a:r>
          </a:p>
          <a:p>
            <a:r>
              <a:rPr lang="ru-RU" dirty="0" smtClean="0"/>
              <a:t>Губернатор региона входит в состав Наблюдательного совета САФУ и участвует в определении основных направлений развития университета.</a:t>
            </a:r>
          </a:p>
          <a:p>
            <a:r>
              <a:rPr lang="ru-RU" dirty="0" smtClean="0"/>
              <a:t>В Архангельской области университет играет роль интеллектуальной и образовательной платформы способствующей успешной кооперации основных региональных </a:t>
            </a:r>
            <a:r>
              <a:rPr lang="ru-RU" dirty="0" err="1" smtClean="0"/>
              <a:t>стейкхолдеров</a:t>
            </a:r>
            <a:r>
              <a:rPr lang="ru-RU" dirty="0" smtClean="0"/>
              <a:t> и развития региона. </a:t>
            </a:r>
          </a:p>
          <a:p>
            <a:r>
              <a:rPr lang="ru-RU" dirty="0" smtClean="0"/>
              <a:t>В 2017 году САФУ подал заявку в Министерство образования и науки Российской Федерации по трансформации университета в центр инновационного, технологического и социального развития региона. </a:t>
            </a:r>
          </a:p>
          <a:p>
            <a:r>
              <a:rPr lang="ru-RU" dirty="0" smtClean="0"/>
              <a:t>В случае ее утверждения, университет и регион выйдут на новый уровень сотрудничества и совместной работы.</a:t>
            </a:r>
          </a:p>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3</a:t>
            </a:fld>
            <a:endParaRPr lang="ru-RU"/>
          </a:p>
        </p:txBody>
      </p:sp>
    </p:spTree>
    <p:extLst>
      <p:ext uri="{BB962C8B-B14F-4D97-AF65-F5344CB8AC3E}">
        <p14:creationId xmlns:p14="http://schemas.microsoft.com/office/powerpoint/2010/main" val="290867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7 лет назад в Архангельске появился федеральный университет, в этом, в том числе, большая заслуга Правительства Архангельской области, которое  принимало самое активное участие в работе по созданию САФУ.</a:t>
            </a:r>
          </a:p>
          <a:p>
            <a:r>
              <a:rPr lang="ru-RU" dirty="0" smtClean="0"/>
              <a:t>Все эти годы САФУ активно участвует в разработке и реализации программ и проектов социально-экономического развития Архангельской области.</a:t>
            </a:r>
          </a:p>
          <a:p>
            <a:r>
              <a:rPr lang="ru-RU" dirty="0" smtClean="0"/>
              <a:t>• Создание и развитие кластеров: </a:t>
            </a:r>
          </a:p>
          <a:p>
            <a:r>
              <a:rPr lang="ru-RU" dirty="0" smtClean="0"/>
              <a:t>- Судостроительный инновационный территориальный кластер</a:t>
            </a:r>
          </a:p>
          <a:p>
            <a:r>
              <a:rPr lang="ru-RU" dirty="0" smtClean="0"/>
              <a:t>- Лесопромышленный инновационный территориальный кластер «</a:t>
            </a:r>
            <a:r>
              <a:rPr lang="ru-RU" dirty="0" err="1" smtClean="0"/>
              <a:t>ПоморИнноваЛес</a:t>
            </a:r>
            <a:r>
              <a:rPr lang="ru-RU" dirty="0" smtClean="0"/>
              <a:t>»</a:t>
            </a:r>
          </a:p>
          <a:p>
            <a:r>
              <a:rPr lang="ru-RU" dirty="0" smtClean="0"/>
              <a:t>- </a:t>
            </a:r>
            <a:r>
              <a:rPr lang="ru-RU" dirty="0" err="1" smtClean="0"/>
              <a:t>Биоресурный</a:t>
            </a:r>
            <a:r>
              <a:rPr lang="ru-RU" dirty="0" smtClean="0"/>
              <a:t> и биотехнологический  кластер, </a:t>
            </a:r>
          </a:p>
          <a:p>
            <a:r>
              <a:rPr lang="ru-RU" dirty="0" smtClean="0"/>
              <a:t>- Социальный кластер. </a:t>
            </a:r>
          </a:p>
          <a:p>
            <a:r>
              <a:rPr lang="ru-RU" dirty="0" smtClean="0"/>
              <a:t>- Рыбопромышленный кластер.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t>
            </a:r>
            <a:r>
              <a:rPr lang="ru-RU" baseline="0" dirty="0" smtClean="0"/>
              <a:t> </a:t>
            </a:r>
            <a:r>
              <a:rPr lang="ru-RU" dirty="0" smtClean="0"/>
              <a:t>Представители САФУ входят в составы коллегий исполнительных органов государственной власти Архангельской области, межведомственных комиссий и советов (например, экспертно-аналитический совет при Губернаторе Архангельской области, Совет по морской деятельности при Губернаторе Архангельской области и др.);</a:t>
            </a:r>
          </a:p>
          <a:p>
            <a:r>
              <a:rPr lang="ru-RU" dirty="0" smtClean="0"/>
              <a:t>• Взаимодействие по вопросам гармонизации межэтнических взаимоотношений и развития поликультурного образования на территории Архангельской области;</a:t>
            </a:r>
          </a:p>
          <a:p>
            <a:r>
              <a:rPr lang="ru-RU" dirty="0" smtClean="0"/>
              <a:t>• Проведение комплексных исследований, направленных на решение научно-технических проблем, связанных с поиском, разработкой и освоением месторождений природных ресурсов Архангельской области; </a:t>
            </a:r>
          </a:p>
          <a:p>
            <a:r>
              <a:rPr lang="ru-RU" dirty="0" smtClean="0"/>
              <a:t>Разработка и реализация стратегии «Развитие Арктического туризма в Архангельской области до 2025 года»</a:t>
            </a:r>
          </a:p>
          <a:p>
            <a:r>
              <a:rPr lang="ru-RU" dirty="0" smtClean="0"/>
              <a:t>Реализации государственной программы Архангельской области «Развитие инфраструктуры Соловецкого архипелага (2014 – 2019 годы)»</a:t>
            </a:r>
          </a:p>
          <a:p>
            <a:r>
              <a:rPr lang="ru-RU" dirty="0" smtClean="0"/>
              <a:t>• Разработка программ развития </a:t>
            </a:r>
            <a:r>
              <a:rPr lang="ru-RU" dirty="0" err="1" smtClean="0"/>
              <a:t>моногородских</a:t>
            </a:r>
            <a:r>
              <a:rPr lang="ru-RU" dirty="0" smtClean="0"/>
              <a:t> поселений Архангельской области, </a:t>
            </a:r>
          </a:p>
          <a:p>
            <a:r>
              <a:rPr lang="ru-RU" dirty="0" smtClean="0"/>
              <a:t>- Разработка и реализация соответствующих образовательных программ в области применения Форсайта для формирования концепции системного преобразования города Архангельска в рамках программы Минстроя России «Город для жизни»; </a:t>
            </a:r>
          </a:p>
          <a:p>
            <a:r>
              <a:rPr lang="ru-RU" dirty="0" smtClean="0"/>
              <a:t>•	Участие в реализации мероприятий долгосрочных целевых программ Архангельской области;</a:t>
            </a:r>
          </a:p>
          <a:p>
            <a:r>
              <a:rPr lang="ru-RU" dirty="0" smtClean="0"/>
              <a:t>•	Реализация областной программы по применению спутниковых навигационных технологий с использованием Глобальной навигационной спутниковой системы «ГЛОНАСС» и других результатов космической деятельности в интересах социально-экономического и инновационного развития Архангельской области;</a:t>
            </a:r>
          </a:p>
          <a:p>
            <a:r>
              <a:rPr lang="ru-RU" dirty="0" smtClean="0"/>
              <a:t>•	Разработка Форсайта и дорожной карты развития Архангельской области до 2030 г.:</a:t>
            </a:r>
          </a:p>
          <a:p>
            <a:r>
              <a:rPr lang="ru-RU" dirty="0" smtClean="0"/>
              <a:t>•	Разработка комплекса мер по повышению уровня инновационной активности в регионе, и другие).</a:t>
            </a:r>
          </a:p>
          <a:p>
            <a:endParaRPr lang="ru-RU" dirty="0" smtClean="0"/>
          </a:p>
          <a:p>
            <a:r>
              <a:rPr lang="ru-RU" dirty="0" smtClean="0"/>
              <a:t>В 2011 году был принят областной закон «О государственной поддержке Северного (Арктического) федерального университета, в котором обозначены ключевые направления поддержки университета со стороны Архангельской области, в том числе по реализации ключевых проектов в рамках Стратегии социально-экономического развития региона.</a:t>
            </a:r>
          </a:p>
          <a:p>
            <a:r>
              <a:rPr lang="ru-RU" dirty="0" smtClean="0"/>
              <a:t>Университет является источником формирования квалифицированных кадров и интеллектуальным центром для реализации значимых региональных проектов, таких как «Большой Архангельск» (развитие городской агломерации 3 городов: Архангельск, Северодвинск, </a:t>
            </a:r>
            <a:r>
              <a:rPr lang="ru-RU" dirty="0" err="1" smtClean="0"/>
              <a:t>Новодвинск</a:t>
            </a:r>
            <a:r>
              <a:rPr lang="ru-RU" dirty="0" smtClean="0"/>
              <a:t>), </a:t>
            </a:r>
            <a:r>
              <a:rPr lang="ru-RU" dirty="0" err="1" smtClean="0"/>
              <a:t>Белкомур</a:t>
            </a:r>
            <a:r>
              <a:rPr lang="ru-RU" dirty="0" smtClean="0"/>
              <a:t> (железная дорога Белое море – Коми – Урал), модернизация Архангельского морского порта и ряда других.</a:t>
            </a:r>
          </a:p>
          <a:p>
            <a:r>
              <a:rPr lang="ru-RU" dirty="0" smtClean="0"/>
              <a:t>Ежегодно заключается соглашение САФУ и Правительства региона о сотрудничестве в сфере подготовки кадров и проведения научных исследований, в котором отражаются совместные проекты и мероприятия, работа по проведению экспертиз, консультаций с учетом задач регионального развития. </a:t>
            </a:r>
          </a:p>
          <a:p>
            <a:r>
              <a:rPr lang="ru-RU" dirty="0" smtClean="0"/>
              <a:t>Губернатор региона входит в состав Наблюдательного совета САФУ и участвует в определении основных направлений развития университета.</a:t>
            </a:r>
          </a:p>
          <a:p>
            <a:r>
              <a:rPr lang="ru-RU" dirty="0" smtClean="0"/>
              <a:t>В Архангельской области университет играет роль интеллектуальной и образовательной платформы способствующей успешной кооперации основных региональных </a:t>
            </a:r>
            <a:r>
              <a:rPr lang="ru-RU" dirty="0" err="1" smtClean="0"/>
              <a:t>стейкхолдеров</a:t>
            </a:r>
            <a:r>
              <a:rPr lang="ru-RU" dirty="0" smtClean="0"/>
              <a:t> и развития региона. </a:t>
            </a:r>
          </a:p>
          <a:p>
            <a:r>
              <a:rPr lang="ru-RU" dirty="0" smtClean="0"/>
              <a:t>В 2017 году САФУ подал заявку в Министерство образования и науки Российской Федерации по трансформации университета в центр инновационного, технологического и социального развития региона. </a:t>
            </a:r>
          </a:p>
          <a:p>
            <a:r>
              <a:rPr lang="ru-RU" dirty="0" smtClean="0"/>
              <a:t>В случае ее утверждения, университет и регион выйдут на новый уровень сотрудничества и совместной работы.</a:t>
            </a:r>
          </a:p>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4</a:t>
            </a:fld>
            <a:endParaRPr lang="ru-RU"/>
          </a:p>
        </p:txBody>
      </p:sp>
    </p:spTree>
    <p:extLst>
      <p:ext uri="{BB962C8B-B14F-4D97-AF65-F5344CB8AC3E}">
        <p14:creationId xmlns:p14="http://schemas.microsoft.com/office/powerpoint/2010/main" val="401027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5</a:t>
            </a:fld>
            <a:endParaRPr lang="ru-RU"/>
          </a:p>
        </p:txBody>
      </p:sp>
    </p:spTree>
    <p:extLst>
      <p:ext uri="{BB962C8B-B14F-4D97-AF65-F5344CB8AC3E}">
        <p14:creationId xmlns:p14="http://schemas.microsoft.com/office/powerpoint/2010/main" val="192495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САФУ развивает международное арктическое сотрудничество в рамках трех основных стратегий региональной кооперации на Севере: сетевое университетское партнерство в Баренцевом Евро-Арктическом регионе (БЕАР), циркумполярное сотрудничество с университетами Арктических государств и стран-наблюдателей Арктического совета, Северное измерение Европейского Союза.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ru-RU" dirty="0" smtClean="0"/>
              <a:t>Университет Арктики</a:t>
            </a:r>
            <a:r>
              <a:rPr lang="ru-RU" baseline="0" dirty="0" smtClean="0"/>
              <a:t> - </a:t>
            </a:r>
            <a:r>
              <a:rPr lang="ru-RU" sz="1200" kern="1200" dirty="0" smtClean="0">
                <a:solidFill>
                  <a:schemeClr val="tx1"/>
                </a:solidFill>
                <a:effectLst/>
                <a:latin typeface="+mn-lt"/>
                <a:ea typeface="+mn-ea"/>
                <a:cs typeface="+mn-cs"/>
              </a:rPr>
              <a:t>крупнейшая международная сеть более 170 образовательных и научно-исследовательских учреждений из 17 арктических и неарктических стран мира.</a:t>
            </a:r>
          </a:p>
          <a:p>
            <a:r>
              <a:rPr lang="ru-RU" sz="1200" kern="1200" dirty="0" smtClean="0">
                <a:solidFill>
                  <a:schemeClr val="tx1"/>
                </a:solidFill>
                <a:effectLst/>
                <a:latin typeface="+mn-lt"/>
                <a:ea typeface="+mn-ea"/>
                <a:cs typeface="+mn-cs"/>
              </a:rPr>
              <a:t>САФУ входит в состав руководящих органов Университета Арктики, получая тем самым право участвовать в принятии решений по вопросам развития международного академического сотрудничества в циркумполярном регионе.</a:t>
            </a:r>
          </a:p>
          <a:p>
            <a:r>
              <a:rPr lang="ru-RU" sz="1200" kern="1200" dirty="0" smtClean="0">
                <a:solidFill>
                  <a:schemeClr val="tx1"/>
                </a:solidFill>
                <a:effectLst/>
                <a:latin typeface="+mn-lt"/>
                <a:ea typeface="+mn-ea"/>
                <a:cs typeface="+mn-cs"/>
              </a:rPr>
              <a:t>В апреле 2014 года на должность вице-президента Университета Арктики по межрегиональному сотрудничеству была назначена проректор по международному сотрудничеству САФУ Марина  Калинина. В задачи вице-президента входит усиление роли российских университетов-членов консорциума Университета Арктики (48  вузов России), развитие сотрудничества в рамках региональной международной кооперации на Севере в сфере образования, науки и академической мобильности.</a:t>
            </a:r>
          </a:p>
          <a:p>
            <a:r>
              <a:rPr lang="ru-RU" sz="1200" kern="1200" dirty="0" smtClean="0">
                <a:solidFill>
                  <a:schemeClr val="tx1"/>
                </a:solidFill>
                <a:effectLst/>
                <a:latin typeface="+mn-lt"/>
                <a:ea typeface="+mn-ea"/>
                <a:cs typeface="+mn-cs"/>
              </a:rPr>
              <a:t>Серьезным шагом в развитии циркумполярного международного партнерства стало создание на базе САФУ в 2011 году Исследовательского офиса Университета Арктики, для координации и поддержки политики сетевого университета в области арктических научных исследований.. Исследовательский офис координирует экспертные тематические сети, выступает в качестве экспертного центра для членов Университета Арктики, инициатора и координатора совместных проектов, международной площадки крупных мероприятий по арктической тематике.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Важным инструментом консолидации усилий северных университетов и развития научно-образовательного сотрудничества в Баренцевом регионе является </a:t>
            </a:r>
            <a:r>
              <a:rPr lang="ru-RU" sz="1200" b="1" kern="1200" dirty="0" smtClean="0">
                <a:solidFill>
                  <a:schemeClr val="tx1"/>
                </a:solidFill>
                <a:effectLst/>
                <a:latin typeface="+mn-lt"/>
                <a:ea typeface="+mn-ea"/>
                <a:cs typeface="+mn-cs"/>
              </a:rPr>
              <a:t>Объединенная Рабочая группа по образованию и науке</a:t>
            </a:r>
            <a:r>
              <a:rPr lang="ru-RU" sz="1200" b="0" kern="1200" baseline="0" dirty="0" smtClean="0">
                <a:solidFill>
                  <a:schemeClr val="tx1"/>
                </a:solidFill>
                <a:effectLst/>
                <a:latin typeface="+mn-lt"/>
                <a:ea typeface="+mn-ea"/>
                <a:cs typeface="+mn-cs"/>
              </a:rPr>
              <a:t> Совета Баренцева </a:t>
            </a:r>
            <a:r>
              <a:rPr lang="ru-RU" sz="1200" b="0" kern="1200" baseline="0" dirty="0" err="1" smtClean="0">
                <a:solidFill>
                  <a:schemeClr val="tx1"/>
                </a:solidFill>
                <a:effectLst/>
                <a:latin typeface="+mn-lt"/>
                <a:ea typeface="+mn-ea"/>
                <a:cs typeface="+mn-cs"/>
              </a:rPr>
              <a:t>ЕвроАрктического</a:t>
            </a:r>
            <a:r>
              <a:rPr lang="ru-RU" sz="1200" b="0" kern="1200" baseline="0" dirty="0" smtClean="0">
                <a:solidFill>
                  <a:schemeClr val="tx1"/>
                </a:solidFill>
                <a:effectLst/>
                <a:latin typeface="+mn-lt"/>
                <a:ea typeface="+mn-ea"/>
                <a:cs typeface="+mn-cs"/>
              </a:rPr>
              <a:t> региона, объединяющая 14 вузов и научных центров Северных территорий России, Норвегии, Швеции и Финляндии. </a:t>
            </a:r>
            <a:r>
              <a:rPr lang="ru-RU" sz="1200" kern="1200" dirty="0" smtClean="0">
                <a:solidFill>
                  <a:schemeClr val="tx1"/>
                </a:solidFill>
                <a:effectLst/>
                <a:latin typeface="+mn-lt"/>
                <a:ea typeface="+mn-ea"/>
                <a:cs typeface="+mn-cs"/>
              </a:rPr>
              <a:t>С 2011 года САФУ возглавляет деятельность Рабочей группы (2016-2017 гг. председательство САФУ продлено на период</a:t>
            </a:r>
            <a:r>
              <a:rPr lang="ru-RU" sz="1200" kern="1200" baseline="0" dirty="0" smtClean="0">
                <a:solidFill>
                  <a:schemeClr val="tx1"/>
                </a:solidFill>
                <a:effectLst/>
                <a:latin typeface="+mn-lt"/>
                <a:ea typeface="+mn-ea"/>
                <a:cs typeface="+mn-cs"/>
              </a:rPr>
              <a:t> председательства России в СБЕР)</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Выполняя лидирующую и инициирующую роль как председатель группы, САФУ координировал работу по выработке предложений вузов Баренцева региона в </a:t>
            </a:r>
            <a:r>
              <a:rPr lang="ru-RU" sz="1200" kern="1200" dirty="0" err="1" smtClean="0">
                <a:solidFill>
                  <a:schemeClr val="tx1"/>
                </a:solidFill>
                <a:effectLst/>
                <a:latin typeface="+mn-lt"/>
                <a:ea typeface="+mn-ea"/>
                <a:cs typeface="+mn-cs"/>
              </a:rPr>
              <a:t>Киркенесскую</a:t>
            </a:r>
            <a:r>
              <a:rPr lang="ru-RU" sz="1200" kern="1200" dirty="0" smtClean="0">
                <a:solidFill>
                  <a:schemeClr val="tx1"/>
                </a:solidFill>
                <a:effectLst/>
                <a:latin typeface="+mn-lt"/>
                <a:ea typeface="+mn-ea"/>
                <a:cs typeface="+mn-cs"/>
              </a:rPr>
              <a:t> декларацию 2.0, подписанную министрами иностранных дел четырех стран и задавшую новые ориентиры трансграничного сотрудничества на следующие 20 лет; подготовлены предложения в Коммюнике по итогам председательства Финляндии в Совете БЕАР и в Программу председательства России на 2015–2017 годы. Обладая мощным научно-образовательным потенциалом и опытом сетевого взаимодействия, университеты вносят весомый вклад в реализацию региональных стратегий БЕАР, а именно — План действий по предотвращению негативных последствий изменения климата, План действий по развитию туризма в Баренцевом регионе</a:t>
            </a:r>
          </a:p>
          <a:p>
            <a:r>
              <a:rPr lang="ru-RU" sz="1200" kern="1200" dirty="0" smtClean="0">
                <a:solidFill>
                  <a:schemeClr val="tx1"/>
                </a:solidFill>
                <a:effectLst/>
                <a:latin typeface="+mn-lt"/>
                <a:ea typeface="+mn-ea"/>
                <a:cs typeface="+mn-cs"/>
              </a:rPr>
              <a:t>Новым этапом является участие университетов в реализации Совместного транспортного плана БЕАР,</a:t>
            </a:r>
            <a:r>
              <a:rPr lang="ru-RU" sz="1200" kern="1200" baseline="0" dirty="0" smtClean="0">
                <a:solidFill>
                  <a:schemeClr val="tx1"/>
                </a:solidFill>
                <a:effectLst/>
                <a:latin typeface="+mn-lt"/>
                <a:ea typeface="+mn-ea"/>
                <a:cs typeface="+mn-cs"/>
              </a:rPr>
              <a:t> принятого в рамках министерской встречи, прошедшей в САФУ в июне 2016 года.</a:t>
            </a:r>
          </a:p>
          <a:p>
            <a:endParaRPr lang="ru-RU" sz="1200" kern="1200" baseline="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Арктическое партнерство университета со странами Европейского союза развивается в рамках различных форматов </a:t>
            </a:r>
            <a:r>
              <a:rPr lang="ru-RU" sz="1200" b="1" kern="1200" dirty="0" smtClean="0">
                <a:solidFill>
                  <a:schemeClr val="tx1"/>
                </a:solidFill>
                <a:effectLst/>
                <a:latin typeface="+mn-lt"/>
                <a:ea typeface="+mn-ea"/>
                <a:cs typeface="+mn-cs"/>
              </a:rPr>
              <a:t>Северного измерения</a:t>
            </a:r>
            <a:r>
              <a:rPr lang="ru-RU" sz="1200" kern="1200" dirty="0" smtClean="0">
                <a:solidFill>
                  <a:schemeClr val="tx1"/>
                </a:solidFill>
                <a:effectLst/>
                <a:latin typeface="+mn-lt"/>
                <a:ea typeface="+mn-ea"/>
                <a:cs typeface="+mn-cs"/>
              </a:rPr>
              <a:t> и совместных проектов по программам Европейского союза (Программа приграничного сотрудничества ЕС и России «</a:t>
            </a:r>
            <a:r>
              <a:rPr lang="ru-RU" sz="1200" kern="1200" dirty="0" err="1" smtClean="0">
                <a:solidFill>
                  <a:schemeClr val="tx1"/>
                </a:solidFill>
                <a:effectLst/>
                <a:latin typeface="+mn-lt"/>
                <a:ea typeface="+mn-ea"/>
                <a:cs typeface="+mn-cs"/>
              </a:rPr>
              <a:t>Kolarctic</a:t>
            </a:r>
            <a:r>
              <a:rPr lang="ru-RU" sz="1200" kern="1200" dirty="0" smtClean="0">
                <a:solidFill>
                  <a:schemeClr val="tx1"/>
                </a:solidFill>
                <a:effectLst/>
                <a:latin typeface="+mn-lt"/>
                <a:ea typeface="+mn-ea"/>
                <a:cs typeface="+mn-cs"/>
              </a:rPr>
              <a:t> ENI CBC», Седьмая Рамочная программа ЕС, Программа «Горизонт 2020», программа ЕС </a:t>
            </a:r>
            <a:r>
              <a:rPr lang="en-GB" sz="1200" kern="1200" dirty="0" smtClean="0">
                <a:solidFill>
                  <a:schemeClr val="tx1"/>
                </a:solidFill>
                <a:effectLst/>
                <a:latin typeface="+mn-lt"/>
                <a:ea typeface="+mn-ea"/>
                <a:cs typeface="+mn-cs"/>
              </a:rPr>
              <a:t>Erasmus</a:t>
            </a:r>
            <a:r>
              <a:rPr lang="ru-RU" sz="1200" kern="1200" dirty="0" smtClean="0">
                <a:solidFill>
                  <a:schemeClr val="tx1"/>
                </a:solidFill>
                <a:effectLst/>
                <a:latin typeface="+mn-lt"/>
                <a:ea typeface="+mn-ea"/>
                <a:cs typeface="+mn-cs"/>
              </a:rPr>
              <a:t>+, программы Совета Министров Северных стран, партнерств Северного измерения). Институт Северного измерения объединяет опыт и научный потенциал более 30 образовательных учреждений разных стран мира с целью продвижения междисциплинарных исследований в таких приоритетных направлениях политики Северного измерения как: окружающая среда, здравоохранение, энергетика и транспорт, торговля и инвестиции, образование и культура.</a:t>
            </a:r>
          </a:p>
          <a:p>
            <a:r>
              <a:rPr lang="ru-RU" sz="1200" kern="1200" dirty="0" smtClean="0">
                <a:solidFill>
                  <a:schemeClr val="tx1"/>
                </a:solidFill>
                <a:effectLst/>
                <a:latin typeface="+mn-lt"/>
                <a:ea typeface="+mn-ea"/>
                <a:cs typeface="+mn-cs"/>
              </a:rPr>
              <a:t>Новые возможности развития сетевого сотрудничества с партнерами из стран Евросоюза открылись для САФУ в 2013 году в связи с его определением по рекомендации МИДа России году со-координатором деятельности Института Северного измерения наряду с Университетом </a:t>
            </a:r>
            <a:r>
              <a:rPr lang="ru-RU" sz="1200" kern="1200" dirty="0" err="1" smtClean="0">
                <a:solidFill>
                  <a:schemeClr val="tx1"/>
                </a:solidFill>
                <a:effectLst/>
                <a:latin typeface="+mn-lt"/>
                <a:ea typeface="+mn-ea"/>
                <a:cs typeface="+mn-cs"/>
              </a:rPr>
              <a:t>Аалто</a:t>
            </a:r>
            <a:r>
              <a:rPr lang="ru-RU" sz="1200" kern="1200" dirty="0" smtClean="0">
                <a:solidFill>
                  <a:schemeClr val="tx1"/>
                </a:solidFill>
                <a:effectLst/>
                <a:latin typeface="+mn-lt"/>
                <a:ea typeface="+mn-ea"/>
                <a:cs typeface="+mn-cs"/>
              </a:rPr>
              <a:t> (Финляндия) и Санкт-Петербургским государственным экономическим университетом (Россия). </a:t>
            </a: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Университет является членом ряда межправительственных рабочих групп и комиссий, среди которых: Рабочая группа по Арктике и Северу Межправительственной Российско-Канадской экономической комиссии, Межправительственная Российско-Норвежская Рабочая группа по образованию, Российско-Финляндская Рабочая группа по образованию и науке, рабочие группы по судостроению и международному и приграничному сотрудничеству Межправительственной Российско-Норвежской Комиссии по экономическому, промышленному и научно-техническому сотрудничеству. Участие в работе данных межгосударственных платформ дает возможность арктическому университету принимать участие в обсуждении вопросов и выработке политических решений, способствующих расширению двустороннего партнерства в области образования, науки и инноваций и развитию эффективного диалога вузов с международным бизнесом.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 каждым годом возрастает роль и статус САФУ как серьезной международной дискуссионной площадки для обсуждения вопросов развития Арктики. Ежегодно в университете проходит около 100 международных мероприятий. Только в 2016 году САФУ посетило 13 делегаций Посольств</a:t>
            </a:r>
            <a:r>
              <a:rPr lang="ru-RU" sz="1200" kern="1200" baseline="0" dirty="0" smtClean="0">
                <a:solidFill>
                  <a:schemeClr val="tx1"/>
                </a:solidFill>
                <a:effectLst/>
                <a:latin typeface="+mn-lt"/>
                <a:ea typeface="+mn-ea"/>
                <a:cs typeface="+mn-cs"/>
              </a:rPr>
              <a:t> и Генеральных консульств зарубежных государств.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80FF820-DE7C-45C4-9CEF-EB16C041AF39}" type="slidenum">
              <a:rPr lang="ru-RU" smtClean="0"/>
              <a:t>6</a:t>
            </a:fld>
            <a:endParaRPr lang="ru-RU"/>
          </a:p>
        </p:txBody>
      </p:sp>
    </p:spTree>
    <p:extLst>
      <p:ext uri="{BB962C8B-B14F-4D97-AF65-F5344CB8AC3E}">
        <p14:creationId xmlns:p14="http://schemas.microsoft.com/office/powerpoint/2010/main" val="127818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6563" y="1233488"/>
            <a:ext cx="5924550" cy="3333750"/>
          </a:xfrm>
        </p:spPr>
      </p:sp>
      <p:sp>
        <p:nvSpPr>
          <p:cNvPr id="3" name="Заметки 2"/>
          <p:cNvSpPr>
            <a:spLocks noGrp="1"/>
          </p:cNvSpPr>
          <p:nvPr>
            <p:ph type="body" idx="1"/>
          </p:nvPr>
        </p:nvSpPr>
        <p:spPr/>
        <p:txBody>
          <a:bodyPr/>
          <a:lstStyle/>
          <a:p>
            <a:r>
              <a:rPr lang="ru-RU" dirty="0"/>
              <a:t>Специфика кластерного инструмента позволяет обеспечить тесную кооперацию внутри разнородного состава участников: крупный бизнес, представители малого и среднего предпринимательства, фундаментальная и прикладная наука, институты развития.</a:t>
            </a:r>
          </a:p>
          <a:p>
            <a:r>
              <a:rPr lang="ru-RU" dirty="0"/>
              <a:t>САФУ является одним создателем  и активным участником всех кластеров,  существующих в регионе, в том числе:</a:t>
            </a:r>
          </a:p>
          <a:p>
            <a:r>
              <a:rPr lang="ru-RU" dirty="0"/>
              <a:t>- Судостроительный инновационный территориальный кластер</a:t>
            </a:r>
          </a:p>
          <a:p>
            <a:r>
              <a:rPr lang="ru-RU" dirty="0"/>
              <a:t>- Лесопромышленный инновационный территориальный кластер «</a:t>
            </a:r>
            <a:r>
              <a:rPr lang="ru-RU" dirty="0" err="1"/>
              <a:t>ПоморИнноваЛес</a:t>
            </a:r>
            <a:r>
              <a:rPr lang="ru-RU" dirty="0"/>
              <a:t>»</a:t>
            </a:r>
          </a:p>
          <a:p>
            <a:pPr marL="171450" indent="-171450">
              <a:buFontTx/>
              <a:buChar char="-"/>
            </a:pPr>
            <a:r>
              <a:rPr lang="ru-RU" dirty="0" err="1"/>
              <a:t>Биоресурный</a:t>
            </a:r>
            <a:r>
              <a:rPr lang="ru-RU" dirty="0"/>
              <a:t> и биотехнологический  кластер, </a:t>
            </a:r>
          </a:p>
          <a:p>
            <a:pPr marL="171450" indent="-171450">
              <a:buFontTx/>
              <a:buChar char="-"/>
            </a:pPr>
            <a:r>
              <a:rPr lang="ru-RU" dirty="0"/>
              <a:t>Социальный кластер. </a:t>
            </a:r>
          </a:p>
          <a:p>
            <a:pPr marL="0" indent="0">
              <a:buFontTx/>
              <a:buNone/>
            </a:pPr>
            <a:r>
              <a:rPr lang="ru-RU" dirty="0"/>
              <a:t>- Рыбопромышленный кластер ( планируется создание). </a:t>
            </a:r>
          </a:p>
        </p:txBody>
      </p:sp>
      <p:sp>
        <p:nvSpPr>
          <p:cNvPr id="4" name="Номер слайда 3"/>
          <p:cNvSpPr>
            <a:spLocks noGrp="1"/>
          </p:cNvSpPr>
          <p:nvPr>
            <p:ph type="sldNum" sz="quarter" idx="10"/>
          </p:nvPr>
        </p:nvSpPr>
        <p:spPr/>
        <p:txBody>
          <a:bodyPr/>
          <a:lstStyle/>
          <a:p>
            <a:fld id="{1EF41A43-D304-4B7C-A63F-48762749D740}" type="slidenum">
              <a:rPr lang="ru-RU" smtClean="0"/>
              <a:t>7</a:t>
            </a:fld>
            <a:endParaRPr lang="ru-RU"/>
          </a:p>
        </p:txBody>
      </p:sp>
    </p:spTree>
    <p:extLst>
      <p:ext uri="{BB962C8B-B14F-4D97-AF65-F5344CB8AC3E}">
        <p14:creationId xmlns:p14="http://schemas.microsoft.com/office/powerpoint/2010/main" val="402097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49689" y="9378485"/>
            <a:ext cx="2946400" cy="4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7F621426-1120-4AB8-9271-6ABA5736539B}" type="slidenum">
              <a:rPr lang="ru-RU" altLang="ru-RU" sz="1200"/>
              <a:pPr algn="r"/>
              <a:t>8</a:t>
            </a:fld>
            <a:endParaRPr lang="ru-RU" altLang="ru-RU" sz="1200"/>
          </a:p>
        </p:txBody>
      </p:sp>
      <p:sp>
        <p:nvSpPr>
          <p:cNvPr id="16386" name="Rectangle 2"/>
          <p:cNvSpPr>
            <a:spLocks noGrp="1" noRot="1" noChangeAspect="1" noChangeArrowheads="1" noTextEdit="1"/>
          </p:cNvSpPr>
          <p:nvPr>
            <p:ph type="sldImg"/>
          </p:nvPr>
        </p:nvSpPr>
        <p:spPr bwMode="auto">
          <a:xfrm>
            <a:off x="436563" y="1233488"/>
            <a:ext cx="5924550" cy="333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9000"/>
              </a:lnSpc>
              <a:spcBef>
                <a:spcPct val="0"/>
              </a:spcBef>
            </a:pPr>
            <a:r>
              <a:rPr lang="ru-RU" altLang="ru-RU" dirty="0" smtClean="0"/>
              <a:t>Пилотным кластерным проектом для региона стал судостроительный инновационный территориальный кластер Архангельской области, сформированный в 2012 году ( Распоряжение губернатора Архангельской области 9 апреля 2012 года №300-р).  Цель СИТК -  повышение конкурентоспособности и экономического потенциала судостроительной отрасли за счет реализации эффективного взаимодействия участников проекта, расширения возможности доступа к инновациям, новым технологиям и высококвалифицированным кадрам. </a:t>
            </a:r>
          </a:p>
          <a:p>
            <a:pPr>
              <a:lnSpc>
                <a:spcPct val="129000"/>
              </a:lnSpc>
              <a:spcBef>
                <a:spcPct val="0"/>
              </a:spcBef>
            </a:pPr>
            <a:r>
              <a:rPr lang="ru-RU" altLang="ru-RU" dirty="0" smtClean="0"/>
              <a:t>Кластер объединяет в своём составе производственные, проектные предприятия и организации судостроения и судоремонта, образовательные организации Архангельской области.</a:t>
            </a:r>
          </a:p>
          <a:p>
            <a:pPr>
              <a:lnSpc>
                <a:spcPct val="129000"/>
              </a:lnSpc>
              <a:spcBef>
                <a:spcPct val="0"/>
              </a:spcBef>
            </a:pPr>
            <a:r>
              <a:rPr lang="ru-RU" altLang="ru-RU" dirty="0" smtClean="0"/>
              <a:t>В развитии судостроительного кластера большая роль принадлежит филиалу САФУ в Северодвинске.</a:t>
            </a:r>
          </a:p>
          <a:p>
            <a:pPr>
              <a:lnSpc>
                <a:spcPct val="129000"/>
              </a:lnSpc>
              <a:spcBef>
                <a:spcPct val="0"/>
              </a:spcBef>
            </a:pPr>
            <a:endParaRPr lang="ru-RU" altLang="ru-RU" dirty="0" smtClean="0"/>
          </a:p>
          <a:p>
            <a:pPr>
              <a:lnSpc>
                <a:spcPct val="129000"/>
              </a:lnSpc>
              <a:spcBef>
                <a:spcPct val="0"/>
              </a:spcBef>
            </a:pPr>
            <a:r>
              <a:rPr lang="ru-RU" altLang="ru-RU" dirty="0" smtClean="0"/>
              <a:t>В сентябре 2013 года в Москве состоялось подписание трехстороннего Соглашения между САФУ, Объединенной судостроительной корпорацией и Министерством образования и науки РФ. Документ направлен на повышение эффективности и качества подготовки квалифицированных кадров для предприятий судостроения и судоремонта на основе интеграции образования, науки и промышленных предприятий, а также совместного использования интеллектуальных, материальных, информационных ресурсов и инновационных технологий, проведения научных исследований по приоритетным направлениям развития предприятий отрасли.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Сформирована система непрерывного многоуровневого инженерно-технического образования. Более 20% студентов обучаются в рамках целевого обучения, и это количество год от года растет.</a:t>
            </a:r>
          </a:p>
          <a:p>
            <a:r>
              <a:rPr lang="ru-RU" dirty="0" smtClean="0"/>
              <a:t>Наличие у федеральных университетов права разработки собственных образовательных стандартов позволило филиалу САФУ продолжать и развивать существующую в нём с 1965 года систему подготовки «Завод-ВТУЗ» с организацией образовательного процесса по самостоятельно устанавливаемым образовательным стандартам (СУОС).</a:t>
            </a:r>
          </a:p>
          <a:p>
            <a:r>
              <a:rPr lang="ru-RU" dirty="0" smtClean="0"/>
              <a:t> Особенностями таких образовательных программ являются: </a:t>
            </a:r>
          </a:p>
          <a:p>
            <a:r>
              <a:rPr lang="ru-RU" dirty="0" smtClean="0"/>
              <a:t>•	Сочетание только теоретического обучения (6 семестров) с возможностью производственной деятельности обучающихся на предприятиях-партнерах (4 семестра);</a:t>
            </a:r>
          </a:p>
          <a:p>
            <a:r>
              <a:rPr lang="ru-RU" dirty="0" smtClean="0"/>
              <a:t>•	Трудоустройство обучающихся в течение первого семестра обучения;</a:t>
            </a:r>
          </a:p>
          <a:p>
            <a:r>
              <a:rPr lang="ru-RU" dirty="0" smtClean="0"/>
              <a:t>•	Производственная деятельность обучающихся на предприятиях обеспечивает закрепление профессиональных знаний и компетенций, приобретение ими производственного опыта.</a:t>
            </a:r>
          </a:p>
          <a:p>
            <a:r>
              <a:rPr lang="ru-RU" dirty="0" smtClean="0"/>
              <a:t>Обязательным условием реализации являются:</a:t>
            </a:r>
          </a:p>
          <a:p>
            <a:r>
              <a:rPr lang="ru-RU" dirty="0" smtClean="0"/>
              <a:t>1.	Наличие самостоятельно </a:t>
            </a:r>
            <a:r>
              <a:rPr lang="ru-RU" dirty="0" err="1" smtClean="0"/>
              <a:t>установливаемых</a:t>
            </a:r>
            <a:r>
              <a:rPr lang="ru-RU" dirty="0" smtClean="0"/>
              <a:t> образовательных стандартов;</a:t>
            </a:r>
          </a:p>
          <a:p>
            <a:r>
              <a:rPr lang="ru-RU" dirty="0" smtClean="0"/>
              <a:t>2.	 Наличие договоров о сетевой форме реализации образовательных программ между университетом и предприятиями-партнерами;</a:t>
            </a:r>
          </a:p>
          <a:p>
            <a:r>
              <a:rPr lang="ru-RU" dirty="0" smtClean="0"/>
              <a:t>3.	Наличие договоров о целевом обучении между обучающимся и предприятием-партнером об условиях и сроках освоения программы </a:t>
            </a:r>
            <a:r>
              <a:rPr lang="ru-RU" dirty="0" err="1" smtClean="0"/>
              <a:t>бакалавриата</a:t>
            </a:r>
            <a:r>
              <a:rPr lang="ru-RU" dirty="0" smtClean="0"/>
              <a:t> по модели «Завод-ВТУЗ».</a:t>
            </a:r>
          </a:p>
          <a:p>
            <a:r>
              <a:rPr lang="ru-RU" dirty="0" smtClean="0"/>
              <a:t> Реализация данной системы подготовки обеспечивает: </a:t>
            </a:r>
          </a:p>
          <a:p>
            <a:r>
              <a:rPr lang="ru-RU" dirty="0" smtClean="0"/>
              <a:t>•	Создание конкурентоспособной системы подготовки кадров на основе системы «Завод-ВТУЗ»;</a:t>
            </a:r>
          </a:p>
          <a:p>
            <a:r>
              <a:rPr lang="ru-RU" dirty="0" smtClean="0"/>
              <a:t>•	Максимальный учет потенциальных и перспективных потребностей работодателей, требований </a:t>
            </a:r>
            <a:r>
              <a:rPr lang="ru-RU" dirty="0" err="1" smtClean="0"/>
              <a:t>профстандартов</a:t>
            </a:r>
            <a:r>
              <a:rPr lang="ru-RU" dirty="0" smtClean="0"/>
              <a:t>, отраслевых рамок квалификаций; </a:t>
            </a:r>
          </a:p>
          <a:p>
            <a:r>
              <a:rPr lang="ru-RU" dirty="0" smtClean="0"/>
              <a:t>•	Повышение престижа инженерного образования.</a:t>
            </a:r>
            <a:endParaRPr lang="en-US" dirty="0" smtClean="0"/>
          </a:p>
          <a:p>
            <a:endParaRPr lang="en-US" dirty="0" smtClean="0"/>
          </a:p>
          <a:p>
            <a:r>
              <a:rPr lang="ru-RU" dirty="0" smtClean="0"/>
              <a:t>Создание конкурентоспособной системы подготовки кадров «Завод-ВТУЗ» для предприятий судостроительного кластера обеспечивает консолидацию образования, науки и производства региона для решения актуальных производственных задач;</a:t>
            </a:r>
          </a:p>
          <a:p>
            <a:r>
              <a:rPr lang="ru-RU" dirty="0" smtClean="0"/>
              <a:t>Происходит максимальный учет потенциальных и перспективных потребностей работодателей, требований </a:t>
            </a:r>
            <a:r>
              <a:rPr lang="ru-RU" dirty="0" err="1" smtClean="0"/>
              <a:t>профстандартов</a:t>
            </a:r>
            <a:r>
              <a:rPr lang="ru-RU" dirty="0" smtClean="0"/>
              <a:t>, отраслевых рамок квалификаций;</a:t>
            </a:r>
          </a:p>
          <a:p>
            <a:r>
              <a:rPr lang="ru-RU" dirty="0" smtClean="0"/>
              <a:t>Взаимодействие с работодателями на всех этапах реализации образовательной деятельности;</a:t>
            </a:r>
          </a:p>
          <a:p>
            <a:r>
              <a:rPr lang="ru-RU" dirty="0" smtClean="0"/>
              <a:t>Повышение престижа инженерного образования путем формирования практико-ориентированной инженерной образовательной среды вуза (сочетание теоретического обучения с практической инженерной подготовкой на производстве).</a:t>
            </a:r>
          </a:p>
          <a:p>
            <a:r>
              <a:rPr lang="ru-RU" dirty="0" smtClean="0"/>
              <a:t>Студент, поступивший на систему подготовки завод-втуз, обязательно заключает договор о целевом обучении с предприятием, в последствии с ним заключается трудовой договор.</a:t>
            </a:r>
          </a:p>
          <a:p>
            <a:r>
              <a:rPr lang="ru-RU" dirty="0" smtClean="0"/>
              <a:t>За время обучения студент имеет периоды стажировки, в течение которых он днем работает на предприятии, а вечером учится, что позволяет студенту в процессе своего обучения получать теоретические и профессиональные  знания, которые непосредственно закрепляются практическими навыками, получаемыми в ходе работы на базовом предприятии. </a:t>
            </a:r>
          </a:p>
          <a:p>
            <a:r>
              <a:rPr lang="ru-RU" dirty="0" smtClean="0"/>
              <a:t>Реализация данной системы подготовки обеспечивает почти 100%-</a:t>
            </a:r>
            <a:r>
              <a:rPr lang="ru-RU" dirty="0" err="1" smtClean="0"/>
              <a:t>ый</a:t>
            </a:r>
            <a:r>
              <a:rPr lang="ru-RU" dirty="0" smtClean="0"/>
              <a:t> уровень трудоустройства выпускников в отрасли и закрепления кадров на предприятиях,  гарантирует приход на предприятие квалифицированного специалиста, в полной мере готового включиться в профессиональную деятельность.</a:t>
            </a:r>
          </a:p>
          <a:p>
            <a:endParaRPr lang="ru-RU" dirty="0" smtClean="0"/>
          </a:p>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pPr/>
              <a:t>9</a:t>
            </a:fld>
            <a:endParaRPr lang="ru-RU"/>
          </a:p>
        </p:txBody>
      </p:sp>
    </p:spTree>
    <p:extLst>
      <p:ext uri="{BB962C8B-B14F-4D97-AF65-F5344CB8AC3E}">
        <p14:creationId xmlns:p14="http://schemas.microsoft.com/office/powerpoint/2010/main" val="188917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8"/>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294C8F7-0A6E-4479-AC09-B170292C56BA}" type="datetime1">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13D2F0-0E35-4F64-9EE5-2F9659B1A8AE}" type="datetime1">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2392A0-8E05-49D8-9914-2ED53287337C}" type="datetime1">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Содержимое 3" descr="Презентация_фон-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9050"/>
            <a:ext cx="914876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18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BCE043-5251-4272-94A9-303F3FCEEAC5}" type="datetime1">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89EE97C-B9F2-41D5-8559-43C9EA061D33}" type="datetime1">
              <a:rPr lang="ru-RU" smtClean="0"/>
              <a:t>13.12.2017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776DB49-4B69-4A76-B4F1-2F9A18D89556}" type="datetime1">
              <a:rPr lang="ru-RU" smtClean="0"/>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3" y="1151335"/>
            <a:ext cx="4040188" cy="47982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ru-RU"/>
              <a:t>Образец текста</a:t>
            </a:r>
          </a:p>
        </p:txBody>
      </p:sp>
      <p:sp>
        <p:nvSpPr>
          <p:cNvPr id="4" name="Содержимое 3"/>
          <p:cNvSpPr>
            <a:spLocks noGrp="1"/>
          </p:cNvSpPr>
          <p:nvPr>
            <p:ph sz="half" idx="2"/>
          </p:nvPr>
        </p:nvSpPr>
        <p:spPr>
          <a:xfrm>
            <a:off x="45720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7" y="1151335"/>
            <a:ext cx="4041775" cy="47982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5132271-8AAE-40F8-BC67-E0C413064CAB}" type="datetime1">
              <a:rPr lang="ru-RU" smtClean="0"/>
              <a:t>13.12.2017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2084E5C-E426-407C-8A07-0F9BC6FC248E}" type="datetime1">
              <a:rPr lang="ru-RU" smtClean="0"/>
              <a:t>13.12.2017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693F77-BF97-45A0-85D0-4E5860A4FDD6}" type="datetime1">
              <a:rPr lang="ru-RU" smtClean="0"/>
              <a:t>13.12.2017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3" y="204797"/>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6" y="1076328"/>
            <a:ext cx="3008313" cy="351829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2F8B024-1874-45F9-B986-A08CFA79F15E}" type="datetime1">
              <a:rPr lang="ru-RU" smtClean="0"/>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ru-RU"/>
          </a:p>
        </p:txBody>
      </p:sp>
      <p:sp>
        <p:nvSpPr>
          <p:cNvPr id="4" name="Текст 3"/>
          <p:cNvSpPr>
            <a:spLocks noGrp="1"/>
          </p:cNvSpPr>
          <p:nvPr>
            <p:ph type="body" sz="half" idx="2"/>
          </p:nvPr>
        </p:nvSpPr>
        <p:spPr>
          <a:xfrm>
            <a:off x="1792288" y="4025512"/>
            <a:ext cx="5486400" cy="603647"/>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003E087-DF66-4F61-B322-FC85023D474E}" type="datetime1">
              <a:rPr lang="ru-RU" smtClean="0"/>
              <a:t>13.12.2017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FC329-4A58-4AB4-B759-D8B69406EBBC}"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BB5187-B908-40DB-AE8E-244E43428039}" type="datetime1">
              <a:rPr lang="ru-RU" smtClean="0"/>
              <a:t>13.12.2017</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BFC329-4A58-4AB4-B759-D8B69406EBBC}" type="slidenum">
              <a:rPr lang="ru-RU" smtClean="0"/>
              <a:pPr/>
              <a:t>‹#›</a:t>
            </a:fld>
            <a:endParaRPr lang="ru-RU"/>
          </a:p>
        </p:txBody>
      </p:sp>
      <p:sp>
        <p:nvSpPr>
          <p:cNvPr id="13" name="Прямоугольник 12"/>
          <p:cNvSpPr/>
          <p:nvPr userDrawn="1"/>
        </p:nvSpPr>
        <p:spPr>
          <a:xfrm>
            <a:off x="0" y="4914900"/>
            <a:ext cx="914400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3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2197" y="33337"/>
            <a:ext cx="576064" cy="85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354" rtl="0" eaLnBrk="1" latinLnBrk="0" hangingPunct="1">
        <a:spcBef>
          <a:spcPct val="0"/>
        </a:spcBef>
        <a:buNone/>
        <a:defRPr sz="2400" b="1" kern="1200">
          <a:solidFill>
            <a:srgbClr val="0070C0"/>
          </a:solidFill>
          <a:latin typeface="Georgia" panose="02040502050405020303" pitchFamily="18" charset="0"/>
          <a:ea typeface="+mj-ea"/>
          <a:cs typeface="+mj-cs"/>
        </a:defRPr>
      </a:lvl1pPr>
    </p:titleStyle>
    <p:bodyStyle>
      <a:lvl1pPr marL="342882" indent="-342882" algn="l" defTabSz="914354" rtl="0" eaLnBrk="1" latinLnBrk="0" hangingPunct="1">
        <a:spcBef>
          <a:spcPct val="20000"/>
        </a:spcBef>
        <a:buFont typeface="Arial" pitchFamily="34" charset="0"/>
        <a:buChar char="•"/>
        <a:defRPr sz="2400" kern="1200">
          <a:solidFill>
            <a:schemeClr val="tx2">
              <a:lumMod val="75000"/>
            </a:schemeClr>
          </a:solidFill>
          <a:latin typeface="Georgia" panose="02040502050405020303" pitchFamily="18" charset="0"/>
          <a:ea typeface="+mn-ea"/>
          <a:cs typeface="+mn-cs"/>
        </a:defRPr>
      </a:lvl1pPr>
      <a:lvl2pPr marL="742913" indent="-285737" algn="l" defTabSz="914354" rtl="0" eaLnBrk="1" latinLnBrk="0" hangingPunct="1">
        <a:spcBef>
          <a:spcPct val="20000"/>
        </a:spcBef>
        <a:buFont typeface="Arial" pitchFamily="34" charset="0"/>
        <a:buChar char="–"/>
        <a:defRPr sz="2000" kern="1200">
          <a:solidFill>
            <a:schemeClr val="tx2">
              <a:lumMod val="75000"/>
            </a:schemeClr>
          </a:solidFill>
          <a:latin typeface="Georgia" panose="02040502050405020303" pitchFamily="18" charset="0"/>
          <a:ea typeface="+mn-ea"/>
          <a:cs typeface="+mn-cs"/>
        </a:defRPr>
      </a:lvl2pPr>
      <a:lvl3pPr marL="1142942" indent="-228589" algn="l" defTabSz="914354" rtl="0" eaLnBrk="1" latinLnBrk="0" hangingPunct="1">
        <a:spcBef>
          <a:spcPct val="20000"/>
        </a:spcBef>
        <a:buFont typeface="Arial" pitchFamily="34" charset="0"/>
        <a:buChar char="•"/>
        <a:defRPr sz="1800" kern="1200">
          <a:solidFill>
            <a:schemeClr val="tx2">
              <a:lumMod val="75000"/>
            </a:schemeClr>
          </a:solidFill>
          <a:latin typeface="Georgia" panose="02040502050405020303" pitchFamily="18" charset="0"/>
          <a:ea typeface="+mn-ea"/>
          <a:cs typeface="+mn-cs"/>
        </a:defRPr>
      </a:lvl3pPr>
      <a:lvl4pPr marL="1600120" indent="-228589" algn="l" defTabSz="914354" rtl="0" eaLnBrk="1" latinLnBrk="0" hangingPunct="1">
        <a:spcBef>
          <a:spcPct val="20000"/>
        </a:spcBef>
        <a:buFont typeface="Arial" pitchFamily="34" charset="0"/>
        <a:buChar char="–"/>
        <a:defRPr sz="1600" kern="1200">
          <a:solidFill>
            <a:schemeClr val="tx2">
              <a:lumMod val="75000"/>
            </a:schemeClr>
          </a:solidFill>
          <a:latin typeface="Georgia" panose="02040502050405020303" pitchFamily="18" charset="0"/>
          <a:ea typeface="+mn-ea"/>
          <a:cs typeface="+mn-cs"/>
        </a:defRPr>
      </a:lvl4pPr>
      <a:lvl5pPr marL="2057298" indent="-228589" algn="l" defTabSz="914354" rtl="0" eaLnBrk="1" latinLnBrk="0" hangingPunct="1">
        <a:spcBef>
          <a:spcPct val="20000"/>
        </a:spcBef>
        <a:buFont typeface="Arial" pitchFamily="34" charset="0"/>
        <a:buChar char="»"/>
        <a:defRPr sz="1600" kern="1200">
          <a:solidFill>
            <a:schemeClr val="tx2">
              <a:lumMod val="75000"/>
            </a:schemeClr>
          </a:solidFill>
          <a:latin typeface="Georgia" panose="02040502050405020303" pitchFamily="18" charset="0"/>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5.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67.png"/><Relationship Id="rId10" Type="http://schemas.openxmlformats.org/officeDocument/2006/relationships/image" Target="../media/image70.png"/><Relationship Id="rId4" Type="http://schemas.openxmlformats.org/officeDocument/2006/relationships/image" Target="../media/image66.png"/><Relationship Id="rId9" Type="http://schemas.openxmlformats.org/officeDocument/2006/relationships/image" Target="../media/image6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http://www.narfu.ru/upload/iblock/d1e/IMG_6150_normal.jpg" TargetMode="External"/><Relationship Id="rId1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jpeg"/><Relationship Id="rId17" Type="http://schemas.openxmlformats.org/officeDocument/2006/relationships/image" Target="../media/image22.jpeg"/><Relationship Id="rId2" Type="http://schemas.openxmlformats.org/officeDocument/2006/relationships/notesSlide" Target="../notesSlides/notesSlide6.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4.jpg"/><Relationship Id="rId11" Type="http://schemas.microsoft.com/office/2007/relationships/hdphoto" Target="../media/hdphoto2.wdp"/><Relationship Id="rId5" Type="http://schemas.openxmlformats.org/officeDocument/2006/relationships/image" Target="../media/image13.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2.png"/><Relationship Id="rId9" Type="http://schemas.microsoft.com/office/2007/relationships/hdphoto" Target="../media/hdphoto1.wdp"/><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91680" y="-1"/>
            <a:ext cx="6192688" cy="523220"/>
          </a:xfrm>
          <a:prstGeom prst="rect">
            <a:avLst/>
          </a:prstGeom>
        </p:spPr>
        <p:txBody>
          <a:bodyPr wrap="square">
            <a:spAutoFit/>
          </a:bodyPr>
          <a:lstStyle/>
          <a:p>
            <a:pPr algn="ctr"/>
            <a:r>
              <a:rPr lang="en-US" sz="2800" dirty="0">
                <a:solidFill>
                  <a:srgbClr val="FFFFFF"/>
                </a:solidFill>
                <a:effectLst>
                  <a:outerShdw blurRad="38100" dist="38100" dir="2700000" algn="tl">
                    <a:srgbClr val="C0C0C0"/>
                  </a:outerShdw>
                </a:effectLst>
                <a:latin typeface="Times New Roman" pitchFamily="18" charset="0"/>
                <a:ea typeface="Helvetica" panose="020B0604020202020204" pitchFamily="34" charset="0"/>
                <a:cs typeface="Times New Roman" pitchFamily="18" charset="0"/>
              </a:rPr>
              <a:t> </a:t>
            </a:r>
            <a:endParaRPr lang="ru-RU" sz="2800" dirty="0">
              <a:solidFill>
                <a:srgbClr val="FFFFFF"/>
              </a:solidFill>
              <a:effectLst>
                <a:outerShdw blurRad="38100" dist="38100" dir="2700000" algn="tl">
                  <a:srgbClr val="C0C0C0"/>
                </a:outerShdw>
              </a:effectLst>
              <a:latin typeface="Times New Roman" pitchFamily="18" charset="0"/>
              <a:ea typeface="Helvetica" panose="020B0604020202020204" pitchFamily="34" charset="0"/>
              <a:cs typeface="Times New Roman" pitchFamily="18" charset="0"/>
            </a:endParaRPr>
          </a:p>
        </p:txBody>
      </p:sp>
      <p:sp>
        <p:nvSpPr>
          <p:cNvPr id="2" name="Прямоугольник 1"/>
          <p:cNvSpPr/>
          <p:nvPr/>
        </p:nvSpPr>
        <p:spPr>
          <a:xfrm>
            <a:off x="981275" y="258554"/>
            <a:ext cx="7703057" cy="57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ctr" anchorCtr="0" compatLnSpc="1">
            <a:prstTxWarp prst="textNoShape">
              <a:avLst/>
            </a:prstTxWarp>
          </a:bodyPr>
          <a:lstStyle/>
          <a:p>
            <a:pPr algn="ctr" eaLnBrk="0" hangingPunct="0"/>
            <a:r>
              <a:rPr lang="ru-RU" sz="1600" dirty="0">
                <a:solidFill>
                  <a:srgbClr val="0070C0"/>
                </a:solidFill>
                <a:latin typeface="Trebuchet MS" panose="020B0603020202020204" pitchFamily="34" charset="0"/>
                <a:ea typeface="+mj-ea"/>
                <a:cs typeface="+mj-cs"/>
              </a:rPr>
              <a:t>МЕЖВУЗОВСКИЙ ФОРУМ</a:t>
            </a:r>
          </a:p>
          <a:p>
            <a:pPr algn="ctr" eaLnBrk="0" hangingPunct="0"/>
            <a:r>
              <a:rPr lang="ru-RU" sz="1600" dirty="0">
                <a:solidFill>
                  <a:srgbClr val="0070C0"/>
                </a:solidFill>
                <a:latin typeface="Trebuchet MS" panose="020B0603020202020204" pitchFamily="34" charset="0"/>
                <a:ea typeface="+mj-ea"/>
                <a:cs typeface="+mj-cs"/>
              </a:rPr>
              <a:t>«Университеты – драйверы развития регионов»</a:t>
            </a:r>
          </a:p>
          <a:p>
            <a:pPr algn="ctr" eaLnBrk="0" hangingPunct="0"/>
            <a:r>
              <a:rPr lang="ru-RU" sz="1200" dirty="0">
                <a:solidFill>
                  <a:srgbClr val="0070C0"/>
                </a:solidFill>
                <a:latin typeface="Trebuchet MS" panose="020B0603020202020204" pitchFamily="34" charset="0"/>
                <a:ea typeface="+mj-ea"/>
                <a:cs typeface="+mj-cs"/>
              </a:rPr>
              <a:t>13-14 декабря 2017г, Белгород</a:t>
            </a:r>
            <a:endParaRPr lang="ru-RU" sz="1200" dirty="0" smtClean="0">
              <a:solidFill>
                <a:srgbClr val="0070C0"/>
              </a:solidFill>
              <a:latin typeface="Trebuchet MS" panose="020B0603020202020204" pitchFamily="34" charset="0"/>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03497"/>
            <a:ext cx="3257910" cy="2415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42528" y="3690299"/>
            <a:ext cx="8180551" cy="338554"/>
          </a:xfrm>
          <a:prstGeom prst="rect">
            <a:avLst/>
          </a:prstGeom>
        </p:spPr>
        <p:txBody>
          <a:bodyPr wrap="square">
            <a:spAutoFit/>
          </a:bodyPr>
          <a:lstStyle/>
          <a:p>
            <a:pPr algn="ctr"/>
            <a:r>
              <a:rPr lang="ru-RU" sz="1600" b="1" dirty="0" smtClean="0">
                <a:solidFill>
                  <a:schemeClr val="tx2"/>
                </a:solidFill>
                <a:latin typeface="Trebuchet MS" panose="020B0603020202020204" pitchFamily="34" charset="0"/>
              </a:rPr>
              <a:t>РОЛЬ УНИВЕРСИТЕТА В РАЗВИТИИ РЕГИОНА</a:t>
            </a:r>
            <a:endParaRPr lang="ru-RU" sz="1600" b="1" dirty="0">
              <a:solidFill>
                <a:schemeClr val="tx2"/>
              </a:solidFill>
              <a:latin typeface="Trebuchet MS" panose="020B0603020202020204" pitchFamily="34" charset="0"/>
            </a:endParaRPr>
          </a:p>
        </p:txBody>
      </p:sp>
      <p:sp>
        <p:nvSpPr>
          <p:cNvPr id="5" name="Прямоугольник 4"/>
          <p:cNvSpPr/>
          <p:nvPr/>
        </p:nvSpPr>
        <p:spPr>
          <a:xfrm>
            <a:off x="5458115" y="4155926"/>
            <a:ext cx="3600400" cy="584775"/>
          </a:xfrm>
          <a:prstGeom prst="rect">
            <a:avLst/>
          </a:prstGeom>
        </p:spPr>
        <p:txBody>
          <a:bodyPr wrap="square">
            <a:spAutoFit/>
          </a:bodyPr>
          <a:lstStyle/>
          <a:p>
            <a:r>
              <a:rPr lang="ru-RU" sz="1600" dirty="0" smtClean="0">
                <a:solidFill>
                  <a:schemeClr val="tx2"/>
                </a:solidFill>
                <a:latin typeface="Arial Narrow" panose="020B0606020202030204" pitchFamily="34" charset="0"/>
              </a:rPr>
              <a:t>Северный </a:t>
            </a:r>
            <a:r>
              <a:rPr lang="ru-RU" sz="1600" dirty="0">
                <a:solidFill>
                  <a:schemeClr val="tx2"/>
                </a:solidFill>
                <a:latin typeface="Arial Narrow" panose="020B0606020202030204" pitchFamily="34" charset="0"/>
              </a:rPr>
              <a:t>(</a:t>
            </a:r>
            <a:r>
              <a:rPr lang="ru-RU" sz="1600" dirty="0" smtClean="0">
                <a:solidFill>
                  <a:schemeClr val="tx2"/>
                </a:solidFill>
                <a:latin typeface="Arial Narrow" panose="020B0606020202030204" pitchFamily="34" charset="0"/>
              </a:rPr>
              <a:t>Арктический) федеральный университет</a:t>
            </a:r>
            <a:r>
              <a:rPr lang="en-US" sz="1600" dirty="0" smtClean="0">
                <a:solidFill>
                  <a:schemeClr val="tx2"/>
                </a:solidFill>
                <a:latin typeface="Arial Narrow" panose="020B0606020202030204" pitchFamily="34" charset="0"/>
              </a:rPr>
              <a:t> </a:t>
            </a:r>
            <a:r>
              <a:rPr lang="ru-RU" sz="1600" dirty="0" smtClean="0">
                <a:solidFill>
                  <a:schemeClr val="tx2"/>
                </a:solidFill>
                <a:latin typeface="Arial Narrow" panose="020B0606020202030204" pitchFamily="34" charset="0"/>
              </a:rPr>
              <a:t>имени </a:t>
            </a:r>
            <a:r>
              <a:rPr lang="ru-RU" sz="1600" dirty="0">
                <a:solidFill>
                  <a:schemeClr val="tx2"/>
                </a:solidFill>
                <a:latin typeface="Arial Narrow" panose="020B0606020202030204" pitchFamily="34" charset="0"/>
              </a:rPr>
              <a:t>М.В.</a:t>
            </a:r>
            <a:r>
              <a:rPr lang="en-US" sz="1600" dirty="0">
                <a:solidFill>
                  <a:schemeClr val="tx2"/>
                </a:solidFill>
                <a:latin typeface="Arial Narrow" panose="020B0606020202030204" pitchFamily="34" charset="0"/>
              </a:rPr>
              <a:t> </a:t>
            </a:r>
            <a:r>
              <a:rPr lang="ru-RU" sz="1600" dirty="0">
                <a:solidFill>
                  <a:schemeClr val="tx2"/>
                </a:solidFill>
                <a:latin typeface="Arial Narrow" panose="020B0606020202030204" pitchFamily="34" charset="0"/>
              </a:rPr>
              <a:t>Ломоносова</a:t>
            </a:r>
            <a:endParaRPr lang="ru-RU" sz="1600" dirty="0">
              <a:latin typeface="Arial Narrow" panose="020B0606020202030204" pitchFamily="34" charset="0"/>
            </a:endParaRPr>
          </a:p>
        </p:txBody>
      </p:sp>
    </p:spTree>
    <p:extLst>
      <p:ext uri="{BB962C8B-B14F-4D97-AF65-F5344CB8AC3E}">
        <p14:creationId xmlns:p14="http://schemas.microsoft.com/office/powerpoint/2010/main" val="285885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0150" y="114300"/>
            <a:ext cx="7074569"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p>
            <a:r>
              <a:rPr lang="ru-RU" sz="2000" dirty="0" smtClean="0">
                <a:latin typeface="Trebuchet MS" panose="020B0603020202020204" pitchFamily="34" charset="0"/>
              </a:rPr>
              <a:t>ЛЕСОПРОМЫШЛЕННЫЙ ИННОВАЦИОННЫЙ ТЕРРИТОРИАЛЬНЫЙ КЛАСТЕР «ПОМОРИННОВАЛЕС»</a:t>
            </a:r>
            <a:endParaRPr lang="ru-RU" sz="2000" dirty="0">
              <a:latin typeface="Trebuchet MS" panose="020B0603020202020204" pitchFamily="34" charset="0"/>
            </a:endParaRPr>
          </a:p>
        </p:txBody>
      </p:sp>
      <p:sp>
        <p:nvSpPr>
          <p:cNvPr id="4" name="Номер слайда 3"/>
          <p:cNvSpPr>
            <a:spLocks noGrp="1"/>
          </p:cNvSpPr>
          <p:nvPr>
            <p:ph type="sldNum" sz="quarter" idx="12"/>
          </p:nvPr>
        </p:nvSpPr>
        <p:spPr/>
        <p:txBody>
          <a:bodyPr/>
          <a:lstStyle/>
          <a:p>
            <a:pPr lvl="1">
              <a:defRPr/>
            </a:pPr>
            <a:fld id="{81E2B56D-39AA-4FFA-A88F-B9ABC587EFA9}" type="slidenum">
              <a:rPr lang="ru-RU" altLang="ru-RU" smtClean="0">
                <a:solidFill>
                  <a:prstClr val="white"/>
                </a:solidFill>
              </a:rPr>
              <a:pPr lvl="1">
                <a:defRPr/>
              </a:pPr>
              <a:t>10</a:t>
            </a:fld>
            <a:endParaRPr lang="ru-RU" altLang="ru-RU" dirty="0">
              <a:solidFill>
                <a:prstClr val="white"/>
              </a:solidFill>
              <a:latin typeface="Georgia"/>
            </a:endParaRPr>
          </a:p>
        </p:txBody>
      </p:sp>
      <p:sp>
        <p:nvSpPr>
          <p:cNvPr id="7" name="Полилиния 6"/>
          <p:cNvSpPr/>
          <p:nvPr/>
        </p:nvSpPr>
        <p:spPr>
          <a:xfrm>
            <a:off x="899592" y="742952"/>
            <a:ext cx="3816424" cy="800099"/>
          </a:xfrm>
          <a:custGeom>
            <a:avLst/>
            <a:gdLst>
              <a:gd name="connsiteX0" fmla="*/ 0 w 8077200"/>
              <a:gd name="connsiteY0" fmla="*/ 187204 h 1123200"/>
              <a:gd name="connsiteX1" fmla="*/ 187204 w 8077200"/>
              <a:gd name="connsiteY1" fmla="*/ 0 h 1123200"/>
              <a:gd name="connsiteX2" fmla="*/ 7889996 w 8077200"/>
              <a:gd name="connsiteY2" fmla="*/ 0 h 1123200"/>
              <a:gd name="connsiteX3" fmla="*/ 8077200 w 8077200"/>
              <a:gd name="connsiteY3" fmla="*/ 187204 h 1123200"/>
              <a:gd name="connsiteX4" fmla="*/ 8077200 w 8077200"/>
              <a:gd name="connsiteY4" fmla="*/ 935996 h 1123200"/>
              <a:gd name="connsiteX5" fmla="*/ 7889996 w 8077200"/>
              <a:gd name="connsiteY5" fmla="*/ 1123200 h 1123200"/>
              <a:gd name="connsiteX6" fmla="*/ 187204 w 8077200"/>
              <a:gd name="connsiteY6" fmla="*/ 1123200 h 1123200"/>
              <a:gd name="connsiteX7" fmla="*/ 0 w 8077200"/>
              <a:gd name="connsiteY7" fmla="*/ 935996 h 1123200"/>
              <a:gd name="connsiteX8" fmla="*/ 0 w 8077200"/>
              <a:gd name="connsiteY8" fmla="*/ 187204 h 11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123200">
                <a:moveTo>
                  <a:pt x="0" y="187204"/>
                </a:moveTo>
                <a:cubicBezTo>
                  <a:pt x="0" y="83814"/>
                  <a:pt x="83814" y="0"/>
                  <a:pt x="187204" y="0"/>
                </a:cubicBezTo>
                <a:lnTo>
                  <a:pt x="7889996" y="0"/>
                </a:lnTo>
                <a:cubicBezTo>
                  <a:pt x="7993386" y="0"/>
                  <a:pt x="8077200" y="83814"/>
                  <a:pt x="8077200" y="187204"/>
                </a:cubicBezTo>
                <a:lnTo>
                  <a:pt x="8077200" y="935996"/>
                </a:lnTo>
                <a:cubicBezTo>
                  <a:pt x="8077200" y="1039386"/>
                  <a:pt x="7993386" y="1123200"/>
                  <a:pt x="7889996" y="1123200"/>
                </a:cubicBezTo>
                <a:lnTo>
                  <a:pt x="187204" y="1123200"/>
                </a:lnTo>
                <a:cubicBezTo>
                  <a:pt x="83814" y="1123200"/>
                  <a:pt x="0" y="1039386"/>
                  <a:pt x="0" y="935996"/>
                </a:cubicBezTo>
                <a:lnTo>
                  <a:pt x="0" y="187204"/>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03988" tIns="103988" rIns="103988" bIns="103988" numCol="1" spcCol="953" anchor="ctr" anchorCtr="0">
            <a:noAutofit/>
          </a:bodyPr>
          <a:lstStyle/>
          <a:p>
            <a:pPr algn="ctr" defTabSz="733425" fontAlgn="base">
              <a:lnSpc>
                <a:spcPct val="90000"/>
              </a:lnSpc>
              <a:spcBef>
                <a:spcPct val="0"/>
              </a:spcBef>
            </a:pPr>
            <a:r>
              <a:rPr kumimoji="1" lang="ru-RU" sz="1500" b="1" dirty="0">
                <a:solidFill>
                  <a:srgbClr val="1F497D">
                    <a:lumMod val="75000"/>
                  </a:srgbClr>
                </a:solidFill>
                <a:latin typeface="Arial Narrow" panose="020B0606020202030204" pitchFamily="34" charset="0"/>
              </a:rPr>
              <a:t>29 января 2016 г </a:t>
            </a:r>
            <a:r>
              <a:rPr kumimoji="1" lang="ru-RU" sz="1500" b="1" dirty="0" smtClean="0">
                <a:solidFill>
                  <a:srgbClr val="1F497D">
                    <a:lumMod val="75000"/>
                  </a:srgbClr>
                </a:solidFill>
                <a:latin typeface="Arial Narrow" panose="020B0606020202030204" pitchFamily="34" charset="0"/>
              </a:rPr>
              <a:t>создана </a:t>
            </a:r>
            <a:r>
              <a:rPr kumimoji="1" lang="ru-RU" sz="1500" b="1" dirty="0">
                <a:solidFill>
                  <a:srgbClr val="1F497D">
                    <a:lumMod val="75000"/>
                  </a:srgbClr>
                </a:solidFill>
                <a:latin typeface="Arial Narrow" panose="020B0606020202030204" pitchFamily="34" charset="0"/>
              </a:rPr>
              <a:t>Ассоциация «Лесопромышленный инновационный территориальный кластер «</a:t>
            </a:r>
            <a:r>
              <a:rPr kumimoji="1" lang="ru-RU" sz="1500" b="1" dirty="0" err="1">
                <a:solidFill>
                  <a:srgbClr val="1F497D">
                    <a:lumMod val="75000"/>
                  </a:srgbClr>
                </a:solidFill>
                <a:latin typeface="Arial Narrow" panose="020B0606020202030204" pitchFamily="34" charset="0"/>
              </a:rPr>
              <a:t>ПоморИнноваЛес</a:t>
            </a:r>
            <a:r>
              <a:rPr kumimoji="1" lang="ru-RU" sz="1500" b="1" dirty="0">
                <a:solidFill>
                  <a:srgbClr val="1F497D">
                    <a:lumMod val="75000"/>
                  </a:srgbClr>
                </a:solidFill>
                <a:latin typeface="Arial Narrow" panose="020B0606020202030204" pitchFamily="34" charset="0"/>
              </a:rPr>
              <a:t>»</a:t>
            </a:r>
            <a:endParaRPr kumimoji="1" lang="ru-RU" sz="1500" dirty="0">
              <a:solidFill>
                <a:srgbClr val="1F497D">
                  <a:lumMod val="75000"/>
                </a:srgbClr>
              </a:solidFill>
              <a:latin typeface="Arial Narrow" panose="020B0606020202030204" pitchFamily="34" charset="0"/>
            </a:endParaRPr>
          </a:p>
        </p:txBody>
      </p:sp>
      <p:sp>
        <p:nvSpPr>
          <p:cNvPr id="8" name="Полилиния 7"/>
          <p:cNvSpPr/>
          <p:nvPr/>
        </p:nvSpPr>
        <p:spPr>
          <a:xfrm>
            <a:off x="4932040" y="742953"/>
            <a:ext cx="3816424" cy="800098"/>
          </a:xfrm>
          <a:custGeom>
            <a:avLst/>
            <a:gdLst>
              <a:gd name="connsiteX0" fmla="*/ 0 w 8077200"/>
              <a:gd name="connsiteY0" fmla="*/ 187204 h 1123200"/>
              <a:gd name="connsiteX1" fmla="*/ 187204 w 8077200"/>
              <a:gd name="connsiteY1" fmla="*/ 0 h 1123200"/>
              <a:gd name="connsiteX2" fmla="*/ 7889996 w 8077200"/>
              <a:gd name="connsiteY2" fmla="*/ 0 h 1123200"/>
              <a:gd name="connsiteX3" fmla="*/ 8077200 w 8077200"/>
              <a:gd name="connsiteY3" fmla="*/ 187204 h 1123200"/>
              <a:gd name="connsiteX4" fmla="*/ 8077200 w 8077200"/>
              <a:gd name="connsiteY4" fmla="*/ 935996 h 1123200"/>
              <a:gd name="connsiteX5" fmla="*/ 7889996 w 8077200"/>
              <a:gd name="connsiteY5" fmla="*/ 1123200 h 1123200"/>
              <a:gd name="connsiteX6" fmla="*/ 187204 w 8077200"/>
              <a:gd name="connsiteY6" fmla="*/ 1123200 h 1123200"/>
              <a:gd name="connsiteX7" fmla="*/ 0 w 8077200"/>
              <a:gd name="connsiteY7" fmla="*/ 935996 h 1123200"/>
              <a:gd name="connsiteX8" fmla="*/ 0 w 8077200"/>
              <a:gd name="connsiteY8" fmla="*/ 187204 h 11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123200">
                <a:moveTo>
                  <a:pt x="0" y="187204"/>
                </a:moveTo>
                <a:cubicBezTo>
                  <a:pt x="0" y="83814"/>
                  <a:pt x="83814" y="0"/>
                  <a:pt x="187204" y="0"/>
                </a:cubicBezTo>
                <a:lnTo>
                  <a:pt x="7889996" y="0"/>
                </a:lnTo>
                <a:cubicBezTo>
                  <a:pt x="7993386" y="0"/>
                  <a:pt x="8077200" y="83814"/>
                  <a:pt x="8077200" y="187204"/>
                </a:cubicBezTo>
                <a:lnTo>
                  <a:pt x="8077200" y="935996"/>
                </a:lnTo>
                <a:cubicBezTo>
                  <a:pt x="8077200" y="1039386"/>
                  <a:pt x="7993386" y="1123200"/>
                  <a:pt x="7889996" y="1123200"/>
                </a:cubicBezTo>
                <a:lnTo>
                  <a:pt x="187204" y="1123200"/>
                </a:lnTo>
                <a:cubicBezTo>
                  <a:pt x="83814" y="1123200"/>
                  <a:pt x="0" y="1039386"/>
                  <a:pt x="0" y="935996"/>
                </a:cubicBezTo>
                <a:lnTo>
                  <a:pt x="0" y="1872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txBody>
          <a:bodyPr spcFirstLastPara="0" vert="horz" wrap="square" lIns="103988" tIns="103988" rIns="103988" bIns="103988" numCol="1" spcCol="953" anchor="ctr" anchorCtr="0">
            <a:noAutofit/>
          </a:bodyPr>
          <a:lstStyle/>
          <a:p>
            <a:pPr algn="ctr" defTabSz="733425" fontAlgn="base">
              <a:lnSpc>
                <a:spcPct val="90000"/>
              </a:lnSpc>
              <a:spcBef>
                <a:spcPct val="0"/>
              </a:spcBef>
            </a:pPr>
            <a:r>
              <a:rPr kumimoji="1" lang="ru-RU" sz="1500" b="1" dirty="0">
                <a:solidFill>
                  <a:srgbClr val="1F497D">
                    <a:lumMod val="75000"/>
                  </a:srgbClr>
                </a:solidFill>
                <a:latin typeface="Arial Narrow" panose="020B0606020202030204" pitchFamily="34" charset="0"/>
              </a:rPr>
              <a:t>14 июня 2016г </a:t>
            </a:r>
            <a:r>
              <a:rPr kumimoji="1" lang="en-US" sz="1500" b="1" dirty="0">
                <a:solidFill>
                  <a:srgbClr val="1F497D">
                    <a:lumMod val="75000"/>
                  </a:srgbClr>
                </a:solidFill>
                <a:latin typeface="Arial Narrow" panose="020B0606020202030204" pitchFamily="34" charset="0"/>
              </a:rPr>
              <a:t> </a:t>
            </a:r>
            <a:r>
              <a:rPr kumimoji="1" lang="ru-RU" sz="1500" b="1" dirty="0">
                <a:solidFill>
                  <a:srgbClr val="1F497D">
                    <a:lumMod val="75000"/>
                  </a:srgbClr>
                </a:solidFill>
                <a:latin typeface="Arial Narrow" panose="020B0606020202030204" pitchFamily="34" charset="0"/>
              </a:rPr>
              <a:t>Лесопромышленный </a:t>
            </a:r>
            <a:r>
              <a:rPr kumimoji="1" lang="ru-RU" sz="1500" b="1" dirty="0" smtClean="0">
                <a:solidFill>
                  <a:srgbClr val="1F497D">
                    <a:lumMod val="75000"/>
                  </a:srgbClr>
                </a:solidFill>
                <a:latin typeface="Arial Narrow" panose="020B0606020202030204" pitchFamily="34" charset="0"/>
              </a:rPr>
              <a:t>кластер </a:t>
            </a:r>
            <a:r>
              <a:rPr kumimoji="1" lang="ru-RU" sz="1500" b="1" dirty="0">
                <a:solidFill>
                  <a:srgbClr val="1F497D">
                    <a:lumMod val="75000"/>
                  </a:srgbClr>
                </a:solidFill>
                <a:latin typeface="Arial Narrow" panose="020B0606020202030204" pitchFamily="34" charset="0"/>
              </a:rPr>
              <a:t>«</a:t>
            </a:r>
            <a:r>
              <a:rPr kumimoji="1" lang="ru-RU" sz="1500" b="1" dirty="0" err="1">
                <a:solidFill>
                  <a:srgbClr val="1F497D">
                    <a:lumMod val="75000"/>
                  </a:srgbClr>
                </a:solidFill>
                <a:latin typeface="Arial Narrow" panose="020B0606020202030204" pitchFamily="34" charset="0"/>
              </a:rPr>
              <a:t>ПоморИнноваЛес</a:t>
            </a:r>
            <a:r>
              <a:rPr kumimoji="1" lang="ru-RU" sz="1500" b="1" dirty="0">
                <a:solidFill>
                  <a:srgbClr val="1F497D">
                    <a:lumMod val="75000"/>
                  </a:srgbClr>
                </a:solidFill>
                <a:latin typeface="Arial Narrow" panose="020B0606020202030204" pitchFamily="34" charset="0"/>
              </a:rPr>
              <a:t>» </a:t>
            </a:r>
            <a:r>
              <a:rPr kumimoji="1" lang="en-US" sz="1500" b="1" dirty="0">
                <a:solidFill>
                  <a:srgbClr val="1F497D">
                    <a:lumMod val="75000"/>
                  </a:srgbClr>
                </a:solidFill>
                <a:latin typeface="Arial Narrow" panose="020B0606020202030204" pitchFamily="34" charset="0"/>
              </a:rPr>
              <a:t> </a:t>
            </a:r>
            <a:r>
              <a:rPr kumimoji="1" lang="ru-RU" sz="1500" b="1" dirty="0">
                <a:solidFill>
                  <a:srgbClr val="1F497D">
                    <a:lumMod val="75000"/>
                  </a:srgbClr>
                </a:solidFill>
                <a:latin typeface="Arial Narrow" panose="020B0606020202030204" pitchFamily="34" charset="0"/>
              </a:rPr>
              <a:t>первым в лесном комплексе России включен</a:t>
            </a:r>
            <a:r>
              <a:rPr kumimoji="1" lang="en-US" sz="1500" b="1" dirty="0">
                <a:solidFill>
                  <a:srgbClr val="1F497D">
                    <a:lumMod val="75000"/>
                  </a:srgbClr>
                </a:solidFill>
                <a:latin typeface="Arial Narrow" panose="020B0606020202030204" pitchFamily="34" charset="0"/>
              </a:rPr>
              <a:t>  </a:t>
            </a:r>
            <a:r>
              <a:rPr kumimoji="1" lang="ru-RU" sz="1500" b="1" dirty="0">
                <a:solidFill>
                  <a:srgbClr val="1F497D">
                    <a:lumMod val="75000"/>
                  </a:srgbClr>
                </a:solidFill>
                <a:latin typeface="Arial Narrow" panose="020B0606020202030204" pitchFamily="34" charset="0"/>
              </a:rPr>
              <a:t>в </a:t>
            </a:r>
            <a:r>
              <a:rPr kumimoji="1" lang="ru-RU" sz="1500" b="1" dirty="0" smtClean="0">
                <a:solidFill>
                  <a:srgbClr val="1F497D">
                    <a:lumMod val="75000"/>
                  </a:srgbClr>
                </a:solidFill>
                <a:latin typeface="Arial Narrow" panose="020B0606020202030204" pitchFamily="34" charset="0"/>
              </a:rPr>
              <a:t>реестр </a:t>
            </a:r>
            <a:r>
              <a:rPr kumimoji="1" lang="en-US" sz="1500" b="1" dirty="0" smtClean="0">
                <a:solidFill>
                  <a:srgbClr val="1F497D">
                    <a:lumMod val="75000"/>
                  </a:srgbClr>
                </a:solidFill>
                <a:latin typeface="Arial Narrow" panose="020B0606020202030204" pitchFamily="34" charset="0"/>
              </a:rPr>
              <a:t>                                                            </a:t>
            </a:r>
            <a:r>
              <a:rPr kumimoji="1" lang="ru-RU" sz="1500" b="1" dirty="0" err="1" smtClean="0">
                <a:solidFill>
                  <a:srgbClr val="1F497D">
                    <a:lumMod val="75000"/>
                  </a:srgbClr>
                </a:solidFill>
                <a:latin typeface="Arial Narrow" panose="020B0606020202030204" pitchFamily="34" charset="0"/>
              </a:rPr>
              <a:t>Минпромторга</a:t>
            </a:r>
            <a:r>
              <a:rPr kumimoji="1" lang="ru-RU" sz="1500" b="1" dirty="0" smtClean="0">
                <a:solidFill>
                  <a:srgbClr val="1F497D">
                    <a:lumMod val="75000"/>
                  </a:srgbClr>
                </a:solidFill>
                <a:latin typeface="Arial Narrow" panose="020B0606020202030204" pitchFamily="34" charset="0"/>
              </a:rPr>
              <a:t> </a:t>
            </a:r>
            <a:r>
              <a:rPr kumimoji="1" lang="ru-RU" sz="1500" b="1" dirty="0">
                <a:solidFill>
                  <a:srgbClr val="1F497D">
                    <a:lumMod val="75000"/>
                  </a:srgbClr>
                </a:solidFill>
                <a:latin typeface="Arial Narrow" panose="020B0606020202030204" pitchFamily="34" charset="0"/>
              </a:rPr>
              <a:t>РФ </a:t>
            </a:r>
            <a:endParaRPr kumimoji="1" lang="ru-RU" sz="1500" dirty="0">
              <a:solidFill>
                <a:srgbClr val="1F497D">
                  <a:lumMod val="75000"/>
                </a:srgbClr>
              </a:solidFill>
              <a:latin typeface="Arial Narrow" panose="020B0606020202030204" pitchFamily="34" charset="0"/>
            </a:endParaRPr>
          </a:p>
        </p:txBody>
      </p:sp>
      <p:sp>
        <p:nvSpPr>
          <p:cNvPr id="3" name="Прямоугольник 2"/>
          <p:cNvSpPr/>
          <p:nvPr/>
        </p:nvSpPr>
        <p:spPr>
          <a:xfrm>
            <a:off x="1200150" y="1849650"/>
            <a:ext cx="7344816" cy="369332"/>
          </a:xfrm>
          <a:prstGeom prst="rect">
            <a:avLst/>
          </a:prstGeom>
        </p:spPr>
        <p:txBody>
          <a:bodyPr wrap="square">
            <a:spAutoFit/>
          </a:bodyPr>
          <a:lstStyle/>
          <a:p>
            <a:r>
              <a:rPr lang="ru-RU" b="1" dirty="0" smtClean="0">
                <a:solidFill>
                  <a:schemeClr val="accent3"/>
                </a:solidFill>
                <a:latin typeface="Georgia" panose="02040502050405020303" pitchFamily="18" charset="0"/>
              </a:rPr>
              <a:t>НАУЧНО-ОБРАЗОВАТЕЛЬНЫЙ ЛЕСНОЙ КЛАСТЕР САФУ</a:t>
            </a:r>
            <a:endParaRPr lang="ru-RU" b="1" dirty="0">
              <a:solidFill>
                <a:schemeClr val="accent3"/>
              </a:solidFill>
              <a:latin typeface="Georgia" panose="02040502050405020303" pitchFamily="18" charset="0"/>
            </a:endParaRPr>
          </a:p>
        </p:txBody>
      </p:sp>
      <p:sp>
        <p:nvSpPr>
          <p:cNvPr id="5" name="Прямоугольник 4"/>
          <p:cNvSpPr/>
          <p:nvPr/>
        </p:nvSpPr>
        <p:spPr>
          <a:xfrm>
            <a:off x="-18266" y="2335109"/>
            <a:ext cx="3960440" cy="2095445"/>
          </a:xfrm>
          <a:prstGeom prst="rect">
            <a:avLst/>
          </a:prstGeom>
        </p:spPr>
        <p:txBody>
          <a:bodyPr wrap="square">
            <a:spAutoFit/>
          </a:bodyPr>
          <a:lstStyle/>
          <a:p>
            <a:pPr algn="ctr" defTabSz="733425" fontAlgn="base">
              <a:lnSpc>
                <a:spcPct val="90000"/>
              </a:lnSpc>
              <a:spcBef>
                <a:spcPct val="0"/>
              </a:spcBef>
              <a:spcAft>
                <a:spcPts val="450"/>
              </a:spcAft>
            </a:pPr>
            <a:r>
              <a:rPr kumimoji="1" lang="ru-RU" sz="1400" b="1" dirty="0">
                <a:solidFill>
                  <a:srgbClr val="1F497D">
                    <a:lumMod val="75000"/>
                  </a:srgbClr>
                </a:solidFill>
                <a:latin typeface="Arial Narrow" panose="020B0606020202030204" pitchFamily="34" charset="0"/>
              </a:rPr>
              <a:t>Образовательные программы подготовки                                специалистов для ЛПК:</a:t>
            </a:r>
          </a:p>
          <a:p>
            <a:pPr defTabSz="733425" fontAlgn="base">
              <a:lnSpc>
                <a:spcPct val="90000"/>
              </a:lnSpc>
              <a:spcBef>
                <a:spcPct val="0"/>
              </a:spcBef>
            </a:pPr>
            <a:r>
              <a:rPr kumimoji="1" lang="ru-RU" sz="1600" b="1" dirty="0">
                <a:solidFill>
                  <a:srgbClr val="1F497D">
                    <a:lumMod val="75000"/>
                  </a:srgbClr>
                </a:solidFill>
                <a:latin typeface="Arial Narrow" panose="020B0606020202030204" pitchFamily="34" charset="0"/>
              </a:rPr>
              <a:t>-   </a:t>
            </a:r>
            <a:r>
              <a:rPr kumimoji="1" lang="ru-RU" sz="1600" dirty="0">
                <a:solidFill>
                  <a:srgbClr val="1F497D">
                    <a:lumMod val="75000"/>
                  </a:srgbClr>
                </a:solidFill>
                <a:latin typeface="Arial Narrow" panose="020B0606020202030204" pitchFamily="34" charset="0"/>
              </a:rPr>
              <a:t>среднее профессиональное образование</a:t>
            </a:r>
          </a:p>
          <a:p>
            <a:pPr defTabSz="733425" fontAlgn="base">
              <a:lnSpc>
                <a:spcPct val="90000"/>
              </a:lnSpc>
              <a:spcBef>
                <a:spcPct val="0"/>
              </a:spcBef>
            </a:pPr>
            <a:r>
              <a:rPr kumimoji="1" lang="ru-RU" sz="1600" dirty="0">
                <a:solidFill>
                  <a:srgbClr val="1F497D">
                    <a:lumMod val="75000"/>
                  </a:srgbClr>
                </a:solidFill>
                <a:latin typeface="Arial Narrow" panose="020B0606020202030204" pitchFamily="34" charset="0"/>
              </a:rPr>
              <a:t>-    высшее образование (</a:t>
            </a:r>
            <a:r>
              <a:rPr kumimoji="1" lang="ru-RU" sz="1600" dirty="0" err="1">
                <a:solidFill>
                  <a:srgbClr val="1F497D">
                    <a:lumMod val="75000"/>
                  </a:srgbClr>
                </a:solidFill>
                <a:latin typeface="Arial Narrow" panose="020B0606020202030204" pitchFamily="34" charset="0"/>
              </a:rPr>
              <a:t>бакалавриат</a:t>
            </a:r>
            <a:r>
              <a:rPr kumimoji="1" lang="ru-RU" sz="1600" dirty="0">
                <a:solidFill>
                  <a:srgbClr val="1F497D">
                    <a:lumMod val="75000"/>
                  </a:srgbClr>
                </a:solidFill>
                <a:latin typeface="Arial Narrow" panose="020B0606020202030204" pitchFamily="34" charset="0"/>
              </a:rPr>
              <a:t>-магистратура-аспирантура) </a:t>
            </a:r>
          </a:p>
          <a:p>
            <a:pPr marL="214313" indent="-214313" defTabSz="733425" fontAlgn="base">
              <a:lnSpc>
                <a:spcPct val="90000"/>
              </a:lnSpc>
              <a:spcBef>
                <a:spcPct val="0"/>
              </a:spcBef>
              <a:buFontTx/>
              <a:buChar char="-"/>
            </a:pPr>
            <a:r>
              <a:rPr kumimoji="1" lang="ru-RU" sz="1600" dirty="0">
                <a:solidFill>
                  <a:srgbClr val="1F497D">
                    <a:lumMod val="75000"/>
                  </a:srgbClr>
                </a:solidFill>
                <a:latin typeface="Arial Narrow" panose="020B0606020202030204" pitchFamily="34" charset="0"/>
              </a:rPr>
              <a:t>дополнительное профессиональное образование</a:t>
            </a:r>
          </a:p>
          <a:p>
            <a:pPr marL="214313" indent="-214313" defTabSz="733425" fontAlgn="base">
              <a:lnSpc>
                <a:spcPct val="90000"/>
              </a:lnSpc>
              <a:spcBef>
                <a:spcPct val="0"/>
              </a:spcBef>
              <a:buFontTx/>
              <a:buChar char="-"/>
            </a:pPr>
            <a:r>
              <a:rPr kumimoji="1" lang="ru-RU" sz="1600" dirty="0">
                <a:solidFill>
                  <a:srgbClr val="1F497D">
                    <a:lumMod val="75000"/>
                  </a:srgbClr>
                </a:solidFill>
                <a:latin typeface="Arial Narrow" panose="020B0606020202030204" pitchFamily="34" charset="0"/>
              </a:rPr>
              <a:t>базовая кафедра технологии целлюлозно-бумажного производства САФУ на АЦБК</a:t>
            </a:r>
          </a:p>
        </p:txBody>
      </p:sp>
      <p:sp>
        <p:nvSpPr>
          <p:cNvPr id="10" name="Прямоугольник 9"/>
          <p:cNvSpPr/>
          <p:nvPr/>
        </p:nvSpPr>
        <p:spPr>
          <a:xfrm>
            <a:off x="3968492" y="2372020"/>
            <a:ext cx="5148064" cy="2246769"/>
          </a:xfrm>
          <a:prstGeom prst="rect">
            <a:avLst/>
          </a:prstGeom>
        </p:spPr>
        <p:txBody>
          <a:bodyPr wrap="square">
            <a:spAutoFit/>
          </a:bodyPr>
          <a:lstStyle/>
          <a:p>
            <a:r>
              <a:rPr lang="ru-RU" sz="1400" dirty="0" smtClean="0">
                <a:solidFill>
                  <a:schemeClr val="tx2"/>
                </a:solidFill>
                <a:latin typeface="Arial Narrow" panose="020B0606020202030204" pitchFamily="34" charset="0"/>
              </a:rPr>
              <a:t>- ЦКП </a:t>
            </a:r>
            <a:r>
              <a:rPr lang="ru-RU" sz="1400" dirty="0">
                <a:solidFill>
                  <a:schemeClr val="tx2"/>
                </a:solidFill>
                <a:latin typeface="Arial Narrow" panose="020B0606020202030204" pitchFamily="34" charset="0"/>
              </a:rPr>
              <a:t>«Арктика»</a:t>
            </a:r>
          </a:p>
          <a:p>
            <a:r>
              <a:rPr lang="ru-RU" sz="1400" dirty="0" smtClean="0">
                <a:solidFill>
                  <a:schemeClr val="tx2"/>
                </a:solidFill>
                <a:latin typeface="Arial Narrow" panose="020B0606020202030204" pitchFamily="34" charset="0"/>
              </a:rPr>
              <a:t>- Научно-образовательный </a:t>
            </a:r>
            <a:r>
              <a:rPr lang="ru-RU" sz="1400" dirty="0">
                <a:solidFill>
                  <a:schemeClr val="tx2"/>
                </a:solidFill>
                <a:latin typeface="Arial Narrow" panose="020B0606020202030204" pitchFamily="34" charset="0"/>
              </a:rPr>
              <a:t>центр «Химия природных соединений»</a:t>
            </a:r>
          </a:p>
          <a:p>
            <a:r>
              <a:rPr lang="ru-RU" sz="1400" dirty="0" smtClean="0">
                <a:solidFill>
                  <a:schemeClr val="tx2"/>
                </a:solidFill>
                <a:latin typeface="Arial Narrow" panose="020B0606020202030204" pitchFamily="34" charset="0"/>
              </a:rPr>
              <a:t>- </a:t>
            </a:r>
            <a:r>
              <a:rPr lang="ru-RU" sz="1400" dirty="0" err="1" smtClean="0">
                <a:solidFill>
                  <a:schemeClr val="tx2"/>
                </a:solidFill>
                <a:latin typeface="Arial Narrow" panose="020B0606020202030204" pitchFamily="34" charset="0"/>
              </a:rPr>
              <a:t>Инновационно</a:t>
            </a:r>
            <a:r>
              <a:rPr lang="ru-RU" sz="1400" dirty="0" smtClean="0">
                <a:solidFill>
                  <a:schemeClr val="tx2"/>
                </a:solidFill>
                <a:latin typeface="Arial Narrow" panose="020B0606020202030204" pitchFamily="34" charset="0"/>
              </a:rPr>
              <a:t>-технологический </a:t>
            </a:r>
            <a:r>
              <a:rPr lang="ru-RU" sz="1400" dirty="0">
                <a:solidFill>
                  <a:schemeClr val="tx2"/>
                </a:solidFill>
                <a:latin typeface="Arial Narrow" panose="020B0606020202030204" pitchFamily="34" charset="0"/>
              </a:rPr>
              <a:t>центр «Современные технологии переработки биоресурсов Севера»</a:t>
            </a:r>
          </a:p>
          <a:p>
            <a:r>
              <a:rPr lang="ru-RU" sz="1400" dirty="0" smtClean="0">
                <a:solidFill>
                  <a:schemeClr val="tx2"/>
                </a:solidFill>
                <a:latin typeface="Arial Narrow" panose="020B0606020202030204" pitchFamily="34" charset="0"/>
              </a:rPr>
              <a:t>- Испытательный </a:t>
            </a:r>
            <a:r>
              <a:rPr lang="ru-RU" sz="1400" dirty="0">
                <a:solidFill>
                  <a:schemeClr val="tx2"/>
                </a:solidFill>
                <a:latin typeface="Arial Narrow" panose="020B0606020202030204" pitchFamily="34" charset="0"/>
              </a:rPr>
              <a:t>центр мебели и лесопромышленной продукции</a:t>
            </a:r>
          </a:p>
          <a:p>
            <a:r>
              <a:rPr lang="ru-RU" sz="1400" dirty="0" smtClean="0">
                <a:solidFill>
                  <a:schemeClr val="tx2"/>
                </a:solidFill>
                <a:latin typeface="Arial Narrow" panose="020B0606020202030204" pitchFamily="34" charset="0"/>
              </a:rPr>
              <a:t>- Инженерный центр, Учебно-научный </a:t>
            </a:r>
            <a:r>
              <a:rPr lang="ru-RU" sz="1400" dirty="0">
                <a:solidFill>
                  <a:schemeClr val="tx2"/>
                </a:solidFill>
                <a:latin typeface="Arial Narrow" panose="020B0606020202030204" pitchFamily="34" charset="0"/>
              </a:rPr>
              <a:t>центр энергетических инноваций и </a:t>
            </a:r>
            <a:r>
              <a:rPr lang="ru-RU" sz="1400" dirty="0" smtClean="0">
                <a:solidFill>
                  <a:schemeClr val="tx2"/>
                </a:solidFill>
                <a:latin typeface="Arial Narrow" panose="020B0606020202030204" pitchFamily="34" charset="0"/>
              </a:rPr>
              <a:t>другие.</a:t>
            </a:r>
            <a:endParaRPr lang="ru-RU" sz="1400" dirty="0">
              <a:solidFill>
                <a:schemeClr val="tx2"/>
              </a:solidFill>
              <a:latin typeface="Arial Narrow" panose="020B0606020202030204" pitchFamily="34" charset="0"/>
            </a:endParaRPr>
          </a:p>
          <a:p>
            <a:r>
              <a:rPr lang="ru-RU" sz="1400" dirty="0" smtClean="0">
                <a:solidFill>
                  <a:schemeClr val="tx2"/>
                </a:solidFill>
                <a:latin typeface="Arial Narrow" panose="020B0606020202030204" pitchFamily="34" charset="0"/>
              </a:rPr>
              <a:t>- </a:t>
            </a:r>
            <a:r>
              <a:rPr lang="ru-RU" sz="1400" dirty="0" err="1" smtClean="0">
                <a:solidFill>
                  <a:schemeClr val="tx2"/>
                </a:solidFill>
                <a:latin typeface="Arial Narrow" panose="020B0606020202030204" pitchFamily="34" charset="0"/>
              </a:rPr>
              <a:t>Емцовский</a:t>
            </a:r>
            <a:r>
              <a:rPr lang="ru-RU" sz="1400" dirty="0" smtClean="0">
                <a:solidFill>
                  <a:schemeClr val="tx2"/>
                </a:solidFill>
                <a:latin typeface="Arial Narrow" panose="020B0606020202030204" pitchFamily="34" charset="0"/>
              </a:rPr>
              <a:t> </a:t>
            </a:r>
            <a:r>
              <a:rPr lang="ru-RU" sz="1400" dirty="0">
                <a:solidFill>
                  <a:schemeClr val="tx2"/>
                </a:solidFill>
                <a:latin typeface="Arial Narrow" panose="020B0606020202030204" pitchFamily="34" charset="0"/>
              </a:rPr>
              <a:t>опытный </a:t>
            </a:r>
            <a:r>
              <a:rPr lang="ru-RU" sz="1400" dirty="0" smtClean="0">
                <a:solidFill>
                  <a:schemeClr val="tx2"/>
                </a:solidFill>
                <a:latin typeface="Arial Narrow" panose="020B0606020202030204" pitchFamily="34" charset="0"/>
              </a:rPr>
              <a:t>лесхоз; Дендрарий; Бобровский лесопитомник, Учебная </a:t>
            </a:r>
            <a:r>
              <a:rPr lang="ru-RU" sz="1400" dirty="0">
                <a:solidFill>
                  <a:schemeClr val="tx2"/>
                </a:solidFill>
                <a:latin typeface="Arial Narrow" panose="020B0606020202030204" pitchFamily="34" charset="0"/>
              </a:rPr>
              <a:t>база «</a:t>
            </a:r>
            <a:r>
              <a:rPr lang="ru-RU" sz="1400" dirty="0" err="1">
                <a:solidFill>
                  <a:schemeClr val="tx2"/>
                </a:solidFill>
                <a:latin typeface="Arial Narrow" panose="020B0606020202030204" pitchFamily="34" charset="0"/>
              </a:rPr>
              <a:t>Бабонегово</a:t>
            </a:r>
            <a:r>
              <a:rPr lang="ru-RU" sz="1400" dirty="0" smtClean="0">
                <a:solidFill>
                  <a:schemeClr val="tx2"/>
                </a:solidFill>
                <a:latin typeface="Arial Narrow" panose="020B0606020202030204" pitchFamily="34" charset="0"/>
              </a:rPr>
              <a:t>», Земли </a:t>
            </a:r>
            <a:r>
              <a:rPr lang="ru-RU" sz="1400" dirty="0">
                <a:solidFill>
                  <a:schemeClr val="tx2"/>
                </a:solidFill>
                <a:latin typeface="Arial Narrow" panose="020B0606020202030204" pitchFamily="34" charset="0"/>
              </a:rPr>
              <a:t>лесного фонда в Онежском </a:t>
            </a:r>
            <a:r>
              <a:rPr lang="ru-RU" sz="1400" dirty="0" smtClean="0">
                <a:solidFill>
                  <a:schemeClr val="tx2"/>
                </a:solidFill>
                <a:latin typeface="Arial Narrow" panose="020B0606020202030204" pitchFamily="34" charset="0"/>
              </a:rPr>
              <a:t>районе;  учебно-производственные мастерские.</a:t>
            </a:r>
            <a:endParaRPr lang="ru-RU" sz="1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4117255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14299"/>
            <a:ext cx="8229600"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ru-RU" sz="2000" dirty="0" smtClean="0">
                <a:latin typeface="Trebuchet MS" panose="020B0603020202020204" pitchFamily="34" charset="0"/>
              </a:rPr>
              <a:t>САФУ - УЧАСТНИК КЛАСТЕРА «ПОМОРИННОВАЛЕС»</a:t>
            </a:r>
            <a:endParaRPr lang="ru-RU" sz="2000" dirty="0">
              <a:latin typeface="Trebuchet MS" panose="020B0603020202020204" pitchFamily="34" charset="0"/>
            </a:endParaRPr>
          </a:p>
        </p:txBody>
      </p:sp>
      <p:sp>
        <p:nvSpPr>
          <p:cNvPr id="9" name="Объект 8"/>
          <p:cNvSpPr>
            <a:spLocks noGrp="1"/>
          </p:cNvSpPr>
          <p:nvPr>
            <p:ph idx="1"/>
          </p:nvPr>
        </p:nvSpPr>
        <p:spPr>
          <a:xfrm>
            <a:off x="3086100" y="2517609"/>
            <a:ext cx="5676900" cy="2358397"/>
          </a:xfrm>
        </p:spPr>
        <p:txBody>
          <a:bodyPr>
            <a:noAutofit/>
          </a:bodyPr>
          <a:lstStyle/>
          <a:p>
            <a:pPr marL="0" indent="0">
              <a:buNone/>
            </a:pPr>
            <a:r>
              <a:rPr lang="ru-RU" sz="1600" b="1" dirty="0">
                <a:latin typeface="Arial Narrow" panose="020B0606020202030204" pitchFamily="34" charset="0"/>
              </a:rPr>
              <a:t>Проект по развитию новых технологий                                                                       в сфере деревянного домостроения:</a:t>
            </a:r>
          </a:p>
          <a:p>
            <a:pPr indent="-194072" algn="just"/>
            <a:r>
              <a:rPr lang="ru-RU" sz="1600" dirty="0">
                <a:latin typeface="Arial Narrow" panose="020B0606020202030204" pitchFamily="34" charset="0"/>
              </a:rPr>
              <a:t>ООО «Беломорский лес» осваивает новые </a:t>
            </a:r>
            <a:r>
              <a:rPr lang="ru-RU" sz="1600" dirty="0" smtClean="0">
                <a:latin typeface="Arial Narrow" panose="020B0606020202030204" pitchFamily="34" charset="0"/>
              </a:rPr>
              <a:t>технологические</a:t>
            </a:r>
            <a:r>
              <a:rPr lang="en-US" sz="1600" dirty="0" smtClean="0">
                <a:latin typeface="Arial Narrow" panose="020B0606020202030204" pitchFamily="34" charset="0"/>
              </a:rPr>
              <a:t> </a:t>
            </a:r>
            <a:r>
              <a:rPr lang="ru-RU" sz="1600" dirty="0" smtClean="0">
                <a:latin typeface="Arial Narrow" panose="020B0606020202030204" pitchFamily="34" charset="0"/>
              </a:rPr>
              <a:t>решения </a:t>
            </a:r>
            <a:r>
              <a:rPr lang="en-US" sz="1600" dirty="0" smtClean="0">
                <a:latin typeface="Arial Narrow" panose="020B0606020202030204" pitchFamily="34" charset="0"/>
              </a:rPr>
              <a:t>g</a:t>
            </a:r>
            <a:r>
              <a:rPr lang="ru-RU" sz="1600" dirty="0" smtClean="0">
                <a:latin typeface="Arial Narrow" panose="020B0606020202030204" pitchFamily="34" charset="0"/>
              </a:rPr>
              <a:t>о </a:t>
            </a:r>
            <a:r>
              <a:rPr lang="ru-RU" sz="1600" dirty="0">
                <a:latin typeface="Arial Narrow" panose="020B0606020202030204" pitchFamily="34" charset="0"/>
              </a:rPr>
              <a:t>возведению пятиэтажных деревянных домов;</a:t>
            </a:r>
          </a:p>
          <a:p>
            <a:pPr indent="-194072"/>
            <a:r>
              <a:rPr lang="ru-RU" sz="1600" dirty="0" smtClean="0">
                <a:latin typeface="Arial Narrow" panose="020B0606020202030204" pitchFamily="34" charset="0"/>
              </a:rPr>
              <a:t>САФУ </a:t>
            </a:r>
            <a:r>
              <a:rPr lang="ru-RU" sz="1600" dirty="0">
                <a:latin typeface="Arial Narrow" panose="020B0606020202030204" pitchFamily="34" charset="0"/>
              </a:rPr>
              <a:t>обеспечивает проектную, конструкторскую и экспертную поддержку</a:t>
            </a:r>
          </a:p>
          <a:p>
            <a:pPr marL="0" indent="0" algn="just">
              <a:spcBef>
                <a:spcPts val="1000"/>
              </a:spcBef>
              <a:buNone/>
            </a:pPr>
            <a:r>
              <a:rPr lang="ru-RU" sz="1600" b="1" dirty="0">
                <a:latin typeface="Arial Narrow" panose="020B0606020202030204" pitchFamily="34" charset="0"/>
              </a:rPr>
              <a:t> </a:t>
            </a:r>
            <a:r>
              <a:rPr lang="ru-RU" sz="1600" b="1" dirty="0" smtClean="0">
                <a:latin typeface="Arial Narrow" panose="020B0606020202030204" pitchFamily="34" charset="0"/>
              </a:rPr>
              <a:t>Проект </a:t>
            </a:r>
            <a:r>
              <a:rPr lang="ru-RU" sz="1600" b="1" dirty="0">
                <a:latin typeface="Arial Narrow" panose="020B0606020202030204" pitchFamily="34" charset="0"/>
              </a:rPr>
              <a:t>АЦБК и САФУ по </a:t>
            </a:r>
            <a:r>
              <a:rPr lang="ru-RU" sz="1600" b="1" dirty="0" err="1" smtClean="0">
                <a:latin typeface="Arial Narrow" panose="020B0606020202030204" pitchFamily="34" charset="0"/>
              </a:rPr>
              <a:t>микроклонированию</a:t>
            </a:r>
            <a:r>
              <a:rPr lang="ru-RU" sz="1600" b="1" dirty="0" smtClean="0">
                <a:latin typeface="Arial Narrow" panose="020B0606020202030204" pitchFamily="34" charset="0"/>
              </a:rPr>
              <a:t> </a:t>
            </a:r>
            <a:r>
              <a:rPr lang="ru-RU" sz="1600" b="1" dirty="0">
                <a:latin typeface="Arial Narrow" panose="020B0606020202030204" pitchFamily="34" charset="0"/>
              </a:rPr>
              <a:t>хвойников и хвойных </a:t>
            </a:r>
            <a:r>
              <a:rPr lang="ru-RU" sz="1600" b="1" dirty="0" smtClean="0">
                <a:latin typeface="Arial Narrow" panose="020B0606020202030204" pitchFamily="34" charset="0"/>
              </a:rPr>
              <a:t>растений </a:t>
            </a:r>
            <a:r>
              <a:rPr lang="ru-RU" sz="1600" b="1" dirty="0">
                <a:latin typeface="Arial Narrow" panose="020B0606020202030204" pitchFamily="34" charset="0"/>
              </a:rPr>
              <a:t>в целях </a:t>
            </a:r>
            <a:r>
              <a:rPr lang="ru-RU" sz="1600" b="1" dirty="0" err="1" smtClean="0">
                <a:latin typeface="Arial Narrow" panose="020B0606020202030204" pitchFamily="34" charset="0"/>
              </a:rPr>
              <a:t>лесовосстановления</a:t>
            </a:r>
            <a:endParaRPr lang="ru-RU" sz="1600" b="1" dirty="0">
              <a:latin typeface="Arial Narrow" panose="020B0606020202030204" pitchFamily="34" charset="0"/>
            </a:endParaRPr>
          </a:p>
        </p:txBody>
      </p:sp>
      <p:sp>
        <p:nvSpPr>
          <p:cNvPr id="4" name="Номер слайда 3"/>
          <p:cNvSpPr>
            <a:spLocks noGrp="1"/>
          </p:cNvSpPr>
          <p:nvPr>
            <p:ph type="sldNum" sz="quarter" idx="12"/>
          </p:nvPr>
        </p:nvSpPr>
        <p:spPr/>
        <p:txBody>
          <a:bodyPr/>
          <a:lstStyle/>
          <a:p>
            <a:pPr lvl="1">
              <a:defRPr/>
            </a:pPr>
            <a:fld id="{81E2B56D-39AA-4FFA-A88F-B9ABC587EFA9}" type="slidenum">
              <a:rPr lang="ru-RU" altLang="ru-RU" smtClean="0">
                <a:solidFill>
                  <a:prstClr val="white"/>
                </a:solidFill>
              </a:rPr>
              <a:pPr lvl="1">
                <a:defRPr/>
              </a:pPr>
              <a:t>11</a:t>
            </a:fld>
            <a:endParaRPr lang="ru-RU" altLang="ru-RU" dirty="0">
              <a:solidFill>
                <a:prstClr val="white"/>
              </a:solidFill>
              <a:latin typeface="Georgia"/>
            </a:endParaRPr>
          </a:p>
        </p:txBody>
      </p:sp>
      <p:sp>
        <p:nvSpPr>
          <p:cNvPr id="8" name="Полилиния 7"/>
          <p:cNvSpPr/>
          <p:nvPr/>
        </p:nvSpPr>
        <p:spPr>
          <a:xfrm>
            <a:off x="1178092" y="621772"/>
            <a:ext cx="7508708" cy="1895837"/>
          </a:xfrm>
          <a:prstGeom prst="roundRect">
            <a:avLst>
              <a:gd name="adj" fmla="val 12695"/>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txBody>
          <a:bodyPr spcFirstLastPara="0" vert="horz" wrap="square" lIns="103988" tIns="103988" rIns="103988" bIns="103988" numCol="1" spcCol="953" anchor="ctr" anchorCtr="0">
            <a:noAutofit/>
          </a:bodyPr>
          <a:lstStyle/>
          <a:p>
            <a:pPr marL="214313" indent="-151210" defTabSz="733425" fontAlgn="base">
              <a:lnSpc>
                <a:spcPct val="90000"/>
              </a:lnSpc>
              <a:spcBef>
                <a:spcPct val="0"/>
              </a:spcBef>
              <a:buFont typeface="Arial" panose="020B0604020202020204" pitchFamily="34" charset="0"/>
              <a:buChar char="•"/>
            </a:pPr>
            <a:r>
              <a:rPr kumimoji="1" lang="ru-RU" sz="1600" dirty="0">
                <a:solidFill>
                  <a:srgbClr val="1F497D">
                    <a:lumMod val="75000"/>
                  </a:srgbClr>
                </a:solidFill>
                <a:latin typeface="Arial Narrow" panose="020B0606020202030204" pitchFamily="34" charset="0"/>
              </a:rPr>
              <a:t>подготовка специалистов со средним и  высшим профессиональным образованием; </a:t>
            </a:r>
          </a:p>
          <a:p>
            <a:pPr marL="214313" indent="-151210" defTabSz="733425" fontAlgn="base">
              <a:lnSpc>
                <a:spcPct val="90000"/>
              </a:lnSpc>
              <a:spcBef>
                <a:spcPct val="0"/>
              </a:spcBef>
              <a:buFont typeface="Arial" panose="020B0604020202020204" pitchFamily="34" charset="0"/>
              <a:buChar char="•"/>
            </a:pPr>
            <a:r>
              <a:rPr kumimoji="1" lang="ru-RU" sz="1600" dirty="0">
                <a:solidFill>
                  <a:srgbClr val="1F497D">
                    <a:lumMod val="75000"/>
                  </a:srgbClr>
                </a:solidFill>
                <a:latin typeface="Arial Narrow" panose="020B0606020202030204" pitchFamily="34" charset="0"/>
              </a:rPr>
              <a:t>создание инновационной продукции собственного производства, </a:t>
            </a:r>
          </a:p>
          <a:p>
            <a:pPr marL="214313" indent="-151210" defTabSz="733425" fontAlgn="base">
              <a:lnSpc>
                <a:spcPct val="90000"/>
              </a:lnSpc>
              <a:spcBef>
                <a:spcPct val="0"/>
              </a:spcBef>
              <a:buFont typeface="Arial" panose="020B0604020202020204" pitchFamily="34" charset="0"/>
              <a:buChar char="•"/>
            </a:pPr>
            <a:r>
              <a:rPr kumimoji="1" lang="ru-RU" sz="1600" dirty="0">
                <a:solidFill>
                  <a:srgbClr val="1F497D">
                    <a:lumMod val="75000"/>
                  </a:srgbClr>
                </a:solidFill>
                <a:latin typeface="Arial Narrow" panose="020B0606020202030204" pitchFamily="34" charset="0"/>
              </a:rPr>
              <a:t>проведение НИОКР в интересах предприятий ЛПК; </a:t>
            </a:r>
          </a:p>
          <a:p>
            <a:pPr marL="214313" indent="-151210" defTabSz="733425" fontAlgn="base">
              <a:lnSpc>
                <a:spcPct val="90000"/>
              </a:lnSpc>
              <a:spcBef>
                <a:spcPct val="0"/>
              </a:spcBef>
              <a:buFont typeface="Arial" panose="020B0604020202020204" pitchFamily="34" charset="0"/>
              <a:buChar char="•"/>
            </a:pPr>
            <a:r>
              <a:rPr kumimoji="1" lang="ru-RU" sz="1600" dirty="0">
                <a:solidFill>
                  <a:srgbClr val="1F497D">
                    <a:lumMod val="75000"/>
                  </a:srgbClr>
                </a:solidFill>
                <a:latin typeface="Arial Narrow" panose="020B0606020202030204" pitchFamily="34" charset="0"/>
              </a:rPr>
              <a:t>организация программ профессиональной переподготовки,  повышение квалификации,  программ дополнительного профессионального образования</a:t>
            </a:r>
          </a:p>
          <a:p>
            <a:pPr marL="214313" indent="-151210" defTabSz="733425" fontAlgn="base">
              <a:lnSpc>
                <a:spcPct val="90000"/>
              </a:lnSpc>
              <a:spcBef>
                <a:spcPct val="0"/>
              </a:spcBef>
              <a:buFont typeface="Arial" panose="020B0604020202020204" pitchFamily="34" charset="0"/>
              <a:buChar char="•"/>
            </a:pPr>
            <a:r>
              <a:rPr kumimoji="1" lang="ru-RU" sz="1600" dirty="0">
                <a:solidFill>
                  <a:srgbClr val="1F497D">
                    <a:lumMod val="75000"/>
                  </a:srgbClr>
                </a:solidFill>
                <a:latin typeface="Arial Narrow" panose="020B0606020202030204" pitchFamily="34" charset="0"/>
              </a:rPr>
              <a:t>экспертная площадка для подготовки документов, оценки результатов и показателей программы развития кластера, а так же проектов, совместно реализуемых его участниками</a:t>
            </a:r>
            <a:r>
              <a:rPr kumimoji="1" lang="ru-RU" sz="1400" dirty="0">
                <a:solidFill>
                  <a:srgbClr val="1F497D">
                    <a:lumMod val="75000"/>
                  </a:srgbClr>
                </a:solidFill>
                <a:latin typeface="Arial Narrow" panose="020B0606020202030204" pitchFamily="34" charset="0"/>
              </a:rPr>
              <a: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3" y="2499743"/>
            <a:ext cx="2489823" cy="217592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358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5015" y="114300"/>
            <a:ext cx="7007988"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ru-RU" sz="2000" dirty="0" smtClean="0">
                <a:latin typeface="Trebuchet MS" panose="020B0603020202020204" pitchFamily="34" charset="0"/>
              </a:rPr>
              <a:t>БИОРЕСУРНЫЙ И БИОТЕХНОЛОГИЧЕСКИЙ КЛАСТЕР</a:t>
            </a:r>
            <a:endParaRPr lang="ru-RU" sz="2000" dirty="0">
              <a:latin typeface="Trebuchet MS" panose="020B0603020202020204" pitchFamily="34" charset="0"/>
            </a:endParaRPr>
          </a:p>
        </p:txBody>
      </p:sp>
      <p:sp>
        <p:nvSpPr>
          <p:cNvPr id="9" name="Объект 8"/>
          <p:cNvSpPr>
            <a:spLocks noGrp="1"/>
          </p:cNvSpPr>
          <p:nvPr>
            <p:ph idx="1"/>
          </p:nvPr>
        </p:nvSpPr>
        <p:spPr>
          <a:xfrm>
            <a:off x="457200" y="2750863"/>
            <a:ext cx="8229600" cy="1508522"/>
          </a:xfrm>
        </p:spPr>
        <p:txBody>
          <a:bodyPr>
            <a:normAutofit/>
          </a:bodyPr>
          <a:lstStyle/>
          <a:p>
            <a:pPr marL="0" indent="0" algn="ctr">
              <a:buNone/>
            </a:pPr>
            <a:r>
              <a:rPr lang="ru-RU" sz="2000" b="1" dirty="0">
                <a:latin typeface="Arial Narrow" panose="020B0606020202030204" pitchFamily="34" charset="0"/>
              </a:rPr>
              <a:t>          </a:t>
            </a:r>
            <a:r>
              <a:rPr lang="ru-RU" sz="1600" b="1" dirty="0">
                <a:latin typeface="Arial Narrow" panose="020B0606020202030204" pitchFamily="34" charset="0"/>
              </a:rPr>
              <a:t>В САФУ 27 сентября </a:t>
            </a:r>
            <a:r>
              <a:rPr lang="ru-RU" sz="1600" b="1" dirty="0" smtClean="0">
                <a:latin typeface="Arial Narrow" panose="020B0606020202030204" pitchFamily="34" charset="0"/>
              </a:rPr>
              <a:t>2016г прошёл </a:t>
            </a:r>
            <a:r>
              <a:rPr lang="ru-RU" sz="1600" b="1" dirty="0">
                <a:latin typeface="Arial Narrow" panose="020B0606020202030204" pitchFamily="34" charset="0"/>
              </a:rPr>
              <a:t>смотр 11 проектов </a:t>
            </a:r>
            <a:r>
              <a:rPr lang="ru-RU" sz="1600" b="1" dirty="0" err="1">
                <a:latin typeface="Arial Narrow" panose="020B0606020202030204" pitchFamily="34" charset="0"/>
              </a:rPr>
              <a:t>биоресурного</a:t>
            </a:r>
            <a:r>
              <a:rPr lang="ru-RU" sz="1600" b="1" dirty="0">
                <a:latin typeface="Arial Narrow" panose="020B0606020202030204" pitchFamily="34" charset="0"/>
              </a:rPr>
              <a:t> и биотехнологического кластера Архангельской области</a:t>
            </a:r>
            <a:endParaRPr lang="ru-RU" sz="1600" dirty="0">
              <a:latin typeface="Arial Narrow" panose="020B0606020202030204" pitchFamily="34" charset="0"/>
            </a:endParaRPr>
          </a:p>
        </p:txBody>
      </p:sp>
      <p:sp>
        <p:nvSpPr>
          <p:cNvPr id="4" name="Номер слайда 3"/>
          <p:cNvSpPr>
            <a:spLocks noGrp="1"/>
          </p:cNvSpPr>
          <p:nvPr>
            <p:ph type="sldNum" sz="quarter" idx="12"/>
          </p:nvPr>
        </p:nvSpPr>
        <p:spPr/>
        <p:txBody>
          <a:bodyPr/>
          <a:lstStyle/>
          <a:p>
            <a:pPr lvl="1">
              <a:defRPr/>
            </a:pPr>
            <a:fld id="{81E2B56D-39AA-4FFA-A88F-B9ABC587EFA9}" type="slidenum">
              <a:rPr lang="ru-RU" altLang="ru-RU" smtClean="0">
                <a:solidFill>
                  <a:prstClr val="white"/>
                </a:solidFill>
              </a:rPr>
              <a:pPr lvl="1">
                <a:defRPr/>
              </a:pPr>
              <a:t>12</a:t>
            </a:fld>
            <a:endParaRPr lang="ru-RU" altLang="ru-RU" dirty="0">
              <a:solidFill>
                <a:prstClr val="white"/>
              </a:solidFill>
              <a:latin typeface="Georgia"/>
            </a:endParaRPr>
          </a:p>
        </p:txBody>
      </p:sp>
      <p:sp>
        <p:nvSpPr>
          <p:cNvPr id="7" name="Полилиния 6"/>
          <p:cNvSpPr/>
          <p:nvPr/>
        </p:nvSpPr>
        <p:spPr>
          <a:xfrm>
            <a:off x="838776" y="858441"/>
            <a:ext cx="3672408" cy="1733899"/>
          </a:xfrm>
          <a:custGeom>
            <a:avLst/>
            <a:gdLst>
              <a:gd name="connsiteX0" fmla="*/ 0 w 8077200"/>
              <a:gd name="connsiteY0" fmla="*/ 187204 h 1123200"/>
              <a:gd name="connsiteX1" fmla="*/ 187204 w 8077200"/>
              <a:gd name="connsiteY1" fmla="*/ 0 h 1123200"/>
              <a:gd name="connsiteX2" fmla="*/ 7889996 w 8077200"/>
              <a:gd name="connsiteY2" fmla="*/ 0 h 1123200"/>
              <a:gd name="connsiteX3" fmla="*/ 8077200 w 8077200"/>
              <a:gd name="connsiteY3" fmla="*/ 187204 h 1123200"/>
              <a:gd name="connsiteX4" fmla="*/ 8077200 w 8077200"/>
              <a:gd name="connsiteY4" fmla="*/ 935996 h 1123200"/>
              <a:gd name="connsiteX5" fmla="*/ 7889996 w 8077200"/>
              <a:gd name="connsiteY5" fmla="*/ 1123200 h 1123200"/>
              <a:gd name="connsiteX6" fmla="*/ 187204 w 8077200"/>
              <a:gd name="connsiteY6" fmla="*/ 1123200 h 1123200"/>
              <a:gd name="connsiteX7" fmla="*/ 0 w 8077200"/>
              <a:gd name="connsiteY7" fmla="*/ 935996 h 1123200"/>
              <a:gd name="connsiteX8" fmla="*/ 0 w 8077200"/>
              <a:gd name="connsiteY8" fmla="*/ 187204 h 11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123200">
                <a:moveTo>
                  <a:pt x="0" y="187204"/>
                </a:moveTo>
                <a:cubicBezTo>
                  <a:pt x="0" y="83814"/>
                  <a:pt x="83814" y="0"/>
                  <a:pt x="187204" y="0"/>
                </a:cubicBezTo>
                <a:lnTo>
                  <a:pt x="7889996" y="0"/>
                </a:lnTo>
                <a:cubicBezTo>
                  <a:pt x="7993386" y="0"/>
                  <a:pt x="8077200" y="83814"/>
                  <a:pt x="8077200" y="187204"/>
                </a:cubicBezTo>
                <a:lnTo>
                  <a:pt x="8077200" y="935996"/>
                </a:lnTo>
                <a:cubicBezTo>
                  <a:pt x="8077200" y="1039386"/>
                  <a:pt x="7993386" y="1123200"/>
                  <a:pt x="7889996" y="1123200"/>
                </a:cubicBezTo>
                <a:lnTo>
                  <a:pt x="187204" y="1123200"/>
                </a:lnTo>
                <a:cubicBezTo>
                  <a:pt x="83814" y="1123200"/>
                  <a:pt x="0" y="1039386"/>
                  <a:pt x="0" y="935996"/>
                </a:cubicBezTo>
                <a:lnTo>
                  <a:pt x="0" y="187204"/>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03988" tIns="103988" rIns="103988" bIns="103988" numCol="1" spcCol="953" anchor="ctr" anchorCtr="0">
            <a:noAutofit/>
          </a:bodyPr>
          <a:lstStyle/>
          <a:p>
            <a:pPr algn="ctr" defTabSz="733425" fontAlgn="base">
              <a:lnSpc>
                <a:spcPct val="90000"/>
              </a:lnSpc>
              <a:spcBef>
                <a:spcPct val="0"/>
              </a:spcBef>
            </a:pPr>
            <a:r>
              <a:rPr kumimoji="1" lang="ru-RU" sz="1400" b="1" dirty="0">
                <a:solidFill>
                  <a:srgbClr val="1F497D">
                    <a:lumMod val="75000"/>
                  </a:srgbClr>
                </a:solidFill>
                <a:latin typeface="Arial Narrow" panose="020B0606020202030204" pitchFamily="34" charset="0"/>
              </a:rPr>
              <a:t>Преимуществом биоресурсов - их </a:t>
            </a:r>
            <a:r>
              <a:rPr kumimoji="1" lang="ru-RU" sz="1400" b="1" dirty="0" err="1">
                <a:solidFill>
                  <a:srgbClr val="1F497D">
                    <a:lumMod val="75000"/>
                  </a:srgbClr>
                </a:solidFill>
                <a:latin typeface="Arial Narrow" panose="020B0606020202030204" pitchFamily="34" charset="0"/>
              </a:rPr>
              <a:t>возобновляемость</a:t>
            </a:r>
            <a:endParaRPr kumimoji="1" lang="ru-RU" sz="1400" b="1" dirty="0">
              <a:solidFill>
                <a:srgbClr val="1F497D">
                  <a:lumMod val="75000"/>
                </a:srgbClr>
              </a:solidFill>
              <a:latin typeface="Arial Narrow" panose="020B0606020202030204" pitchFamily="34" charset="0"/>
            </a:endParaRPr>
          </a:p>
          <a:p>
            <a:pPr algn="ctr" defTabSz="733425" fontAlgn="base">
              <a:lnSpc>
                <a:spcPct val="90000"/>
              </a:lnSpc>
              <a:spcBef>
                <a:spcPct val="0"/>
              </a:spcBef>
            </a:pPr>
            <a:endParaRPr kumimoji="1" lang="ru-RU" sz="1400" b="1" dirty="0">
              <a:solidFill>
                <a:srgbClr val="1F497D">
                  <a:lumMod val="75000"/>
                </a:srgbClr>
              </a:solidFill>
              <a:latin typeface="Arial Narrow" panose="020B0606020202030204" pitchFamily="34" charset="0"/>
            </a:endParaRPr>
          </a:p>
          <a:p>
            <a:pPr algn="ctr" defTabSz="733425" fontAlgn="base">
              <a:lnSpc>
                <a:spcPct val="90000"/>
              </a:lnSpc>
              <a:spcBef>
                <a:spcPct val="0"/>
              </a:spcBef>
            </a:pPr>
            <a:r>
              <a:rPr kumimoji="1" lang="ru-RU" sz="1400" b="1" dirty="0">
                <a:solidFill>
                  <a:srgbClr val="1F497D">
                    <a:lumMod val="75000"/>
                  </a:srgbClr>
                </a:solidFill>
                <a:latin typeface="Arial Narrow" panose="020B0606020202030204" pitchFamily="34" charset="0"/>
              </a:rPr>
              <a:t>Цель создания кластера  -  повышение уровня жизни жителей     региона за счёт создания новых производств по добыче                                             и переработке биоресурсов </a:t>
            </a:r>
            <a:endParaRPr kumimoji="1" lang="ru-RU" sz="1400" dirty="0">
              <a:solidFill>
                <a:srgbClr val="1F497D">
                  <a:lumMod val="75000"/>
                </a:srgbClr>
              </a:solidFill>
              <a:latin typeface="Arial Narrow" panose="020B0606020202030204" pitchFamily="34" charset="0"/>
            </a:endParaRPr>
          </a:p>
        </p:txBody>
      </p:sp>
      <p:sp>
        <p:nvSpPr>
          <p:cNvPr id="8" name="Полилиния 7"/>
          <p:cNvSpPr/>
          <p:nvPr/>
        </p:nvSpPr>
        <p:spPr>
          <a:xfrm>
            <a:off x="4788024" y="858441"/>
            <a:ext cx="4271342" cy="1733899"/>
          </a:xfrm>
          <a:custGeom>
            <a:avLst/>
            <a:gdLst>
              <a:gd name="connsiteX0" fmla="*/ 0 w 8077200"/>
              <a:gd name="connsiteY0" fmla="*/ 187204 h 1123200"/>
              <a:gd name="connsiteX1" fmla="*/ 187204 w 8077200"/>
              <a:gd name="connsiteY1" fmla="*/ 0 h 1123200"/>
              <a:gd name="connsiteX2" fmla="*/ 7889996 w 8077200"/>
              <a:gd name="connsiteY2" fmla="*/ 0 h 1123200"/>
              <a:gd name="connsiteX3" fmla="*/ 8077200 w 8077200"/>
              <a:gd name="connsiteY3" fmla="*/ 187204 h 1123200"/>
              <a:gd name="connsiteX4" fmla="*/ 8077200 w 8077200"/>
              <a:gd name="connsiteY4" fmla="*/ 935996 h 1123200"/>
              <a:gd name="connsiteX5" fmla="*/ 7889996 w 8077200"/>
              <a:gd name="connsiteY5" fmla="*/ 1123200 h 1123200"/>
              <a:gd name="connsiteX6" fmla="*/ 187204 w 8077200"/>
              <a:gd name="connsiteY6" fmla="*/ 1123200 h 1123200"/>
              <a:gd name="connsiteX7" fmla="*/ 0 w 8077200"/>
              <a:gd name="connsiteY7" fmla="*/ 935996 h 1123200"/>
              <a:gd name="connsiteX8" fmla="*/ 0 w 8077200"/>
              <a:gd name="connsiteY8" fmla="*/ 187204 h 11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123200">
                <a:moveTo>
                  <a:pt x="0" y="187204"/>
                </a:moveTo>
                <a:cubicBezTo>
                  <a:pt x="0" y="83814"/>
                  <a:pt x="83814" y="0"/>
                  <a:pt x="187204" y="0"/>
                </a:cubicBezTo>
                <a:lnTo>
                  <a:pt x="7889996" y="0"/>
                </a:lnTo>
                <a:cubicBezTo>
                  <a:pt x="7993386" y="0"/>
                  <a:pt x="8077200" y="83814"/>
                  <a:pt x="8077200" y="187204"/>
                </a:cubicBezTo>
                <a:lnTo>
                  <a:pt x="8077200" y="935996"/>
                </a:lnTo>
                <a:cubicBezTo>
                  <a:pt x="8077200" y="1039386"/>
                  <a:pt x="7993386" y="1123200"/>
                  <a:pt x="7889996" y="1123200"/>
                </a:cubicBezTo>
                <a:lnTo>
                  <a:pt x="187204" y="1123200"/>
                </a:lnTo>
                <a:cubicBezTo>
                  <a:pt x="83814" y="1123200"/>
                  <a:pt x="0" y="1039386"/>
                  <a:pt x="0" y="935996"/>
                </a:cubicBezTo>
                <a:lnTo>
                  <a:pt x="0" y="18720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txBody>
          <a:bodyPr spcFirstLastPara="0" vert="horz" wrap="square" lIns="103988" tIns="103988" rIns="103988" bIns="103988" numCol="1" spcCol="953" anchor="ctr" anchorCtr="0">
            <a:noAutofit/>
          </a:bodyPr>
          <a:lstStyle/>
          <a:p>
            <a:pPr algn="ctr" defTabSz="733425" fontAlgn="base">
              <a:lnSpc>
                <a:spcPct val="90000"/>
              </a:lnSpc>
              <a:spcBef>
                <a:spcPct val="0"/>
              </a:spcBef>
            </a:pPr>
            <a:r>
              <a:rPr kumimoji="1" lang="ru-RU" sz="1400" b="1" dirty="0">
                <a:solidFill>
                  <a:srgbClr val="1F497D">
                    <a:lumMod val="75000"/>
                  </a:srgbClr>
                </a:solidFill>
                <a:latin typeface="Arial Narrow" panose="020B0606020202030204" pitchFamily="34" charset="0"/>
              </a:rPr>
              <a:t>Направления проектов кластера:</a:t>
            </a:r>
          </a:p>
          <a:p>
            <a:pPr marL="739379" indent="-214313" defTabSz="733425" fontAlgn="base">
              <a:lnSpc>
                <a:spcPct val="90000"/>
              </a:lnSpc>
              <a:spcBef>
                <a:spcPct val="0"/>
              </a:spcBef>
              <a:buFontTx/>
              <a:buChar char="-"/>
            </a:pPr>
            <a:r>
              <a:rPr kumimoji="1" lang="ru-RU" sz="1400" b="1" dirty="0" smtClean="0">
                <a:solidFill>
                  <a:srgbClr val="1F497D">
                    <a:lumMod val="75000"/>
                  </a:srgbClr>
                </a:solidFill>
                <a:latin typeface="Arial Narrow" panose="020B0606020202030204" pitchFamily="34" charset="0"/>
              </a:rPr>
              <a:t>«</a:t>
            </a:r>
            <a:r>
              <a:rPr kumimoji="1" lang="ru-RU" sz="1400" b="1" dirty="0">
                <a:solidFill>
                  <a:srgbClr val="1F497D">
                    <a:lumMod val="75000"/>
                  </a:srgbClr>
                </a:solidFill>
                <a:latin typeface="Arial Narrow" panose="020B0606020202030204" pitchFamily="34" charset="0"/>
              </a:rPr>
              <a:t>дикоросы» (ягоды, грибы, растения, древесное сырье),</a:t>
            </a:r>
          </a:p>
          <a:p>
            <a:pPr marL="739379" indent="-214313" defTabSz="733425" fontAlgn="base">
              <a:lnSpc>
                <a:spcPct val="90000"/>
              </a:lnSpc>
              <a:spcBef>
                <a:spcPct val="0"/>
              </a:spcBef>
              <a:buFontTx/>
              <a:buChar char="-"/>
            </a:pPr>
            <a:r>
              <a:rPr kumimoji="1" lang="ru-RU" sz="1400" b="1" dirty="0">
                <a:solidFill>
                  <a:srgbClr val="1F497D">
                    <a:lumMod val="75000"/>
                  </a:srgbClr>
                </a:solidFill>
                <a:latin typeface="Arial Narrow" panose="020B0606020202030204" pitchFamily="34" charset="0"/>
              </a:rPr>
              <a:t>водоросли,</a:t>
            </a:r>
          </a:p>
          <a:p>
            <a:pPr marL="739379" indent="-214313" defTabSz="733425" fontAlgn="base">
              <a:lnSpc>
                <a:spcPct val="90000"/>
              </a:lnSpc>
              <a:spcBef>
                <a:spcPct val="0"/>
              </a:spcBef>
              <a:buFontTx/>
              <a:buChar char="-"/>
            </a:pPr>
            <a:r>
              <a:rPr kumimoji="1" lang="ru-RU" sz="1400" b="1" dirty="0">
                <a:solidFill>
                  <a:srgbClr val="1F497D">
                    <a:lumMod val="75000"/>
                  </a:srgbClr>
                </a:solidFill>
                <a:latin typeface="Arial Narrow" panose="020B0606020202030204" pitchFamily="34" charset="0"/>
              </a:rPr>
              <a:t>промышленное выращивание, </a:t>
            </a:r>
          </a:p>
          <a:p>
            <a:pPr marL="739379" indent="-214313" defTabSz="733425" fontAlgn="base">
              <a:lnSpc>
                <a:spcPct val="90000"/>
              </a:lnSpc>
              <a:spcBef>
                <a:spcPct val="0"/>
              </a:spcBef>
              <a:buFontTx/>
              <a:buChar char="-"/>
            </a:pPr>
            <a:r>
              <a:rPr kumimoji="1" lang="ru-RU" sz="1400" b="1" dirty="0">
                <a:solidFill>
                  <a:srgbClr val="1F497D">
                    <a:lumMod val="75000"/>
                  </a:srgbClr>
                </a:solidFill>
                <a:latin typeface="Arial Narrow" panose="020B0606020202030204" pitchFamily="34" charset="0"/>
              </a:rPr>
              <a:t>возобновляемые источники энергии из биоресурсов, </a:t>
            </a:r>
          </a:p>
          <a:p>
            <a:pPr marL="739379" indent="-214313" defTabSz="733425" fontAlgn="base">
              <a:lnSpc>
                <a:spcPct val="90000"/>
              </a:lnSpc>
              <a:spcBef>
                <a:spcPct val="0"/>
              </a:spcBef>
              <a:buFontTx/>
              <a:buChar char="-"/>
            </a:pPr>
            <a:r>
              <a:rPr kumimoji="1" lang="ru-RU" sz="1400" b="1" dirty="0">
                <a:solidFill>
                  <a:srgbClr val="1F497D">
                    <a:lumMod val="75000"/>
                  </a:srgbClr>
                </a:solidFill>
                <a:latin typeface="Arial Narrow" panose="020B0606020202030204" pitchFamily="34" charset="0"/>
              </a:rPr>
              <a:t>биотехнологии.</a:t>
            </a:r>
            <a:endParaRPr kumimoji="1" lang="ru-RU" sz="1400" dirty="0">
              <a:solidFill>
                <a:srgbClr val="1F497D">
                  <a:lumMod val="75000"/>
                </a:srgbClr>
              </a:solidFill>
              <a:latin typeface="Arial Narrow" panose="020B0606020202030204" pitchFamily="34" charset="0"/>
            </a:endParaRPr>
          </a:p>
        </p:txBody>
      </p:sp>
      <p:pic>
        <p:nvPicPr>
          <p:cNvPr id="4098" name="Picture 2" descr="C:\Users\a.mengazetdinova\Desktop\Сентябрь 2016\30.09 Рос Союз ректоров Самара\фото картинки\IMG_51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439" y="3579862"/>
            <a:ext cx="2028230" cy="135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099" name="Picture 3" descr="C:\Users\a.mengazetdinova\Desktop\Сентябрь 2016\30.09 Рос Союз ректоров Самара\фото картинки\20160606_vistavka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383" y="3579862"/>
            <a:ext cx="2153573" cy="135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100" name="Picture 4" descr="C:\Users\a.mengazetdinova\Desktop\Сентябрь 2016\30.09 Рос Союз ректоров Самара\фото картинки\IMG_51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670" y="3579862"/>
            <a:ext cx="1859212" cy="135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951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rebuchet MS" panose="020B0603020202020204" pitchFamily="34" charset="0"/>
              </a:rPr>
              <a:t>РЫБОПРОМЫШЛЕННЫЙ КЛАСТЕР</a:t>
            </a:r>
            <a:endParaRPr lang="ru-RU" sz="2000" dirty="0">
              <a:latin typeface="Trebuchet MS" panose="020B0603020202020204" pitchFamily="34" charset="0"/>
            </a:endParaRPr>
          </a:p>
        </p:txBody>
      </p:sp>
      <p:sp>
        <p:nvSpPr>
          <p:cNvPr id="3" name="Объект 2"/>
          <p:cNvSpPr>
            <a:spLocks noGrp="1"/>
          </p:cNvSpPr>
          <p:nvPr>
            <p:ph idx="1"/>
          </p:nvPr>
        </p:nvSpPr>
        <p:spPr>
          <a:xfrm>
            <a:off x="899592" y="1053072"/>
            <a:ext cx="7848871" cy="1862174"/>
          </a:xfrm>
        </p:spPr>
        <p:txBody>
          <a:bodyPr>
            <a:normAutofit/>
          </a:bodyPr>
          <a:lstStyle/>
          <a:p>
            <a:pPr marL="0" indent="0">
              <a:buNone/>
            </a:pPr>
            <a:r>
              <a:rPr lang="ru-RU" sz="1600" dirty="0">
                <a:latin typeface="Arial Narrow" panose="020B0606020202030204" pitchFamily="34" charset="0"/>
              </a:rPr>
              <a:t>В рыбопромышленном комплексе Архангельской области различными видами рыболовства, переработкой, хранением и доставкой занимается более 150 хозяйствующих субъектов.</a:t>
            </a:r>
            <a:endParaRPr lang="en-US" sz="1600" dirty="0">
              <a:latin typeface="Arial Narrow" panose="020B0606020202030204" pitchFamily="34" charset="0"/>
            </a:endParaRPr>
          </a:p>
          <a:p>
            <a:pPr marL="0" indent="0">
              <a:buNone/>
            </a:pPr>
            <a:endParaRPr lang="ru-RU" sz="1600" dirty="0">
              <a:latin typeface="Arial Narrow" panose="020B0606020202030204" pitchFamily="34" charset="0"/>
            </a:endParaRPr>
          </a:p>
          <a:p>
            <a:pPr marL="0" indent="0">
              <a:buNone/>
            </a:pPr>
            <a:r>
              <a:rPr lang="ru-RU" sz="1600" dirty="0">
                <a:latin typeface="Arial Narrow" panose="020B0606020202030204" pitchFamily="34" charset="0"/>
              </a:rPr>
              <a:t>Проект кластера разрабатывают предприятия, профильные министерства АПК и торговли, частные предприниматели, занимающиеся </a:t>
            </a:r>
            <a:r>
              <a:rPr lang="ru-RU" sz="1600" dirty="0" err="1">
                <a:latin typeface="Arial Narrow" panose="020B0606020202030204" pitchFamily="34" charset="0"/>
              </a:rPr>
              <a:t>аква</a:t>
            </a:r>
            <a:r>
              <a:rPr lang="ru-RU" sz="1600" dirty="0">
                <a:latin typeface="Arial Narrow" panose="020B0606020202030204" pitchFamily="34" charset="0"/>
              </a:rPr>
              <a:t>-культурой, представители САФУ, Архангельского аграрного и морского рыбопромышленного техникумов, </a:t>
            </a:r>
            <a:r>
              <a:rPr lang="ru-RU" sz="1600" dirty="0" err="1">
                <a:latin typeface="Arial Narrow" panose="020B0606020202030204" pitchFamily="34" charset="0"/>
              </a:rPr>
              <a:t>СевПИНРО</a:t>
            </a:r>
            <a:r>
              <a:rPr lang="ru-RU" sz="1600" dirty="0">
                <a:latin typeface="Arial Narrow" panose="020B0606020202030204" pitchFamily="34" charset="0"/>
              </a:rPr>
              <a:t>, </a:t>
            </a:r>
            <a:r>
              <a:rPr lang="ru-RU" sz="1600" dirty="0" err="1">
                <a:latin typeface="Arial Narrow" panose="020B0606020202030204" pitchFamily="34" charset="0"/>
              </a:rPr>
              <a:t>Севрыбвода</a:t>
            </a:r>
            <a:r>
              <a:rPr lang="ru-RU" sz="1600" dirty="0">
                <a:latin typeface="Arial Narrow" panose="020B0606020202030204" pitchFamily="34" charset="0"/>
              </a:rPr>
              <a:t>. </a:t>
            </a:r>
          </a:p>
        </p:txBody>
      </p:sp>
      <p:sp>
        <p:nvSpPr>
          <p:cNvPr id="4" name="Номер слайда 3"/>
          <p:cNvSpPr>
            <a:spLocks noGrp="1"/>
          </p:cNvSpPr>
          <p:nvPr>
            <p:ph type="sldNum" sz="quarter" idx="12"/>
          </p:nvPr>
        </p:nvSpPr>
        <p:spPr/>
        <p:txBody>
          <a:bodyPr/>
          <a:lstStyle/>
          <a:p>
            <a:pPr lvl="1">
              <a:defRPr/>
            </a:pPr>
            <a:fld id="{81E2B56D-39AA-4FFA-A88F-B9ABC587EFA9}" type="slidenum">
              <a:rPr lang="ru-RU" altLang="ru-RU" smtClean="0">
                <a:solidFill>
                  <a:prstClr val="white"/>
                </a:solidFill>
              </a:rPr>
              <a:pPr lvl="1">
                <a:defRPr/>
              </a:pPr>
              <a:t>13</a:t>
            </a:fld>
            <a:endParaRPr lang="ru-RU" altLang="ru-RU">
              <a:solidFill>
                <a:prstClr val="white"/>
              </a:solidFill>
              <a:latin typeface="Georgia"/>
            </a:endParaRPr>
          </a:p>
        </p:txBody>
      </p:sp>
      <p:pic>
        <p:nvPicPr>
          <p:cNvPr id="6146" name="Picture 2" descr="C:\Users\a.mengazetdinova\Desktop\Сентябрь 2016\30.09 Рос Союз ректоров Самара\фото картинки\Рыба-UN-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326" y="3212432"/>
            <a:ext cx="2242412" cy="14912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7" name="Picture 3" descr="C:\Users\a.mengazetdinova\Desktop\Сентябрь 2016\30.09 Рос Союз ректоров Самара\фото картинки\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391" y="3212432"/>
            <a:ext cx="2240397" cy="14912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148" name="Picture 4" descr="C:\Users\a.mengazetdinova\Desktop\Сентябрь 2016\30.09 Рос Союз ректоров Самара\фото картинки\sz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467" y="3212432"/>
            <a:ext cx="2242412" cy="14912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06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mengazetdinova\Desktop\Сентябрь 2016\30.09 Рос Союз ректоров Самара\фото картинки\25a83ae25479d1a2fc2880ab3abd08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976" y="3271231"/>
            <a:ext cx="1956131" cy="14639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83568" y="205978"/>
            <a:ext cx="8003232" cy="565572"/>
          </a:xfrm>
        </p:spPr>
        <p:txBody>
          <a:bodyPr>
            <a:normAutofit/>
          </a:bodyPr>
          <a:lstStyle/>
          <a:p>
            <a:r>
              <a:rPr lang="ru-RU" sz="2000" dirty="0" smtClean="0">
                <a:latin typeface="Trebuchet MS" panose="020B0603020202020204" pitchFamily="34" charset="0"/>
              </a:rPr>
              <a:t>СОЦИАЛЬНЫЙ КЛАСТЕР</a:t>
            </a:r>
            <a:endParaRPr lang="ru-RU" sz="2000" dirty="0">
              <a:latin typeface="Trebuchet MS" panose="020B0603020202020204" pitchFamily="34" charset="0"/>
            </a:endParaRPr>
          </a:p>
        </p:txBody>
      </p:sp>
      <p:sp>
        <p:nvSpPr>
          <p:cNvPr id="3" name="Объект 2"/>
          <p:cNvSpPr>
            <a:spLocks noGrp="1"/>
          </p:cNvSpPr>
          <p:nvPr>
            <p:ph idx="1"/>
          </p:nvPr>
        </p:nvSpPr>
        <p:spPr>
          <a:xfrm>
            <a:off x="395536" y="783000"/>
            <a:ext cx="8136904" cy="3439809"/>
          </a:xfrm>
        </p:spPr>
        <p:txBody>
          <a:bodyPr>
            <a:normAutofit/>
          </a:bodyPr>
          <a:lstStyle/>
          <a:p>
            <a:pPr marL="0" indent="0" algn="ctr">
              <a:buNone/>
            </a:pPr>
            <a:r>
              <a:rPr lang="ru-RU" sz="2000" b="1" dirty="0" smtClean="0">
                <a:latin typeface="Arial Narrow" panose="020B0606020202030204" pitchFamily="34" charset="0"/>
              </a:rPr>
              <a:t>Задача: разработка и выпуск </a:t>
            </a:r>
            <a:r>
              <a:rPr lang="ru-RU" sz="2000" b="1" dirty="0">
                <a:latin typeface="Arial Narrow" panose="020B0606020202030204" pitchFamily="34" charset="0"/>
              </a:rPr>
              <a:t>высокотехнологичные современные технические средства реабилитации для инвалидов. </a:t>
            </a:r>
          </a:p>
          <a:p>
            <a:pPr marL="0" indent="0">
              <a:buNone/>
            </a:pPr>
            <a:r>
              <a:rPr lang="ru-RU" sz="1800" b="1" dirty="0" smtClean="0">
                <a:latin typeface="Arial Narrow" panose="020B0606020202030204" pitchFamily="34" charset="0"/>
              </a:rPr>
              <a:t>Участники </a:t>
            </a:r>
            <a:r>
              <a:rPr lang="ru-RU" sz="1800" b="1" dirty="0">
                <a:latin typeface="Arial Narrow" panose="020B0606020202030204" pitchFamily="34" charset="0"/>
              </a:rPr>
              <a:t>кластера </a:t>
            </a:r>
          </a:p>
          <a:p>
            <a:pPr>
              <a:buFontTx/>
              <a:buChar char="-"/>
            </a:pPr>
            <a:r>
              <a:rPr lang="ru-RU" sz="1800" dirty="0">
                <a:latin typeface="Arial Narrow" panose="020B0606020202030204" pitchFamily="34" charset="0"/>
              </a:rPr>
              <a:t>Архангельское протезно-ортопедическое предприятие,</a:t>
            </a:r>
            <a:endParaRPr lang="en-US" sz="1800" dirty="0">
              <a:latin typeface="Arial Narrow" panose="020B0606020202030204" pitchFamily="34" charset="0"/>
            </a:endParaRPr>
          </a:p>
          <a:p>
            <a:pPr>
              <a:buFontTx/>
              <a:buChar char="-"/>
            </a:pPr>
            <a:r>
              <a:rPr lang="ru-RU" sz="1800" dirty="0">
                <a:latin typeface="Arial Narrow" panose="020B0606020202030204" pitchFamily="34" charset="0"/>
              </a:rPr>
              <a:t>Северный государственный медицинский университет, </a:t>
            </a:r>
            <a:endParaRPr lang="en-US" sz="1800" dirty="0">
              <a:latin typeface="Arial Narrow" panose="020B0606020202030204" pitchFamily="34" charset="0"/>
            </a:endParaRPr>
          </a:p>
          <a:p>
            <a:pPr>
              <a:buFontTx/>
              <a:buChar char="-"/>
            </a:pPr>
            <a:r>
              <a:rPr lang="ru-RU" sz="1800" dirty="0">
                <a:latin typeface="Arial Narrow" panose="020B0606020202030204" pitchFamily="34" charset="0"/>
              </a:rPr>
              <a:t>Северный (Арктический) федеральный университет, </a:t>
            </a:r>
            <a:endParaRPr lang="en-US" sz="1800" dirty="0">
              <a:latin typeface="Arial Narrow" panose="020B0606020202030204" pitchFamily="34" charset="0"/>
            </a:endParaRPr>
          </a:p>
          <a:p>
            <a:pPr>
              <a:buFontTx/>
              <a:buChar char="-"/>
            </a:pPr>
            <a:r>
              <a:rPr lang="ru-RU" sz="1800" dirty="0">
                <a:latin typeface="Arial Narrow" panose="020B0606020202030204" pitchFamily="34" charset="0"/>
              </a:rPr>
              <a:t>Архангельская областная клиническая больница, </a:t>
            </a:r>
            <a:endParaRPr lang="en-US" sz="1800" dirty="0">
              <a:latin typeface="Arial Narrow" panose="020B0606020202030204" pitchFamily="34" charset="0"/>
            </a:endParaRPr>
          </a:p>
          <a:p>
            <a:pPr>
              <a:buFontTx/>
              <a:buChar char="-"/>
            </a:pPr>
            <a:r>
              <a:rPr lang="ru-RU" sz="1800" dirty="0">
                <a:latin typeface="Arial Narrow" panose="020B0606020202030204" pitchFamily="34" charset="0"/>
              </a:rPr>
              <a:t>Фонд социального страхования,                                                                                  </a:t>
            </a:r>
            <a:endParaRPr lang="en-US" sz="1800" dirty="0">
              <a:latin typeface="Arial Narrow" panose="020B0606020202030204" pitchFamily="34" charset="0"/>
            </a:endParaRPr>
          </a:p>
          <a:p>
            <a:pPr>
              <a:buFontTx/>
              <a:buChar char="-"/>
            </a:pPr>
            <a:r>
              <a:rPr lang="ru-RU" sz="1800" dirty="0">
                <a:latin typeface="Arial Narrow" panose="020B0606020202030204" pitchFamily="34" charset="0"/>
              </a:rPr>
              <a:t>Предприятия и общественные организации инвалидов.</a:t>
            </a:r>
          </a:p>
          <a:p>
            <a:endParaRPr lang="ru-RU" sz="2000" dirty="0">
              <a:latin typeface="Arial Narrow" panose="020B0606020202030204" pitchFamily="34" charset="0"/>
            </a:endParaRPr>
          </a:p>
        </p:txBody>
      </p:sp>
      <p:sp>
        <p:nvSpPr>
          <p:cNvPr id="4" name="Номер слайда 3"/>
          <p:cNvSpPr>
            <a:spLocks noGrp="1"/>
          </p:cNvSpPr>
          <p:nvPr>
            <p:ph type="sldNum" sz="quarter" idx="12"/>
          </p:nvPr>
        </p:nvSpPr>
        <p:spPr/>
        <p:txBody>
          <a:bodyPr/>
          <a:lstStyle/>
          <a:p>
            <a:pPr lvl="1">
              <a:defRPr/>
            </a:pPr>
            <a:fld id="{81E2B56D-39AA-4FFA-A88F-B9ABC587EFA9}" type="slidenum">
              <a:rPr lang="ru-RU" altLang="ru-RU" smtClean="0">
                <a:solidFill>
                  <a:prstClr val="white"/>
                </a:solidFill>
              </a:rPr>
              <a:pPr lvl="1">
                <a:defRPr/>
              </a:pPr>
              <a:t>14</a:t>
            </a:fld>
            <a:endParaRPr lang="ru-RU" altLang="ru-RU">
              <a:solidFill>
                <a:prstClr val="white"/>
              </a:solidFill>
              <a:latin typeface="Georgia"/>
            </a:endParaRPr>
          </a:p>
        </p:txBody>
      </p:sp>
      <p:pic>
        <p:nvPicPr>
          <p:cNvPr id="5122" name="Picture 2" descr="C:\Users\a.mengazetdinova\Desktop\Сентябрь 2016\30.09 Рос Союз ректоров Самара\фото картинки\20160606_vistavka_arctica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914" y="2932153"/>
            <a:ext cx="1717086" cy="18351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C:\Users\a.mengazetdinova\Desktop\Сентябрь 2016\30.09 Рос Союз ректоров Самара\фото картинки\249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1675" y="1265114"/>
            <a:ext cx="1759789" cy="18030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6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412752" y="271683"/>
            <a:ext cx="7560840" cy="4215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p>
            <a:r>
              <a:rPr kumimoji="1" lang="ru-RU" sz="2000" b="0" dirty="0" smtClean="0">
                <a:latin typeface="Trebuchet MS" panose="020B0603020202020204" pitchFamily="34" charset="0"/>
              </a:rPr>
              <a:t>САФУ – СОЦИАЛЬНО ОТВЕТСТВЕННЫЙ УНИВЕРСИТЕТ</a:t>
            </a:r>
            <a:endParaRPr kumimoji="1" lang="ru-RU" sz="2000" b="0" dirty="0">
              <a:latin typeface="Trebuchet MS" panose="020B0603020202020204" pitchFamily="34" charset="0"/>
            </a:endParaRPr>
          </a:p>
        </p:txBody>
      </p:sp>
      <p:sp>
        <p:nvSpPr>
          <p:cNvPr id="9" name="Текст 8"/>
          <p:cNvSpPr>
            <a:spLocks noGrp="1"/>
          </p:cNvSpPr>
          <p:nvPr>
            <p:ph type="body" idx="1"/>
          </p:nvPr>
        </p:nvSpPr>
        <p:spPr>
          <a:xfrm>
            <a:off x="1485900" y="735546"/>
            <a:ext cx="3030141" cy="479822"/>
          </a:xfrm>
        </p:spPr>
        <p:txBody>
          <a:bodyPr/>
          <a:lstStyle/>
          <a:p>
            <a:pPr algn="ctr"/>
            <a:r>
              <a:rPr lang="ru-RU" sz="1500" dirty="0" smtClean="0">
                <a:cs typeface="Times New Roman" panose="02020603050405020304" pitchFamily="18" charset="0"/>
              </a:rPr>
              <a:t>ВОЛОНТЕРЫ </a:t>
            </a:r>
            <a:endParaRPr lang="ru-RU" sz="1500" dirty="0">
              <a:cs typeface="Times New Roman" panose="02020603050405020304" pitchFamily="18" charset="0"/>
            </a:endParaRPr>
          </a:p>
        </p:txBody>
      </p:sp>
      <p:sp>
        <p:nvSpPr>
          <p:cNvPr id="4" name="Объект 3"/>
          <p:cNvSpPr>
            <a:spLocks noGrp="1"/>
          </p:cNvSpPr>
          <p:nvPr>
            <p:ph sz="half" idx="2"/>
          </p:nvPr>
        </p:nvSpPr>
        <p:spPr>
          <a:xfrm>
            <a:off x="107504" y="1287393"/>
            <a:ext cx="4536504" cy="2688513"/>
          </a:xfrm>
        </p:spPr>
        <p:txBody>
          <a:bodyPr>
            <a:normAutofit/>
          </a:bodyPr>
          <a:lstStyle/>
          <a:p>
            <a:pPr marL="0" indent="0">
              <a:buNone/>
            </a:pPr>
            <a:r>
              <a:rPr lang="ru-RU" sz="1400" dirty="0">
                <a:latin typeface="Arial Narrow" panose="020B0606020202030204" pitchFamily="34" charset="0"/>
                <a:cs typeface="Times New Roman" panose="02020603050405020304" pitchFamily="18" charset="0"/>
              </a:rPr>
              <a:t>Общая численность волонтеров  САФУ - свыше </a:t>
            </a:r>
            <a:r>
              <a:rPr lang="ru-RU" sz="1400" dirty="0" smtClean="0">
                <a:latin typeface="Arial Narrow" panose="020B0606020202030204" pitchFamily="34" charset="0"/>
                <a:cs typeface="Times New Roman" panose="02020603050405020304" pitchFamily="18" charset="0"/>
              </a:rPr>
              <a:t>1500 человек, актив </a:t>
            </a:r>
            <a:r>
              <a:rPr lang="ru-RU" sz="1400" dirty="0">
                <a:latin typeface="Arial Narrow" panose="020B0606020202030204" pitchFamily="34" charset="0"/>
                <a:cs typeface="Times New Roman" panose="02020603050405020304" pitchFamily="18" charset="0"/>
              </a:rPr>
              <a:t>– 400 </a:t>
            </a:r>
            <a:r>
              <a:rPr lang="ru-RU" sz="1400" dirty="0" smtClean="0">
                <a:latin typeface="Arial Narrow" panose="020B0606020202030204" pitchFamily="34" charset="0"/>
                <a:cs typeface="Times New Roman" panose="02020603050405020304" pitchFamily="18" charset="0"/>
              </a:rPr>
              <a:t>человек.</a:t>
            </a:r>
            <a:endParaRPr lang="ru-RU" sz="1400" dirty="0">
              <a:latin typeface="Arial Narrow" panose="020B0606020202030204" pitchFamily="34" charset="0"/>
              <a:cs typeface="Times New Roman" panose="02020603050405020304" pitchFamily="18" charset="0"/>
            </a:endParaRPr>
          </a:p>
          <a:p>
            <a:r>
              <a:rPr lang="ru-RU" sz="1400" dirty="0">
                <a:latin typeface="Arial Narrow" panose="020B0606020202030204" pitchFamily="34" charset="0"/>
                <a:cs typeface="Times New Roman" panose="02020603050405020304" pitchFamily="18" charset="0"/>
              </a:rPr>
              <a:t>Форум «Арктика – территория диалога» и «Арктика – сделано в России» - более 300 чел.</a:t>
            </a:r>
          </a:p>
          <a:p>
            <a:r>
              <a:rPr lang="ru-RU" sz="1400" dirty="0">
                <a:latin typeface="Arial Narrow" panose="020B0606020202030204" pitchFamily="34" charset="0"/>
                <a:cs typeface="Times New Roman" panose="02020603050405020304" pitchFamily="18" charset="0"/>
              </a:rPr>
              <a:t>Петербургский международный экономический форум – 30 чел.</a:t>
            </a:r>
          </a:p>
          <a:p>
            <a:r>
              <a:rPr lang="ru-RU" sz="1400" dirty="0">
                <a:latin typeface="Arial Narrow" panose="020B0606020202030204" pitchFamily="34" charset="0"/>
                <a:cs typeface="Times New Roman" panose="02020603050405020304" pitchFamily="18" charset="0"/>
              </a:rPr>
              <a:t>Созданы: ресурсный центр по подготовке волонтеров к Всемирному фестивалю молодежи и студентов в Сочи, штаб </a:t>
            </a:r>
            <a:r>
              <a:rPr lang="en-US" sz="1400" dirty="0">
                <a:latin typeface="Arial Narrow" panose="020B0606020202030204" pitchFamily="34" charset="0"/>
                <a:cs typeface="Times New Roman" panose="02020603050405020304" pitchFamily="18" charset="0"/>
              </a:rPr>
              <a:t>XXIX</a:t>
            </a:r>
            <a:r>
              <a:rPr lang="ru-RU" sz="1400" dirty="0">
                <a:latin typeface="Arial Narrow" panose="020B0606020202030204" pitchFamily="34" charset="0"/>
                <a:cs typeface="Times New Roman" panose="02020603050405020304" pitchFamily="18" charset="0"/>
              </a:rPr>
              <a:t> Всемирной Зимней Универсиады 2019 в Красноярске</a:t>
            </a:r>
          </a:p>
          <a:p>
            <a:endParaRPr lang="ru-RU" sz="1100" dirty="0">
              <a:latin typeface="+mj-lt"/>
            </a:endParaRPr>
          </a:p>
        </p:txBody>
      </p:sp>
      <p:sp>
        <p:nvSpPr>
          <p:cNvPr id="10" name="Текст 9"/>
          <p:cNvSpPr>
            <a:spLocks noGrp="1"/>
          </p:cNvSpPr>
          <p:nvPr>
            <p:ph type="body" sz="quarter" idx="3"/>
          </p:nvPr>
        </p:nvSpPr>
        <p:spPr>
          <a:xfrm>
            <a:off x="4622306" y="735546"/>
            <a:ext cx="3031331" cy="479822"/>
          </a:xfrm>
        </p:spPr>
        <p:txBody>
          <a:bodyPr/>
          <a:lstStyle/>
          <a:p>
            <a:pPr algn="ctr"/>
            <a:r>
              <a:rPr lang="ru-RU" sz="1500" dirty="0" smtClean="0">
                <a:cs typeface="Times New Roman" panose="02020603050405020304" pitchFamily="18" charset="0"/>
              </a:rPr>
              <a:t>СТУДОТРЯДЫ</a:t>
            </a:r>
            <a:endParaRPr lang="ru-RU" sz="1500" dirty="0">
              <a:cs typeface="Times New Roman" panose="02020603050405020304" pitchFamily="18" charset="0"/>
            </a:endParaRP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716016" y="1275606"/>
            <a:ext cx="2016224" cy="140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Объект 1"/>
          <p:cNvSpPr txBox="1">
            <a:spLocks/>
          </p:cNvSpPr>
          <p:nvPr/>
        </p:nvSpPr>
        <p:spPr>
          <a:xfrm>
            <a:off x="4572540" y="2625756"/>
            <a:ext cx="3714210" cy="1350150"/>
          </a:xfrm>
          <a:prstGeom prst="rect">
            <a:avLst/>
          </a:prstGeom>
        </p:spPr>
        <p:txBody>
          <a:bodyPr vert="horz" lIns="68580" tIns="34290" rIns="68580" bIns="3429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1400" b="1" dirty="0">
                <a:solidFill>
                  <a:srgbClr val="1F497D">
                    <a:lumMod val="75000"/>
                  </a:srgbClr>
                </a:solidFill>
                <a:latin typeface="Georgia"/>
                <a:cs typeface="Times New Roman" panose="02020603050405020304" pitchFamily="18" charset="0"/>
              </a:rPr>
              <a:t>Основные стройки:</a:t>
            </a:r>
          </a:p>
          <a:p>
            <a:pPr indent="-188119"/>
            <a:r>
              <a:rPr lang="ru-RU" sz="1400" dirty="0">
                <a:solidFill>
                  <a:srgbClr val="1F497D">
                    <a:lumMod val="75000"/>
                  </a:srgbClr>
                </a:solidFill>
                <a:latin typeface="Georgia"/>
                <a:cs typeface="Times New Roman" panose="02020603050405020304" pitchFamily="18" charset="0"/>
              </a:rPr>
              <a:t>«Мирный атом» (г. Санкт-Петербург)</a:t>
            </a:r>
          </a:p>
          <a:p>
            <a:pPr indent="-188119"/>
            <a:r>
              <a:rPr lang="ru-RU" sz="1400" dirty="0">
                <a:solidFill>
                  <a:srgbClr val="1F497D">
                    <a:lumMod val="75000"/>
                  </a:srgbClr>
                </a:solidFill>
                <a:latin typeface="Georgia"/>
                <a:cs typeface="Times New Roman" panose="02020603050405020304" pitchFamily="18" charset="0"/>
              </a:rPr>
              <a:t>«Поморье» (г. Мирный)</a:t>
            </a:r>
          </a:p>
          <a:p>
            <a:pPr indent="-188119"/>
            <a:r>
              <a:rPr lang="ru-RU" sz="1400" dirty="0">
                <a:solidFill>
                  <a:srgbClr val="1F497D">
                    <a:lumMod val="75000"/>
                  </a:srgbClr>
                </a:solidFill>
                <a:latin typeface="Georgia"/>
                <a:cs typeface="Times New Roman" panose="02020603050405020304" pitchFamily="18" charset="0"/>
              </a:rPr>
              <a:t>«Академический» (г. Екатеринбург)</a:t>
            </a:r>
          </a:p>
          <a:p>
            <a:pPr indent="-188119"/>
            <a:r>
              <a:rPr lang="ru-RU" sz="1400" dirty="0">
                <a:solidFill>
                  <a:srgbClr val="1F497D">
                    <a:lumMod val="75000"/>
                  </a:srgbClr>
                </a:solidFill>
                <a:latin typeface="Georgia"/>
                <a:cs typeface="Times New Roman" panose="02020603050405020304" pitchFamily="18" charset="0"/>
              </a:rPr>
              <a:t>«Космодром Восточный» (Амурская </a:t>
            </a:r>
            <a:r>
              <a:rPr lang="ru-RU" sz="1400" dirty="0" err="1">
                <a:solidFill>
                  <a:srgbClr val="1F497D">
                    <a:lumMod val="75000"/>
                  </a:srgbClr>
                </a:solidFill>
                <a:latin typeface="Georgia"/>
                <a:cs typeface="Times New Roman" panose="02020603050405020304" pitchFamily="18" charset="0"/>
              </a:rPr>
              <a:t>обл</a:t>
            </a:r>
            <a:r>
              <a:rPr lang="en-US" sz="1400" dirty="0">
                <a:solidFill>
                  <a:srgbClr val="1F497D">
                    <a:lumMod val="75000"/>
                  </a:srgbClr>
                </a:solidFill>
                <a:latin typeface="Georgia"/>
                <a:cs typeface="Times New Roman" panose="02020603050405020304" pitchFamily="18" charset="0"/>
              </a:rPr>
              <a:t>.</a:t>
            </a:r>
            <a:r>
              <a:rPr lang="ru-RU" sz="1400" dirty="0">
                <a:solidFill>
                  <a:srgbClr val="1F497D">
                    <a:lumMod val="75000"/>
                  </a:srgbClr>
                </a:solidFill>
                <a:latin typeface="Georgia"/>
                <a:cs typeface="Times New Roman" panose="02020603050405020304" pitchFamily="18" charset="0"/>
              </a:rPr>
              <a:t>)</a:t>
            </a:r>
          </a:p>
        </p:txBody>
      </p:sp>
      <p:sp>
        <p:nvSpPr>
          <p:cNvPr id="2" name="Прямоугольник: скругленные углы 1">
            <a:extLst>
              <a:ext uri="{FF2B5EF4-FFF2-40B4-BE49-F238E27FC236}">
                <a16:creationId xmlns:a16="http://schemas.microsoft.com/office/drawing/2014/main" id="{DD534BFF-3DF5-484E-8A16-D216BE84C141}"/>
              </a:ext>
            </a:extLst>
          </p:cNvPr>
          <p:cNvSpPr/>
          <p:nvPr/>
        </p:nvSpPr>
        <p:spPr>
          <a:xfrm>
            <a:off x="4716016" y="4227934"/>
            <a:ext cx="4032448" cy="576064"/>
          </a:xfrm>
          <a:prstGeom prst="roundRect">
            <a:avLst/>
          </a:prstGeom>
        </p:spPr>
        <p:style>
          <a:lnRef idx="1">
            <a:schemeClr val="accent5"/>
          </a:lnRef>
          <a:fillRef idx="2">
            <a:schemeClr val="accent5"/>
          </a:fillRef>
          <a:effectRef idx="1">
            <a:schemeClr val="accent5"/>
          </a:effectRef>
          <a:fontRef idx="minor">
            <a:schemeClr val="dk1"/>
          </a:fontRef>
        </p:style>
        <p:txBody>
          <a:bodyPr lIns="68580" tIns="34290" rIns="68580" bIns="34290" rtlCol="0" anchor="ctr"/>
          <a:lstStyle/>
          <a:p>
            <a:pPr algn="ctr" fontAlgn="base">
              <a:spcBef>
                <a:spcPct val="0"/>
              </a:spcBef>
              <a:spcAft>
                <a:spcPct val="0"/>
              </a:spcAft>
            </a:pPr>
            <a:endParaRPr lang="ru-RU" dirty="0">
              <a:solidFill>
                <a:prstClr val="black"/>
              </a:solidFill>
              <a:latin typeface="Arial Narrow" panose="020B0606020202030204" pitchFamily="34" charset="0"/>
            </a:endParaRPr>
          </a:p>
        </p:txBody>
      </p:sp>
      <p:sp>
        <p:nvSpPr>
          <p:cNvPr id="19" name="Объект 1"/>
          <p:cNvSpPr txBox="1">
            <a:spLocks/>
          </p:cNvSpPr>
          <p:nvPr/>
        </p:nvSpPr>
        <p:spPr>
          <a:xfrm>
            <a:off x="4716016" y="4227933"/>
            <a:ext cx="4032448" cy="576065"/>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1500" dirty="0" smtClean="0">
              <a:solidFill>
                <a:srgbClr val="1F497D">
                  <a:lumMod val="75000"/>
                </a:srgbClr>
              </a:solidFill>
              <a:latin typeface="Georgia"/>
              <a:cs typeface="Times New Roman" panose="02020603050405020304" pitchFamily="18" charset="0"/>
            </a:endParaRPr>
          </a:p>
          <a:p>
            <a:pPr marL="0" indent="0" algn="ctr">
              <a:buNone/>
            </a:pPr>
            <a:r>
              <a:rPr lang="ru-RU" sz="6400" dirty="0" smtClean="0">
                <a:solidFill>
                  <a:srgbClr val="1F497D">
                    <a:lumMod val="75000"/>
                  </a:srgbClr>
                </a:solidFill>
                <a:latin typeface="Arial Narrow" panose="020B0606020202030204" pitchFamily="34" charset="0"/>
                <a:cs typeface="Times New Roman" panose="02020603050405020304" pitchFamily="18" charset="0"/>
              </a:rPr>
              <a:t>В САФУ 17 </a:t>
            </a:r>
            <a:r>
              <a:rPr lang="ru-RU" sz="6400" dirty="0">
                <a:solidFill>
                  <a:srgbClr val="1F497D">
                    <a:lumMod val="75000"/>
                  </a:srgbClr>
                </a:solidFill>
                <a:latin typeface="Arial Narrow" panose="020B0606020202030204" pitchFamily="34" charset="0"/>
                <a:cs typeface="Times New Roman" panose="02020603050405020304" pitchFamily="18" charset="0"/>
              </a:rPr>
              <a:t>действующих </a:t>
            </a:r>
            <a:r>
              <a:rPr lang="ru-RU" sz="6400" dirty="0" err="1" smtClean="0">
                <a:solidFill>
                  <a:srgbClr val="1F497D">
                    <a:lumMod val="75000"/>
                  </a:srgbClr>
                </a:solidFill>
                <a:latin typeface="Arial Narrow" panose="020B0606020202030204" pitchFamily="34" charset="0"/>
                <a:cs typeface="Times New Roman" panose="02020603050405020304" pitchFamily="18" charset="0"/>
              </a:rPr>
              <a:t>студотрядов</a:t>
            </a:r>
            <a:r>
              <a:rPr lang="ru-RU" sz="6400" dirty="0" smtClean="0">
                <a:solidFill>
                  <a:srgbClr val="1F497D">
                    <a:lumMod val="75000"/>
                  </a:srgbClr>
                </a:solidFill>
                <a:latin typeface="Arial Narrow" panose="020B0606020202030204" pitchFamily="34" charset="0"/>
                <a:cs typeface="Times New Roman" panose="02020603050405020304" pitchFamily="18" charset="0"/>
              </a:rPr>
              <a:t>, </a:t>
            </a:r>
          </a:p>
          <a:p>
            <a:pPr marL="0" indent="0" algn="ctr">
              <a:buNone/>
            </a:pPr>
            <a:r>
              <a:rPr lang="ru-RU" sz="6400" dirty="0" smtClean="0">
                <a:solidFill>
                  <a:srgbClr val="1F497D">
                    <a:lumMod val="75000"/>
                  </a:srgbClr>
                </a:solidFill>
                <a:latin typeface="Arial Narrow" panose="020B0606020202030204" pitchFamily="34" charset="0"/>
                <a:cs typeface="Times New Roman" panose="02020603050405020304" pitchFamily="18" charset="0"/>
              </a:rPr>
              <a:t>количество </a:t>
            </a:r>
            <a:r>
              <a:rPr lang="ru-RU" sz="6400" dirty="0">
                <a:solidFill>
                  <a:srgbClr val="1F497D">
                    <a:lumMod val="75000"/>
                  </a:srgbClr>
                </a:solidFill>
                <a:latin typeface="Arial Narrow" panose="020B0606020202030204" pitchFamily="34" charset="0"/>
                <a:cs typeface="Times New Roman" panose="02020603050405020304" pitchFamily="18" charset="0"/>
              </a:rPr>
              <a:t>бойцов – более 300 </a:t>
            </a:r>
            <a:r>
              <a:rPr lang="ru-RU" sz="1800" dirty="0">
                <a:solidFill>
                  <a:srgbClr val="1F497D">
                    <a:lumMod val="75000"/>
                  </a:srgbClr>
                </a:solidFill>
                <a:latin typeface="Georgia"/>
                <a:cs typeface="Times New Roman" panose="02020603050405020304" pitchFamily="18" charset="0"/>
              </a:rPr>
              <a:t>	</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299982"/>
            <a:ext cx="1953320" cy="130139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descr="C:\Users\m.savenkova\Desktop\фото\фото не с сайта\ruexm0kiek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5756" y="3623845"/>
            <a:ext cx="1872208" cy="132029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3" name="Picture 7" descr="C:\Users\m.savenkova\Desktop\фото\bm0hr7rusu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315" y="3647992"/>
            <a:ext cx="1728191" cy="129614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30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 y="882594"/>
            <a:ext cx="6588224" cy="3914832"/>
          </a:xfrm>
        </p:spPr>
        <p:txBody>
          <a:bodyPr>
            <a:noAutofit/>
          </a:bodyPr>
          <a:lstStyle/>
          <a:p>
            <a:r>
              <a:rPr lang="ru-RU" sz="1600" dirty="0">
                <a:latin typeface="Arial Narrow" panose="020B0606020202030204" pitchFamily="34" charset="0"/>
                <a:cs typeface="Times New Roman" panose="02020603050405020304" pitchFamily="18" charset="0"/>
              </a:rPr>
              <a:t>Взаимодействие с </a:t>
            </a:r>
            <a:r>
              <a:rPr lang="ru-RU" sz="1600" b="1" dirty="0">
                <a:latin typeface="Arial Narrow" panose="020B0606020202030204" pitchFamily="34" charset="0"/>
                <a:cs typeface="Times New Roman" panose="02020603050405020304" pitchFamily="18" charset="0"/>
              </a:rPr>
              <a:t>Комитетом гражданских инициатив </a:t>
            </a:r>
            <a:r>
              <a:rPr lang="ru-RU" sz="1600" dirty="0">
                <a:latin typeface="Arial Narrow" panose="020B0606020202030204" pitchFamily="34" charset="0"/>
                <a:cs typeface="Times New Roman" panose="02020603050405020304" pitchFamily="18" charset="0"/>
              </a:rPr>
              <a:t>(участие экспертов в университетских мероприятиях, участие в зимних и летних школах Университета КГИ)</a:t>
            </a:r>
          </a:p>
          <a:p>
            <a:r>
              <a:rPr lang="ru-RU" sz="1600" dirty="0">
                <a:latin typeface="Arial Narrow" panose="020B0606020202030204" pitchFamily="34" charset="0"/>
                <a:cs typeface="Times New Roman" panose="02020603050405020304" pitchFamily="18" charset="0"/>
              </a:rPr>
              <a:t>Ежегодное участие в </a:t>
            </a:r>
            <a:r>
              <a:rPr lang="ru-RU" sz="1600" b="1" dirty="0">
                <a:latin typeface="Arial Narrow" panose="020B0606020202030204" pitchFamily="34" charset="0"/>
                <a:cs typeface="Times New Roman" panose="02020603050405020304" pitchFamily="18" charset="0"/>
              </a:rPr>
              <a:t>Общероссийском гражданском Форуме </a:t>
            </a:r>
            <a:endParaRPr lang="ru-RU" sz="1600" b="1" dirty="0" smtClean="0">
              <a:latin typeface="Arial Narrow" panose="020B0606020202030204" pitchFamily="34" charset="0"/>
              <a:cs typeface="Times New Roman" panose="02020603050405020304" pitchFamily="18" charset="0"/>
            </a:endParaRPr>
          </a:p>
          <a:p>
            <a:r>
              <a:rPr lang="ru-RU" sz="1600" dirty="0" smtClean="0">
                <a:latin typeface="Arial Narrow" panose="020B0606020202030204" pitchFamily="34" charset="0"/>
                <a:cs typeface="Times New Roman" panose="02020603050405020304" pitchFamily="18" charset="0"/>
              </a:rPr>
              <a:t>Участие </a:t>
            </a:r>
            <a:r>
              <a:rPr lang="ru-RU" sz="1600" dirty="0">
                <a:latin typeface="Arial Narrow" panose="020B0606020202030204" pitchFamily="34" charset="0"/>
                <a:cs typeface="Times New Roman" panose="02020603050405020304" pitchFamily="18" charset="0"/>
              </a:rPr>
              <a:t>в проекте «</a:t>
            </a:r>
            <a:r>
              <a:rPr lang="ru-RU" sz="1600" b="1" dirty="0">
                <a:latin typeface="Arial Narrow" panose="020B0606020202030204" pitchFamily="34" charset="0"/>
                <a:cs typeface="Times New Roman" panose="02020603050405020304" pitchFamily="18" charset="0"/>
              </a:rPr>
              <a:t>Стратегия профессионалов будущего 18-24-35</a:t>
            </a:r>
            <a:r>
              <a:rPr lang="ru-RU" sz="1600" dirty="0">
                <a:latin typeface="Arial Narrow" panose="020B0606020202030204" pitchFamily="34" charset="0"/>
                <a:cs typeface="Times New Roman" panose="02020603050405020304" pitchFamily="18" charset="0"/>
              </a:rPr>
              <a:t>» реализуемого Ассоциацией экономических клубов поддержке Агентства стратегических разработок. </a:t>
            </a:r>
          </a:p>
          <a:p>
            <a:r>
              <a:rPr lang="ru-RU" sz="1600" dirty="0">
                <a:latin typeface="Arial Narrow" panose="020B0606020202030204" pitchFamily="34" charset="0"/>
                <a:cs typeface="Times New Roman" panose="02020603050405020304" pitchFamily="18" charset="0"/>
              </a:rPr>
              <a:t>Реализация проекта «</a:t>
            </a:r>
            <a:r>
              <a:rPr lang="ru-RU" sz="1600" b="1" dirty="0">
                <a:latin typeface="Arial Narrow" panose="020B0606020202030204" pitchFamily="34" charset="0"/>
                <a:cs typeface="Times New Roman" panose="02020603050405020304" pitchFamily="18" charset="0"/>
              </a:rPr>
              <a:t>Стратегия Архангельской области: взгляд молодых</a:t>
            </a:r>
            <a:r>
              <a:rPr lang="ru-RU" sz="1600" dirty="0">
                <a:latin typeface="Arial Narrow" panose="020B0606020202030204" pitchFamily="34" charset="0"/>
                <a:cs typeface="Times New Roman" panose="02020603050405020304" pitchFamily="18" charset="0"/>
              </a:rPr>
              <a:t>», (организаторы: Ассоциация экономических клубов России, Экономический клуб МГИМО, САФУ и </a:t>
            </a:r>
            <a:r>
              <a:rPr lang="ru-RU" sz="1600" dirty="0" smtClean="0">
                <a:latin typeface="Arial Narrow" panose="020B0606020202030204" pitchFamily="34" charset="0"/>
                <a:cs typeface="Times New Roman" panose="02020603050405020304" pitchFamily="18" charset="0"/>
              </a:rPr>
              <a:t>Центр </a:t>
            </a:r>
            <a:r>
              <a:rPr lang="ru-RU" sz="1600" dirty="0">
                <a:latin typeface="Arial Narrow" panose="020B0606020202030204" pitchFamily="34" charset="0"/>
                <a:cs typeface="Times New Roman" panose="02020603050405020304" pitchFamily="18" charset="0"/>
              </a:rPr>
              <a:t>стратегических </a:t>
            </a:r>
            <a:r>
              <a:rPr lang="ru-RU" sz="1600" dirty="0" smtClean="0">
                <a:latin typeface="Arial Narrow" panose="020B0606020202030204" pitchFamily="34" charset="0"/>
                <a:cs typeface="Times New Roman" panose="02020603050405020304" pitchFamily="18" charset="0"/>
              </a:rPr>
              <a:t>разработок)</a:t>
            </a:r>
            <a:endParaRPr lang="ru-RU" sz="1600" dirty="0">
              <a:latin typeface="Arial Narrow" panose="020B0606020202030204" pitchFamily="34" charset="0"/>
              <a:cs typeface="Times New Roman" panose="02020603050405020304" pitchFamily="18" charset="0"/>
            </a:endParaRPr>
          </a:p>
          <a:p>
            <a:r>
              <a:rPr lang="ru-RU" sz="1600" b="1" dirty="0">
                <a:latin typeface="Arial Narrow" panose="020B0606020202030204" pitchFamily="34" charset="0"/>
                <a:cs typeface="Times New Roman" panose="02020603050405020304" pitchFamily="18" charset="0"/>
              </a:rPr>
              <a:t>Интеллектуальный клуб </a:t>
            </a:r>
            <a:r>
              <a:rPr lang="ru-RU" sz="1600" dirty="0">
                <a:latin typeface="Arial Narrow" panose="020B0606020202030204" pitchFamily="34" charset="0"/>
                <a:cs typeface="Times New Roman" panose="02020603050405020304" pitchFamily="18" charset="0"/>
              </a:rPr>
              <a:t>при администрации МО «Город Архангельск</a:t>
            </a:r>
            <a:r>
              <a:rPr lang="ru-RU" sz="1600" dirty="0" smtClean="0">
                <a:latin typeface="Arial Narrow" panose="020B0606020202030204" pitchFamily="34" charset="0"/>
                <a:cs typeface="Times New Roman" panose="02020603050405020304" pitchFamily="18" charset="0"/>
              </a:rPr>
              <a:t>»</a:t>
            </a:r>
          </a:p>
          <a:p>
            <a:r>
              <a:rPr lang="ru-RU" sz="1600" dirty="0">
                <a:latin typeface="Arial Narrow" panose="020B0606020202030204" pitchFamily="34" charset="0"/>
                <a:cs typeface="Times New Roman" panose="02020603050405020304" pitchFamily="18" charset="0"/>
              </a:rPr>
              <a:t>С 2015 года </a:t>
            </a:r>
            <a:r>
              <a:rPr lang="ru-RU" sz="1600" dirty="0" smtClean="0">
                <a:latin typeface="Arial Narrow" panose="020B0606020202030204" pitchFamily="34" charset="0"/>
                <a:cs typeface="Times New Roman" panose="02020603050405020304" pitchFamily="18" charset="0"/>
              </a:rPr>
              <a:t>САФУ площадка </a:t>
            </a:r>
            <a:r>
              <a:rPr lang="ru-RU" sz="1600" dirty="0">
                <a:latin typeface="Arial Narrow" panose="020B0606020202030204" pitchFamily="34" charset="0"/>
                <a:cs typeface="Times New Roman" panose="02020603050405020304" pitchFamily="18" charset="0"/>
              </a:rPr>
              <a:t>Регионального ресурсного центра по реализации </a:t>
            </a:r>
            <a:r>
              <a:rPr lang="ru-RU" sz="1600" b="1" dirty="0">
                <a:latin typeface="Arial Narrow" panose="020B0606020202030204" pitchFamily="34" charset="0"/>
                <a:cs typeface="Times New Roman" panose="02020603050405020304" pitchFamily="18" charset="0"/>
              </a:rPr>
              <a:t>комплекса «Готов к труду и обороне». </a:t>
            </a:r>
            <a:endParaRPr lang="ru-RU" sz="1600" b="1" dirty="0" smtClean="0">
              <a:latin typeface="Arial Narrow" panose="020B0606020202030204" pitchFamily="34" charset="0"/>
              <a:cs typeface="Times New Roman" panose="02020603050405020304" pitchFamily="18" charset="0"/>
            </a:endParaRPr>
          </a:p>
          <a:p>
            <a:r>
              <a:rPr lang="ru-RU" sz="1600" dirty="0" smtClean="0">
                <a:latin typeface="Arial Narrow" panose="020B0606020202030204" pitchFamily="34" charset="0"/>
                <a:cs typeface="Times New Roman" panose="02020603050405020304" pitchFamily="18" charset="0"/>
              </a:rPr>
              <a:t>С </a:t>
            </a:r>
            <a:r>
              <a:rPr lang="ru-RU" sz="1600" dirty="0">
                <a:latin typeface="Arial Narrow" panose="020B0606020202030204" pitchFamily="34" charset="0"/>
                <a:cs typeface="Times New Roman" panose="02020603050405020304" pitchFamily="18" charset="0"/>
              </a:rPr>
              <a:t>2016 </a:t>
            </a:r>
            <a:r>
              <a:rPr lang="ru-RU" sz="1600" dirty="0" smtClean="0">
                <a:latin typeface="Arial Narrow" panose="020B0606020202030204" pitchFamily="34" charset="0"/>
                <a:cs typeface="Times New Roman" panose="02020603050405020304" pitchFamily="18" charset="0"/>
              </a:rPr>
              <a:t>года </a:t>
            </a:r>
            <a:r>
              <a:rPr lang="ru-RU" sz="1600" dirty="0" smtClean="0">
                <a:latin typeface="Arial Narrow" panose="020B0606020202030204" pitchFamily="34" charset="0"/>
                <a:cs typeface="Times New Roman" panose="02020603050405020304" pitchFamily="18" charset="0"/>
              </a:rPr>
              <a:t>подготовка команд в рамках движения </a:t>
            </a:r>
            <a:r>
              <a:rPr lang="ru-RU" sz="1600" b="1" dirty="0" err="1" smtClean="0">
                <a:latin typeface="Arial Narrow" panose="020B0606020202030204" pitchFamily="34" charset="0"/>
                <a:cs typeface="Times New Roman" panose="02020603050405020304" pitchFamily="18" charset="0"/>
              </a:rPr>
              <a:t>WorldSkills</a:t>
            </a:r>
            <a:endParaRPr lang="ru-RU" sz="1600" dirty="0">
              <a:latin typeface="Arial Narrow" panose="020B0606020202030204" pitchFamily="34" charset="0"/>
              <a:cs typeface="Times New Roman" panose="02020603050405020304"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0799" y="1845176"/>
            <a:ext cx="2046904" cy="136375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5036" y="3316389"/>
            <a:ext cx="2007024" cy="150194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120254"/>
            <a:ext cx="5112568" cy="6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eaLnBrk="0" hangingPunct="0">
              <a:defRPr sz="2400" b="1">
                <a:solidFill>
                  <a:srgbClr val="002060"/>
                </a:solidFill>
                <a:effectLst>
                  <a:outerShdw blurRad="25400" dist="25400" dir="2700000" algn="tl">
                    <a:schemeClr val="tx2">
                      <a:lumMod val="75000"/>
                      <a:alpha val="43000"/>
                    </a:schemeClr>
                  </a:outerShdw>
                </a:effectLst>
                <a:latin typeface="Georgia" panose="02040502050405020303" pitchFamily="18" charset="0"/>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sz="1800" b="0" dirty="0" smtClean="0">
                <a:solidFill>
                  <a:schemeClr val="accent1"/>
                </a:solidFill>
                <a:effectLst/>
                <a:latin typeface="Trebuchet MS" panose="020B0603020202020204" pitchFamily="34" charset="0"/>
              </a:rPr>
              <a:t>ФОРМИРОВАНИЕ КРЕАТИВНЫХ </a:t>
            </a:r>
          </a:p>
          <a:p>
            <a:r>
              <a:rPr lang="ru-RU" sz="1800" b="0" dirty="0" smtClean="0">
                <a:solidFill>
                  <a:schemeClr val="accent1"/>
                </a:solidFill>
                <a:effectLst/>
                <a:latin typeface="Trebuchet MS" panose="020B0603020202020204" pitchFamily="34" charset="0"/>
              </a:rPr>
              <a:t>МОЛОДЕЖНЫХ КОМАНД</a:t>
            </a:r>
            <a:endParaRPr lang="ru-RU" sz="1800" b="0" dirty="0">
              <a:solidFill>
                <a:schemeClr val="accent1"/>
              </a:solidFill>
              <a:effectLst/>
              <a:latin typeface="Trebuchet MS" panose="020B0603020202020204" pitchFamily="34" charset="0"/>
            </a:endParaRPr>
          </a:p>
        </p:txBody>
      </p:sp>
      <p:sp>
        <p:nvSpPr>
          <p:cNvPr id="3" name="AutoShape 2" descr="Отображается файл &quot;Со студентами САФУ 14 апреля 2012 .jpg&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59346"/>
            <a:ext cx="2071828" cy="1385534"/>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934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0185"/>
            <a:ext cx="8244407" cy="646331"/>
          </a:xfrm>
        </p:spPr>
        <p:txBody>
          <a:bodyPr vert="horz" wrap="square" lIns="91440" tIns="45720" rIns="91440" bIns="45720" rtlCol="0" anchor="ctr">
            <a:spAutoFit/>
          </a:bodyPr>
          <a:lstStyle/>
          <a:p>
            <a:pPr defTabSz="914400"/>
            <a:r>
              <a:rPr lang="ru-RU" sz="1800" b="0" dirty="0" smtClean="0">
                <a:latin typeface="Trebuchet MS" panose="020B0603020202020204" pitchFamily="34" charset="0"/>
              </a:rPr>
              <a:t>РЕАЛИЗАЦИЯ</a:t>
            </a:r>
            <a:br>
              <a:rPr lang="ru-RU" sz="1800" b="0" dirty="0" smtClean="0">
                <a:latin typeface="Trebuchet MS" panose="020B0603020202020204" pitchFamily="34" charset="0"/>
              </a:rPr>
            </a:br>
            <a:r>
              <a:rPr lang="ru-RU" sz="1800" b="0" dirty="0" smtClean="0">
                <a:latin typeface="Trebuchet MS" panose="020B0603020202020204" pitchFamily="34" charset="0"/>
              </a:rPr>
              <a:t> ГОСУДАРСТВЕННОЙ МОЛОДЕЖНОЙ ПОЛИТИКИ РЕГИОНА</a:t>
            </a:r>
            <a:endParaRPr lang="ru-RU" sz="1800" b="0" dirty="0">
              <a:latin typeface="Trebuchet MS" panose="020B0603020202020204" pitchFamily="34" charset="0"/>
            </a:endParaRPr>
          </a:p>
        </p:txBody>
      </p:sp>
      <p:sp>
        <p:nvSpPr>
          <p:cNvPr id="5" name="Прямоугольник 4"/>
          <p:cNvSpPr/>
          <p:nvPr/>
        </p:nvSpPr>
        <p:spPr>
          <a:xfrm>
            <a:off x="2843808" y="771550"/>
            <a:ext cx="6300192" cy="4031873"/>
          </a:xfrm>
          <a:prstGeom prst="rect">
            <a:avLst/>
          </a:prstGeom>
        </p:spPr>
        <p:txBody>
          <a:bodyPr wrap="square">
            <a:spAutoFit/>
          </a:bodyPr>
          <a:lstStyle/>
          <a:p>
            <a:r>
              <a:rPr lang="ru-RU" sz="1600" b="1" dirty="0">
                <a:solidFill>
                  <a:schemeClr val="tx2"/>
                </a:solidFill>
                <a:latin typeface="Arial Narrow" panose="020B0606020202030204" pitchFamily="34" charset="0"/>
              </a:rPr>
              <a:t>Студенты САФУ </a:t>
            </a:r>
            <a:r>
              <a:rPr lang="ru-RU" sz="1600" b="1" dirty="0" smtClean="0">
                <a:solidFill>
                  <a:schemeClr val="tx2"/>
                </a:solidFill>
                <a:latin typeface="Arial Narrow" panose="020B0606020202030204" pitchFamily="34" charset="0"/>
              </a:rPr>
              <a:t>входят </a:t>
            </a:r>
            <a:r>
              <a:rPr lang="ru-RU" sz="1600" b="1" dirty="0">
                <a:solidFill>
                  <a:schemeClr val="tx2"/>
                </a:solidFill>
                <a:latin typeface="Arial Narrow" panose="020B0606020202030204" pitchFamily="34" charset="0"/>
              </a:rPr>
              <a:t>в </a:t>
            </a:r>
            <a:r>
              <a:rPr lang="ru-RU" sz="1600" dirty="0" smtClean="0">
                <a:solidFill>
                  <a:schemeClr val="tx2"/>
                </a:solidFill>
                <a:latin typeface="Arial Narrow" panose="020B0606020202030204" pitchFamily="34" charset="0"/>
              </a:rPr>
              <a:t>: </a:t>
            </a:r>
          </a:p>
          <a:p>
            <a:pPr marL="171450" indent="-171450">
              <a:buFontTx/>
              <a:buChar char="-"/>
            </a:pPr>
            <a:r>
              <a:rPr lang="ru-RU" sz="1600" dirty="0" smtClean="0">
                <a:solidFill>
                  <a:schemeClr val="tx2"/>
                </a:solidFill>
                <a:latin typeface="Arial Narrow" panose="020B0606020202030204" pitchFamily="34" charset="0"/>
              </a:rPr>
              <a:t>Совет </a:t>
            </a:r>
            <a:r>
              <a:rPr lang="ru-RU" sz="1600" dirty="0">
                <a:solidFill>
                  <a:schemeClr val="tx2"/>
                </a:solidFill>
                <a:latin typeface="Arial Narrow" panose="020B0606020202030204" pitchFamily="34" charset="0"/>
              </a:rPr>
              <a:t>по делам молодежи при губернаторе Архангельской области, </a:t>
            </a:r>
            <a:endParaRPr lang="ru-RU" sz="1600" dirty="0" smtClean="0">
              <a:solidFill>
                <a:schemeClr val="tx2"/>
              </a:solidFill>
              <a:latin typeface="Arial Narrow" panose="020B0606020202030204" pitchFamily="34" charset="0"/>
            </a:endParaRPr>
          </a:p>
          <a:p>
            <a:pPr marL="171450" indent="-171450">
              <a:buFontTx/>
              <a:buChar char="-"/>
            </a:pPr>
            <a:r>
              <a:rPr lang="ru-RU" sz="1600" dirty="0" smtClean="0">
                <a:solidFill>
                  <a:schemeClr val="tx2"/>
                </a:solidFill>
                <a:latin typeface="Arial Narrow" panose="020B0606020202030204" pitchFamily="34" charset="0"/>
              </a:rPr>
              <a:t>Молодежный совет </a:t>
            </a:r>
            <a:r>
              <a:rPr lang="ru-RU" sz="1600" dirty="0">
                <a:solidFill>
                  <a:schemeClr val="tx2"/>
                </a:solidFill>
                <a:latin typeface="Arial Narrow" panose="020B0606020202030204" pitchFamily="34" charset="0"/>
              </a:rPr>
              <a:t>г. </a:t>
            </a:r>
            <a:r>
              <a:rPr lang="ru-RU" sz="1600" dirty="0" smtClean="0">
                <a:solidFill>
                  <a:schemeClr val="tx2"/>
                </a:solidFill>
                <a:latin typeface="Arial Narrow" panose="020B0606020202030204" pitchFamily="34" charset="0"/>
              </a:rPr>
              <a:t>Архангельска,</a:t>
            </a:r>
          </a:p>
          <a:p>
            <a:pPr marL="171450" indent="-171450">
              <a:buFontTx/>
              <a:buChar char="-"/>
            </a:pPr>
            <a:r>
              <a:rPr lang="ru-RU" sz="1600" dirty="0" smtClean="0">
                <a:solidFill>
                  <a:schemeClr val="tx2"/>
                </a:solidFill>
                <a:latin typeface="Arial Narrow" panose="020B0606020202030204" pitchFamily="34" charset="0"/>
              </a:rPr>
              <a:t>Молодежное Правительство </a:t>
            </a:r>
            <a:r>
              <a:rPr lang="ru-RU" sz="1600" dirty="0">
                <a:solidFill>
                  <a:schemeClr val="tx2"/>
                </a:solidFill>
                <a:latin typeface="Arial Narrow" panose="020B0606020202030204" pitchFamily="34" charset="0"/>
              </a:rPr>
              <a:t>Архангельской области, </a:t>
            </a:r>
            <a:endParaRPr lang="ru-RU" sz="1600" dirty="0" smtClean="0">
              <a:solidFill>
                <a:schemeClr val="tx2"/>
              </a:solidFill>
              <a:latin typeface="Arial Narrow" panose="020B0606020202030204" pitchFamily="34" charset="0"/>
            </a:endParaRPr>
          </a:p>
          <a:p>
            <a:pPr marL="171450" indent="-171450">
              <a:buFontTx/>
              <a:buChar char="-"/>
            </a:pPr>
            <a:r>
              <a:rPr lang="ru-RU" sz="1600" dirty="0" smtClean="0">
                <a:solidFill>
                  <a:schemeClr val="tx2"/>
                </a:solidFill>
                <a:latin typeface="Arial Narrow" panose="020B0606020202030204" pitchFamily="34" charset="0"/>
              </a:rPr>
              <a:t>Молодежную избирательную комиссию </a:t>
            </a:r>
            <a:r>
              <a:rPr lang="ru-RU" sz="1600" dirty="0">
                <a:solidFill>
                  <a:schemeClr val="tx2"/>
                </a:solidFill>
                <a:latin typeface="Arial Narrow" panose="020B0606020202030204" pitchFamily="34" charset="0"/>
              </a:rPr>
              <a:t>при </a:t>
            </a:r>
            <a:r>
              <a:rPr lang="ru-RU" sz="1600" dirty="0" smtClean="0">
                <a:solidFill>
                  <a:schemeClr val="tx2"/>
                </a:solidFill>
                <a:latin typeface="Arial Narrow" panose="020B0606020202030204" pitchFamily="34" charset="0"/>
              </a:rPr>
              <a:t>Избирательной </a:t>
            </a:r>
            <a:r>
              <a:rPr lang="ru-RU" sz="1600" dirty="0">
                <a:solidFill>
                  <a:schemeClr val="tx2"/>
                </a:solidFill>
                <a:latin typeface="Arial Narrow" panose="020B0606020202030204" pitchFamily="34" charset="0"/>
              </a:rPr>
              <a:t>комиссии Архангельской  области, </a:t>
            </a:r>
            <a:endParaRPr lang="ru-RU" sz="1600" dirty="0" smtClean="0">
              <a:solidFill>
                <a:schemeClr val="tx2"/>
              </a:solidFill>
              <a:latin typeface="Arial Narrow" panose="020B0606020202030204" pitchFamily="34" charset="0"/>
            </a:endParaRPr>
          </a:p>
          <a:p>
            <a:pPr marL="171450" indent="-171450">
              <a:buFontTx/>
              <a:buChar char="-"/>
            </a:pPr>
            <a:r>
              <a:rPr lang="ru-RU" sz="1600" dirty="0" smtClean="0">
                <a:solidFill>
                  <a:schemeClr val="tx2"/>
                </a:solidFill>
                <a:latin typeface="Arial Narrow" panose="020B0606020202030204" pitchFamily="34" charset="0"/>
              </a:rPr>
              <a:t>Интеллектуальный клуб </a:t>
            </a:r>
            <a:r>
              <a:rPr lang="ru-RU" sz="1600" dirty="0">
                <a:solidFill>
                  <a:schemeClr val="tx2"/>
                </a:solidFill>
                <a:latin typeface="Arial Narrow" panose="020B0606020202030204" pitchFamily="34" charset="0"/>
              </a:rPr>
              <a:t>при администрации г. Архангельска. </a:t>
            </a:r>
            <a:endParaRPr lang="ru-RU" sz="1600" dirty="0" smtClean="0">
              <a:solidFill>
                <a:schemeClr val="tx2"/>
              </a:solidFill>
              <a:latin typeface="Arial Narrow" panose="020B0606020202030204" pitchFamily="34" charset="0"/>
            </a:endParaRPr>
          </a:p>
          <a:p>
            <a:r>
              <a:rPr lang="ru-RU" sz="1600" b="1" dirty="0" smtClean="0">
                <a:solidFill>
                  <a:schemeClr val="tx2"/>
                </a:solidFill>
                <a:latin typeface="Arial Narrow" panose="020B0606020202030204" pitchFamily="34" charset="0"/>
              </a:rPr>
              <a:t>Реализуемые проекты:</a:t>
            </a:r>
          </a:p>
          <a:p>
            <a:r>
              <a:rPr lang="ru-RU" sz="1600" dirty="0" smtClean="0">
                <a:solidFill>
                  <a:schemeClr val="tx2"/>
                </a:solidFill>
                <a:latin typeface="Arial Narrow" panose="020B0606020202030204" pitchFamily="34" charset="0"/>
              </a:rPr>
              <a:t>-    программа «Ты-предприниматель</a:t>
            </a:r>
            <a:r>
              <a:rPr lang="ru-RU" sz="1600" dirty="0">
                <a:solidFill>
                  <a:schemeClr val="tx2"/>
                </a:solidFill>
                <a:latin typeface="Arial Narrow" panose="020B0606020202030204" pitchFamily="34" charset="0"/>
              </a:rPr>
              <a:t>» </a:t>
            </a:r>
            <a:endParaRPr lang="ru-RU" sz="1600" dirty="0" smtClean="0">
              <a:solidFill>
                <a:schemeClr val="tx2"/>
              </a:solidFill>
              <a:latin typeface="Arial Narrow" panose="020B0606020202030204" pitchFamily="34" charset="0"/>
            </a:endParaRPr>
          </a:p>
          <a:p>
            <a:pPr marL="285750" indent="-285750">
              <a:buFontTx/>
              <a:buChar char="-"/>
            </a:pPr>
            <a:r>
              <a:rPr lang="ru-RU" sz="1600" dirty="0" smtClean="0">
                <a:solidFill>
                  <a:schemeClr val="tx2"/>
                </a:solidFill>
                <a:latin typeface="Arial Narrow" panose="020B0606020202030204" pitchFamily="34" charset="0"/>
              </a:rPr>
              <a:t>образовательная </a:t>
            </a:r>
            <a:r>
              <a:rPr lang="ru-RU" sz="1600" dirty="0">
                <a:solidFill>
                  <a:schemeClr val="tx2"/>
                </a:solidFill>
                <a:latin typeface="Arial Narrow" panose="020B0606020202030204" pitchFamily="34" charset="0"/>
              </a:rPr>
              <a:t>программа «Профессия предприниматель</a:t>
            </a:r>
            <a:r>
              <a:rPr lang="ru-RU" sz="1600" dirty="0" smtClean="0">
                <a:solidFill>
                  <a:schemeClr val="tx2"/>
                </a:solidFill>
                <a:latin typeface="Arial Narrow" panose="020B0606020202030204" pitchFamily="34" charset="0"/>
              </a:rPr>
              <a:t>».</a:t>
            </a:r>
          </a:p>
          <a:p>
            <a:r>
              <a:rPr lang="ru-RU" sz="1600" dirty="0" smtClean="0">
                <a:solidFill>
                  <a:schemeClr val="tx2"/>
                </a:solidFill>
                <a:latin typeface="Arial Narrow" panose="020B0606020202030204" pitchFamily="34" charset="0"/>
              </a:rPr>
              <a:t> </a:t>
            </a:r>
          </a:p>
          <a:p>
            <a:r>
              <a:rPr lang="ru-RU" sz="1600" b="1" dirty="0">
                <a:solidFill>
                  <a:schemeClr val="tx2"/>
                </a:solidFill>
                <a:latin typeface="Arial Narrow" panose="020B0606020202030204" pitchFamily="34" charset="0"/>
              </a:rPr>
              <a:t>Молодежная стратегия развития </a:t>
            </a:r>
            <a:r>
              <a:rPr lang="ru-RU" sz="1600" b="1" dirty="0" smtClean="0">
                <a:solidFill>
                  <a:schemeClr val="tx2"/>
                </a:solidFill>
                <a:latin typeface="Arial Narrow" panose="020B0606020202030204" pitchFamily="34" charset="0"/>
              </a:rPr>
              <a:t>Архангельской области </a:t>
            </a:r>
            <a:r>
              <a:rPr lang="ru-RU" sz="1600" dirty="0">
                <a:solidFill>
                  <a:schemeClr val="tx2"/>
                </a:solidFill>
                <a:latin typeface="Arial Narrow" panose="020B0606020202030204" pitchFamily="34" charset="0"/>
              </a:rPr>
              <a:t>(октябрь 2016г.-июнь 2017г.)</a:t>
            </a:r>
          </a:p>
          <a:p>
            <a:pPr marL="285750" indent="-285750">
              <a:buFontTx/>
              <a:buChar char="-"/>
            </a:pPr>
            <a:r>
              <a:rPr lang="ru-RU" sz="1600" dirty="0" smtClean="0">
                <a:solidFill>
                  <a:schemeClr val="tx2"/>
                </a:solidFill>
                <a:latin typeface="Arial Narrow" panose="020B0606020202030204" pitchFamily="34" charset="0"/>
              </a:rPr>
              <a:t>работа </a:t>
            </a:r>
            <a:r>
              <a:rPr lang="ru-RU" sz="1600" dirty="0">
                <a:solidFill>
                  <a:schemeClr val="tx2"/>
                </a:solidFill>
                <a:latin typeface="Arial Narrow" panose="020B0606020202030204" pitchFamily="34" charset="0"/>
              </a:rPr>
              <a:t>над стратегией развития региона по </a:t>
            </a:r>
            <a:r>
              <a:rPr lang="ru-RU" sz="1600" dirty="0" smtClean="0">
                <a:solidFill>
                  <a:schemeClr val="tx2"/>
                </a:solidFill>
                <a:latin typeface="Arial Narrow" panose="020B0606020202030204" pitchFamily="34" charset="0"/>
              </a:rPr>
              <a:t>направлениям</a:t>
            </a:r>
            <a:r>
              <a:rPr lang="ru-RU" sz="1600" dirty="0">
                <a:solidFill>
                  <a:schemeClr val="tx2"/>
                </a:solidFill>
                <a:latin typeface="Arial Narrow" panose="020B0606020202030204" pitchFamily="34" charset="0"/>
              </a:rPr>
              <a:t>: качество жизни, человеческий капитал, производственная инфраструктура, предпринимательство и деловая активность</a:t>
            </a:r>
            <a:r>
              <a:rPr lang="ru-RU" sz="1600" dirty="0" smtClean="0">
                <a:solidFill>
                  <a:schemeClr val="tx2"/>
                </a:solidFill>
                <a:latin typeface="Arial Narrow" panose="020B0606020202030204" pitchFamily="34" charset="0"/>
              </a:rPr>
              <a:t>.</a:t>
            </a:r>
            <a:endParaRPr lang="ru-RU" sz="1400" dirty="0">
              <a:solidFill>
                <a:schemeClr val="tx2"/>
              </a:solidFill>
              <a:latin typeface="Georgia" panose="02040502050405020303" pitchFamily="18" charset="0"/>
            </a:endParaRPr>
          </a:p>
        </p:txBody>
      </p:sp>
      <p:pic>
        <p:nvPicPr>
          <p:cNvPr id="1026" name="Picture 2" descr="C:\Users\m.savenkova\Desktop\c879f8414fea6d932f4dc21c80b8096f-1024x57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27"/>
          <a:stretch/>
        </p:blipFill>
        <p:spPr bwMode="auto">
          <a:xfrm>
            <a:off x="467544" y="1059582"/>
            <a:ext cx="1944216" cy="125168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334643"/>
            <a:ext cx="1944216" cy="1246729"/>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3605358"/>
            <a:ext cx="1973655" cy="131577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42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805462"/>
            <a:ext cx="6336704" cy="461665"/>
          </a:xfrm>
          <a:prstGeom prst="rect">
            <a:avLst/>
          </a:prstGeom>
          <a:noFill/>
        </p:spPr>
        <p:txBody>
          <a:bodyPr wrap="square" rtlCol="0">
            <a:spAutoFit/>
          </a:bodyPr>
          <a:lstStyle/>
          <a:p>
            <a:pPr algn="ctr"/>
            <a:r>
              <a:rPr lang="ru-RU" sz="2400" b="1" dirty="0" smtClean="0">
                <a:solidFill>
                  <a:schemeClr val="accent1"/>
                </a:solidFill>
                <a:latin typeface="Trebuchet MS" panose="020B0603020202020204" pitchFamily="34" charset="0"/>
              </a:rPr>
              <a:t>СПАСИБО ЗА ВНИМАНИЕ!</a:t>
            </a:r>
            <a:endParaRPr lang="ru-RU" sz="2400" b="1" dirty="0">
              <a:solidFill>
                <a:schemeClr val="accent1"/>
              </a:solidFill>
              <a:latin typeface="Trebuchet MS" panose="020B0603020202020204" pitchFamily="34" charset="0"/>
            </a:endParaRPr>
          </a:p>
        </p:txBody>
      </p:sp>
    </p:spTree>
    <p:extLst>
      <p:ext uri="{BB962C8B-B14F-4D97-AF65-F5344CB8AC3E}">
        <p14:creationId xmlns:p14="http://schemas.microsoft.com/office/powerpoint/2010/main" val="707376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98684"/>
            <a:ext cx="8244407" cy="369332"/>
          </a:xfrm>
        </p:spPr>
        <p:txBody>
          <a:bodyPr vert="horz" wrap="square" lIns="91440" tIns="45720" rIns="91440" bIns="45720" rtlCol="0" anchor="ctr">
            <a:spAutoFit/>
          </a:bodyPr>
          <a:lstStyle/>
          <a:p>
            <a:pPr defTabSz="914400"/>
            <a:r>
              <a:rPr lang="ru-RU" sz="1800" dirty="0">
                <a:effectLst>
                  <a:outerShdw blurRad="25400" dist="12700" dir="2700000" algn="tl">
                    <a:schemeClr val="tx2">
                      <a:lumMod val="75000"/>
                      <a:alpha val="43000"/>
                    </a:schemeClr>
                  </a:outerShdw>
                </a:effectLst>
              </a:rPr>
              <a:t>Реализация социально значимых проектов</a:t>
            </a:r>
          </a:p>
        </p:txBody>
      </p:sp>
      <p:sp>
        <p:nvSpPr>
          <p:cNvPr id="5" name="Прямоугольник 4"/>
          <p:cNvSpPr/>
          <p:nvPr/>
        </p:nvSpPr>
        <p:spPr>
          <a:xfrm>
            <a:off x="3419872" y="776966"/>
            <a:ext cx="5616624" cy="4170372"/>
          </a:xfrm>
          <a:prstGeom prst="rect">
            <a:avLst/>
          </a:prstGeom>
        </p:spPr>
        <p:txBody>
          <a:bodyPr wrap="square">
            <a:spAutoFit/>
          </a:bodyPr>
          <a:lstStyle/>
          <a:p>
            <a:pPr marL="285750" indent="-285750" algn="just">
              <a:buFontTx/>
              <a:buChar char="-"/>
            </a:pPr>
            <a:r>
              <a:rPr lang="ru-RU" sz="1200" dirty="0" smtClean="0">
                <a:solidFill>
                  <a:schemeClr val="tx2"/>
                </a:solidFill>
                <a:latin typeface="Georgia" panose="02040502050405020303" pitchFamily="18" charset="0"/>
              </a:rPr>
              <a:t>Общественный </a:t>
            </a:r>
            <a:r>
              <a:rPr lang="ru-RU" sz="1200" dirty="0">
                <a:solidFill>
                  <a:schemeClr val="tx2"/>
                </a:solidFill>
                <a:latin typeface="Georgia" panose="02040502050405020303" pitchFamily="18" charset="0"/>
              </a:rPr>
              <a:t>форум «САФУ - наш дом</a:t>
            </a:r>
            <a:r>
              <a:rPr lang="ru-RU" sz="1200" dirty="0" smtClean="0">
                <a:solidFill>
                  <a:schemeClr val="tx2"/>
                </a:solidFill>
                <a:latin typeface="Georgia" panose="02040502050405020303" pitchFamily="18" charset="0"/>
              </a:rPr>
              <a:t>!» (2016, 2017г)</a:t>
            </a:r>
            <a:r>
              <a:rPr lang="en-US" sz="1200" dirty="0">
                <a:solidFill>
                  <a:schemeClr val="tx2"/>
                </a:solidFill>
                <a:latin typeface="Georgia" panose="02040502050405020303" pitchFamily="18" charset="0"/>
              </a:rPr>
              <a:t>.</a:t>
            </a:r>
            <a:r>
              <a:rPr lang="ru-RU" sz="1200" dirty="0" smtClean="0">
                <a:solidFill>
                  <a:schemeClr val="tx2"/>
                </a:solidFill>
                <a:latin typeface="Georgia" panose="02040502050405020303" pitchFamily="18" charset="0"/>
              </a:rPr>
              <a:t> </a:t>
            </a:r>
            <a:r>
              <a:rPr lang="ru-RU" sz="1200" dirty="0">
                <a:solidFill>
                  <a:schemeClr val="tx2"/>
                </a:solidFill>
                <a:latin typeface="Georgia" panose="02040502050405020303" pitchFamily="18" charset="0"/>
              </a:rPr>
              <a:t>Более 100 </a:t>
            </a:r>
            <a:r>
              <a:rPr lang="ru-RU" sz="1200" dirty="0" smtClean="0">
                <a:solidFill>
                  <a:schemeClr val="tx2"/>
                </a:solidFill>
                <a:latin typeface="Georgia" panose="02040502050405020303" pitchFamily="18" charset="0"/>
              </a:rPr>
              <a:t>проектов по развитию </a:t>
            </a:r>
            <a:r>
              <a:rPr lang="ru-RU" sz="1200" dirty="0">
                <a:solidFill>
                  <a:schemeClr val="tx2"/>
                </a:solidFill>
                <a:latin typeface="Georgia" panose="02040502050405020303" pitchFamily="18" charset="0"/>
              </a:rPr>
              <a:t>инфраструктуры </a:t>
            </a:r>
            <a:r>
              <a:rPr lang="ru-RU" sz="1200" dirty="0" smtClean="0">
                <a:solidFill>
                  <a:schemeClr val="tx2"/>
                </a:solidFill>
                <a:latin typeface="Georgia" panose="02040502050405020303" pitchFamily="18" charset="0"/>
              </a:rPr>
              <a:t>университета и города.</a:t>
            </a:r>
          </a:p>
          <a:p>
            <a:pPr algn="just"/>
            <a:r>
              <a:rPr lang="ru-RU" sz="1200" dirty="0" smtClean="0">
                <a:solidFill>
                  <a:schemeClr val="tx2"/>
                </a:solidFill>
                <a:latin typeface="Georgia" panose="02040502050405020303" pitchFamily="18" charset="0"/>
              </a:rPr>
              <a:t> </a:t>
            </a:r>
          </a:p>
          <a:p>
            <a:pPr marL="285750" indent="-285750" algn="just">
              <a:buFontTx/>
              <a:buChar char="-"/>
            </a:pPr>
            <a:r>
              <a:rPr lang="ru-RU" sz="1200" dirty="0">
                <a:solidFill>
                  <a:schemeClr val="tx2"/>
                </a:solidFill>
                <a:latin typeface="Georgia" panose="02040502050405020303" pitchFamily="18" charset="0"/>
              </a:rPr>
              <a:t>Участие в </a:t>
            </a:r>
            <a:r>
              <a:rPr lang="ru-RU" sz="1200" dirty="0" smtClean="0">
                <a:solidFill>
                  <a:schemeClr val="tx2"/>
                </a:solidFill>
                <a:latin typeface="Georgia" panose="02040502050405020303" pitchFamily="18" charset="0"/>
              </a:rPr>
              <a:t>программе </a:t>
            </a:r>
            <a:r>
              <a:rPr lang="ru-RU" sz="1200" dirty="0">
                <a:solidFill>
                  <a:schemeClr val="tx2"/>
                </a:solidFill>
                <a:latin typeface="Georgia" panose="02040502050405020303" pitchFamily="18" charset="0"/>
              </a:rPr>
              <a:t>«Повышение уровня финансовой грамотности населения и развитие финансового образования в Архангельской области в 2014-2019 годах». </a:t>
            </a:r>
          </a:p>
          <a:p>
            <a:pPr marL="285750" indent="-285750" algn="just">
              <a:buFontTx/>
              <a:buChar char="-"/>
            </a:pPr>
            <a:endParaRPr lang="ru-RU" sz="1200" dirty="0" smtClean="0">
              <a:solidFill>
                <a:schemeClr val="tx2"/>
              </a:solidFill>
              <a:latin typeface="Georgia" panose="02040502050405020303" pitchFamily="18" charset="0"/>
            </a:endParaRPr>
          </a:p>
          <a:p>
            <a:pPr marL="285750" indent="-285750" algn="just">
              <a:buFontTx/>
              <a:buChar char="-"/>
            </a:pPr>
            <a:r>
              <a:rPr lang="ru-RU" sz="1200" dirty="0" smtClean="0">
                <a:solidFill>
                  <a:schemeClr val="tx2"/>
                </a:solidFill>
                <a:latin typeface="Georgia" panose="02040502050405020303" pitchFamily="18" charset="0"/>
              </a:rPr>
              <a:t>Проект </a:t>
            </a:r>
            <a:r>
              <a:rPr lang="ru-RU" sz="1200" dirty="0">
                <a:solidFill>
                  <a:schemeClr val="tx2"/>
                </a:solidFill>
                <a:latin typeface="Georgia" panose="02040502050405020303" pitchFamily="18" charset="0"/>
              </a:rPr>
              <a:t>«Народный университет серебряного возраста». </a:t>
            </a:r>
            <a:endParaRPr lang="ru-RU" sz="1200" dirty="0" smtClean="0">
              <a:solidFill>
                <a:schemeClr val="tx2"/>
              </a:solidFill>
              <a:latin typeface="Georgia" panose="02040502050405020303" pitchFamily="18" charset="0"/>
            </a:endParaRPr>
          </a:p>
          <a:p>
            <a:pPr marL="285750" indent="-285750" algn="just">
              <a:buFontTx/>
              <a:buChar char="-"/>
            </a:pPr>
            <a:endParaRPr lang="ru-RU" sz="1200" dirty="0" smtClean="0">
              <a:solidFill>
                <a:schemeClr val="tx2"/>
              </a:solidFill>
              <a:latin typeface="Georgia" panose="02040502050405020303" pitchFamily="18" charset="0"/>
            </a:endParaRPr>
          </a:p>
          <a:p>
            <a:pPr marL="285750" indent="-285750" algn="just">
              <a:buFontTx/>
              <a:buChar char="-"/>
            </a:pPr>
            <a:r>
              <a:rPr lang="ru-RU" sz="1200" dirty="0">
                <a:solidFill>
                  <a:schemeClr val="tx2"/>
                </a:solidFill>
                <a:latin typeface="Georgia" panose="02040502050405020303" pitchFamily="18" charset="0"/>
              </a:rPr>
              <a:t>У</a:t>
            </a:r>
            <a:r>
              <a:rPr lang="ru-RU" sz="1200" dirty="0" smtClean="0">
                <a:solidFill>
                  <a:schemeClr val="tx2"/>
                </a:solidFill>
                <a:latin typeface="Georgia" panose="02040502050405020303" pitchFamily="18" charset="0"/>
              </a:rPr>
              <a:t>ниверситетские творческие </a:t>
            </a:r>
            <a:r>
              <a:rPr lang="ru-RU" sz="1200" dirty="0">
                <a:solidFill>
                  <a:schemeClr val="tx2"/>
                </a:solidFill>
                <a:latin typeface="Georgia" panose="02040502050405020303" pitchFamily="18" charset="0"/>
              </a:rPr>
              <a:t>сезоны и </a:t>
            </a:r>
            <a:r>
              <a:rPr lang="ru-RU" sz="1200" dirty="0" smtClean="0">
                <a:solidFill>
                  <a:schemeClr val="tx2"/>
                </a:solidFill>
                <a:latin typeface="Georgia" panose="02040502050405020303" pitchFamily="18" charset="0"/>
              </a:rPr>
              <a:t>Открытый </a:t>
            </a:r>
            <a:r>
              <a:rPr lang="ru-RU" sz="1200" dirty="0">
                <a:solidFill>
                  <a:schemeClr val="tx2"/>
                </a:solidFill>
                <a:latin typeface="Georgia" panose="02040502050405020303" pitchFamily="18" charset="0"/>
              </a:rPr>
              <a:t>фестиваль искусств САФУ</a:t>
            </a:r>
            <a:r>
              <a:rPr lang="ru-RU" sz="1200" dirty="0" smtClean="0">
                <a:solidFill>
                  <a:schemeClr val="tx2"/>
                </a:solidFill>
                <a:latin typeface="Georgia" panose="02040502050405020303" pitchFamily="18" charset="0"/>
              </a:rPr>
              <a:t>.</a:t>
            </a:r>
          </a:p>
          <a:p>
            <a:pPr marL="285750" indent="-285750" algn="just">
              <a:buFontTx/>
              <a:buChar char="-"/>
            </a:pPr>
            <a:endParaRPr lang="ru-RU" sz="1200" dirty="0" smtClean="0">
              <a:solidFill>
                <a:schemeClr val="tx2"/>
              </a:solidFill>
              <a:latin typeface="Georgia" panose="02040502050405020303" pitchFamily="18" charset="0"/>
            </a:endParaRPr>
          </a:p>
          <a:p>
            <a:pPr marL="285750" indent="-285750" algn="just">
              <a:buFontTx/>
              <a:buChar char="-"/>
            </a:pPr>
            <a:r>
              <a:rPr lang="ru-RU" sz="1200" dirty="0" smtClean="0">
                <a:solidFill>
                  <a:schemeClr val="tx2"/>
                </a:solidFill>
                <a:latin typeface="Georgia" panose="02040502050405020303" pitchFamily="18" charset="0"/>
              </a:rPr>
              <a:t>Сотрудничество с Советом национальностей Архангельской области</a:t>
            </a:r>
          </a:p>
          <a:p>
            <a:pPr marL="285750" indent="-285750" algn="just">
              <a:buFontTx/>
              <a:buChar char="-"/>
            </a:pPr>
            <a:endParaRPr lang="ru-RU" sz="1200" dirty="0" smtClean="0">
              <a:solidFill>
                <a:schemeClr val="tx2"/>
              </a:solidFill>
              <a:latin typeface="Georgia" panose="02040502050405020303" pitchFamily="18" charset="0"/>
            </a:endParaRPr>
          </a:p>
          <a:p>
            <a:pPr marL="285750" indent="-285750" algn="just">
              <a:buFontTx/>
              <a:buChar char="-"/>
            </a:pPr>
            <a:r>
              <a:rPr lang="ru-RU" sz="1200" dirty="0" smtClean="0">
                <a:solidFill>
                  <a:schemeClr val="tx2"/>
                </a:solidFill>
                <a:latin typeface="Georgia" panose="02040502050405020303" pitchFamily="18" charset="0"/>
              </a:rPr>
              <a:t>Цикл </a:t>
            </a:r>
            <a:r>
              <a:rPr lang="ru-RU" sz="1200" dirty="0">
                <a:solidFill>
                  <a:schemeClr val="tx2"/>
                </a:solidFill>
                <a:latin typeface="Georgia" panose="02040502050405020303" pitchFamily="18" charset="0"/>
              </a:rPr>
              <a:t>публичных лекций, круглых столов, </a:t>
            </a:r>
            <a:r>
              <a:rPr lang="ru-RU" sz="1200" dirty="0" smtClean="0">
                <a:solidFill>
                  <a:schemeClr val="tx2"/>
                </a:solidFill>
                <a:latin typeface="Georgia" panose="02040502050405020303" pitchFamily="18" charset="0"/>
              </a:rPr>
              <a:t>конкурсов с </a:t>
            </a:r>
            <a:r>
              <a:rPr lang="ru-RU" sz="1200" dirty="0">
                <a:solidFill>
                  <a:schemeClr val="tx2"/>
                </a:solidFill>
                <a:latin typeface="Georgia" panose="02040502050405020303" pitchFamily="18" charset="0"/>
              </a:rPr>
              <a:t>Архангельской </a:t>
            </a:r>
            <a:r>
              <a:rPr lang="ru-RU" sz="1200" dirty="0" smtClean="0">
                <a:solidFill>
                  <a:schemeClr val="tx2"/>
                </a:solidFill>
                <a:latin typeface="Georgia" panose="02040502050405020303" pitchFamily="18" charset="0"/>
              </a:rPr>
              <a:t>и </a:t>
            </a:r>
            <a:r>
              <a:rPr lang="ru-RU" sz="1200" dirty="0">
                <a:solidFill>
                  <a:schemeClr val="tx2"/>
                </a:solidFill>
                <a:latin typeface="Georgia" panose="02040502050405020303" pitchFamily="18" charset="0"/>
              </a:rPr>
              <a:t>Холмогорской епархией</a:t>
            </a:r>
            <a:r>
              <a:rPr lang="ru-RU" sz="1200" dirty="0" smtClean="0">
                <a:solidFill>
                  <a:schemeClr val="tx2"/>
                </a:solidFill>
                <a:latin typeface="Georgia" panose="02040502050405020303" pitchFamily="18" charset="0"/>
              </a:rPr>
              <a:t>. Дискуссионный </a:t>
            </a:r>
            <a:r>
              <a:rPr lang="ru-RU" sz="1200" dirty="0">
                <a:solidFill>
                  <a:schemeClr val="tx2"/>
                </a:solidFill>
                <a:latin typeface="Georgia" panose="02040502050405020303" pitchFamily="18" charset="0"/>
              </a:rPr>
              <a:t>клуб «Православное кафе</a:t>
            </a:r>
            <a:r>
              <a:rPr lang="ru-RU" sz="1200" dirty="0" smtClean="0">
                <a:solidFill>
                  <a:schemeClr val="tx2"/>
                </a:solidFill>
                <a:latin typeface="Georgia" panose="02040502050405020303" pitchFamily="18" charset="0"/>
              </a:rPr>
              <a:t>»</a:t>
            </a:r>
          </a:p>
          <a:p>
            <a:pPr marL="285750" indent="-285750" algn="just">
              <a:buFontTx/>
              <a:buChar char="-"/>
            </a:pPr>
            <a:endParaRPr lang="ru-RU" sz="1200" dirty="0" smtClean="0">
              <a:solidFill>
                <a:schemeClr val="tx2"/>
              </a:solidFill>
              <a:latin typeface="Georgia" panose="02040502050405020303" pitchFamily="18" charset="0"/>
            </a:endParaRPr>
          </a:p>
          <a:p>
            <a:pPr marL="285750" indent="-285750" algn="just">
              <a:buFontTx/>
              <a:buChar char="-"/>
            </a:pPr>
            <a:r>
              <a:rPr lang="ru-RU" sz="1200" dirty="0" smtClean="0">
                <a:solidFill>
                  <a:schemeClr val="tx2"/>
                </a:solidFill>
                <a:latin typeface="Georgia" panose="02040502050405020303" pitchFamily="18" charset="0"/>
              </a:rPr>
              <a:t>Мероприятия </a:t>
            </a:r>
            <a:r>
              <a:rPr lang="ru-RU" sz="1200" dirty="0">
                <a:solidFill>
                  <a:schemeClr val="tx2"/>
                </a:solidFill>
                <a:latin typeface="Georgia" panose="02040502050405020303" pitchFamily="18" charset="0"/>
              </a:rPr>
              <a:t>для воспитанников Архангельской детской воспитательной колонией.</a:t>
            </a:r>
          </a:p>
          <a:p>
            <a:pPr marL="285750" indent="-285750" algn="just">
              <a:buFontTx/>
              <a:buChar char="-"/>
            </a:pPr>
            <a:endParaRPr lang="ru-RU" sz="1200" dirty="0">
              <a:solidFill>
                <a:schemeClr val="tx2"/>
              </a:solidFill>
              <a:latin typeface="Georgia" panose="02040502050405020303" pitchFamily="18" charset="0"/>
            </a:endParaRPr>
          </a:p>
          <a:p>
            <a:pPr marL="285750" indent="-285750" algn="just">
              <a:buFontTx/>
              <a:buChar char="-"/>
            </a:pPr>
            <a:r>
              <a:rPr lang="ru-RU" sz="1200" dirty="0" smtClean="0">
                <a:solidFill>
                  <a:schemeClr val="tx2"/>
                </a:solidFill>
                <a:latin typeface="Georgia" panose="02040502050405020303" pitchFamily="18" charset="0"/>
              </a:rPr>
              <a:t>Благотворительные акции.</a:t>
            </a:r>
            <a:endParaRPr lang="ru-RU" sz="1200" dirty="0">
              <a:solidFill>
                <a:schemeClr val="tx2"/>
              </a:solidFill>
              <a:latin typeface="Georgia" panose="02040502050405020303" pitchFamily="18" charset="0"/>
            </a:endParaRPr>
          </a:p>
          <a:p>
            <a:endParaRPr lang="ru-RU" sz="1300" dirty="0">
              <a:solidFill>
                <a:schemeClr val="tx2"/>
              </a:solidFill>
              <a:latin typeface="Georgia" panose="02040502050405020303"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533518"/>
            <a:ext cx="1728192" cy="245109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052" y="3657950"/>
            <a:ext cx="1977545" cy="1316892"/>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a.mengazetdinova\Desktop\Ноябрь 2017\25.11 Третья миссия Университета\фото для презентации\Флэшмоб САФУ-команда творческих людей.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27534"/>
            <a:ext cx="1944216" cy="129725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088" y="2173783"/>
            <a:ext cx="1895475" cy="1262063"/>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43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3297"/>
            <a:ext cx="8244407" cy="400110"/>
          </a:xfrm>
        </p:spPr>
        <p:txBody>
          <a:bodyPr vert="horz" wrap="square" lIns="91440" tIns="45720" rIns="91440" bIns="45720" rtlCol="0" anchor="ctr">
            <a:spAutoFit/>
          </a:bodyPr>
          <a:lstStyle/>
          <a:p>
            <a:pPr defTabSz="914400" eaLnBrk="0" hangingPunct="0"/>
            <a:r>
              <a:rPr lang="ru-RU" sz="2000" dirty="0" smtClean="0">
                <a:latin typeface="Trebuchet MS" panose="020B0603020202020204" pitchFamily="34" charset="0"/>
              </a:rPr>
              <a:t>ВЛИЯНИЕ САФУ. ТРИ ИЗМЕРЕНИЯ</a:t>
            </a:r>
            <a:endParaRPr lang="ru-RU" sz="2000" dirty="0">
              <a:latin typeface="Trebuchet MS" panose="020B0603020202020204" pitchFamily="34" charset="0"/>
            </a:endParaRPr>
          </a:p>
        </p:txBody>
      </p:sp>
      <p:sp>
        <p:nvSpPr>
          <p:cNvPr id="3" name="Овал 2"/>
          <p:cNvSpPr/>
          <p:nvPr/>
        </p:nvSpPr>
        <p:spPr>
          <a:xfrm>
            <a:off x="3923929" y="1383618"/>
            <a:ext cx="1462833" cy="1425050"/>
          </a:xfrm>
          <a:prstGeom prst="ellipse">
            <a:avLst/>
          </a:prstGeom>
          <a:solidFill>
            <a:srgbClr val="1D4779">
              <a:alpha val="70000"/>
            </a:srgbClr>
          </a:solidFill>
          <a:ln>
            <a:solidFill>
              <a:schemeClr val="tx2">
                <a:lumMod val="75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347864" y="2173835"/>
            <a:ext cx="1944215" cy="1982091"/>
          </a:xfrm>
          <a:prstGeom prst="ellipse">
            <a:avLst/>
          </a:prstGeom>
          <a:solidFill>
            <a:schemeClr val="accent3">
              <a:lumMod val="75000"/>
              <a:alpha val="50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1619672" y="699542"/>
            <a:ext cx="2664296" cy="2739955"/>
          </a:xfrm>
          <a:prstGeom prst="ellipse">
            <a:avLst/>
          </a:prstGeom>
          <a:solidFill>
            <a:schemeClr val="accent5">
              <a:lumMod val="60000"/>
              <a:lumOff val="40000"/>
              <a:alpha val="50000"/>
            </a:schemeClr>
          </a:solidFill>
          <a:ln>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292079" y="1233881"/>
            <a:ext cx="2304256" cy="646331"/>
          </a:xfrm>
          <a:prstGeom prst="rect">
            <a:avLst/>
          </a:prstGeom>
          <a:noFill/>
        </p:spPr>
        <p:txBody>
          <a:bodyPr wrap="square" rtlCol="0">
            <a:spAutoFit/>
          </a:bodyPr>
          <a:lstStyle/>
          <a:p>
            <a:r>
              <a:rPr lang="ru-RU" b="1" dirty="0" smtClean="0">
                <a:solidFill>
                  <a:schemeClr val="tx2"/>
                </a:solidFill>
                <a:latin typeface="Arial Narrow" panose="020B0606020202030204" pitchFamily="34" charset="0"/>
                <a:cs typeface="Times New Roman" panose="02020603050405020304" pitchFamily="18" charset="0"/>
              </a:rPr>
              <a:t>Региональное </a:t>
            </a:r>
            <a:r>
              <a:rPr lang="ru-RU" b="1" dirty="0" smtClean="0">
                <a:solidFill>
                  <a:schemeClr val="tx2"/>
                </a:solidFill>
                <a:latin typeface="Arial Narrow" panose="020B0606020202030204" pitchFamily="34" charset="0"/>
                <a:cs typeface="Times New Roman" panose="02020603050405020304" pitchFamily="18" charset="0"/>
              </a:rPr>
              <a:t>измерение</a:t>
            </a:r>
            <a:endParaRPr lang="ru-RU" b="1" dirty="0">
              <a:solidFill>
                <a:schemeClr val="tx2"/>
              </a:solidFill>
              <a:latin typeface="Arial Narrow" panose="020B0606020202030204" pitchFamily="34" charset="0"/>
              <a:cs typeface="Times New Roman" panose="02020603050405020304" pitchFamily="18" charset="0"/>
            </a:endParaRPr>
          </a:p>
        </p:txBody>
      </p:sp>
      <p:sp>
        <p:nvSpPr>
          <p:cNvPr id="55" name="TextBox 54"/>
          <p:cNvSpPr txBox="1"/>
          <p:nvPr/>
        </p:nvSpPr>
        <p:spPr>
          <a:xfrm>
            <a:off x="3624558" y="3202399"/>
            <a:ext cx="2470947" cy="707886"/>
          </a:xfrm>
          <a:prstGeom prst="rect">
            <a:avLst/>
          </a:prstGeom>
          <a:noFill/>
        </p:spPr>
        <p:txBody>
          <a:bodyPr wrap="square" rtlCol="0">
            <a:spAutoFit/>
          </a:bodyPr>
          <a:lstStyle/>
          <a:p>
            <a:r>
              <a:rPr lang="ru-RU" sz="2000" b="1" dirty="0" smtClean="0">
                <a:solidFill>
                  <a:schemeClr val="tx2"/>
                </a:solidFill>
                <a:latin typeface="Arial Narrow" panose="020B0606020202030204" pitchFamily="34" charset="0"/>
                <a:cs typeface="Times New Roman" panose="02020603050405020304" pitchFamily="18" charset="0"/>
              </a:rPr>
              <a:t>Национальное измерение</a:t>
            </a:r>
            <a:endParaRPr lang="ru-RU" sz="2000" b="1" dirty="0">
              <a:solidFill>
                <a:schemeClr val="tx2"/>
              </a:solidFill>
              <a:latin typeface="Arial Narrow" panose="020B0606020202030204" pitchFamily="34" charset="0"/>
              <a:cs typeface="Times New Roman" panose="02020603050405020304" pitchFamily="18" charset="0"/>
            </a:endParaRPr>
          </a:p>
        </p:txBody>
      </p:sp>
      <p:sp>
        <p:nvSpPr>
          <p:cNvPr id="58" name="TextBox 57"/>
          <p:cNvSpPr txBox="1"/>
          <p:nvPr/>
        </p:nvSpPr>
        <p:spPr>
          <a:xfrm>
            <a:off x="1619672" y="1678037"/>
            <a:ext cx="2304258" cy="646331"/>
          </a:xfrm>
          <a:prstGeom prst="rect">
            <a:avLst/>
          </a:prstGeom>
          <a:noFill/>
        </p:spPr>
        <p:txBody>
          <a:bodyPr wrap="square" rtlCol="0">
            <a:spAutoFit/>
          </a:bodyPr>
          <a:lstStyle/>
          <a:p>
            <a:pPr algn="ctr"/>
            <a:r>
              <a:rPr lang="ru-RU" b="1" dirty="0" smtClean="0">
                <a:solidFill>
                  <a:schemeClr val="tx2"/>
                </a:solidFill>
                <a:latin typeface="Arial Narrow" panose="020B0606020202030204" pitchFamily="34" charset="0"/>
                <a:cs typeface="Times New Roman" panose="02020603050405020304" pitchFamily="18" charset="0"/>
              </a:rPr>
              <a:t>Международное измерение</a:t>
            </a:r>
            <a:endParaRPr lang="ru-RU" b="1" dirty="0">
              <a:solidFill>
                <a:schemeClr val="tx2"/>
              </a:solidFill>
              <a:latin typeface="Arial Narrow" panose="020B0606020202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586589"/>
            <a:ext cx="1067231" cy="1345201"/>
          </a:xfrm>
          <a:prstGeom prst="rect">
            <a:avLst/>
          </a:prstGeom>
          <a:noFill/>
        </p:spPr>
      </p:pic>
      <p:sp>
        <p:nvSpPr>
          <p:cNvPr id="4" name="Левая круглая скобка 3"/>
          <p:cNvSpPr/>
          <p:nvPr/>
        </p:nvSpPr>
        <p:spPr>
          <a:xfrm>
            <a:off x="1187624" y="995229"/>
            <a:ext cx="432048" cy="3304713"/>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TextBox 5"/>
          <p:cNvSpPr txBox="1"/>
          <p:nvPr/>
        </p:nvSpPr>
        <p:spPr>
          <a:xfrm rot="16200000">
            <a:off x="298479" y="2343494"/>
            <a:ext cx="1236236" cy="369332"/>
          </a:xfrm>
          <a:prstGeom prst="rect">
            <a:avLst/>
          </a:prstGeom>
          <a:noFill/>
        </p:spPr>
        <p:txBody>
          <a:bodyPr wrap="none" rtlCol="0">
            <a:spAutoFit/>
          </a:bodyPr>
          <a:lstStyle/>
          <a:p>
            <a:r>
              <a:rPr lang="ru-RU" b="1" dirty="0" smtClean="0">
                <a:solidFill>
                  <a:schemeClr val="tx2"/>
                </a:solidFill>
                <a:latin typeface="Georgia" panose="02040502050405020303" pitchFamily="18" charset="0"/>
              </a:rPr>
              <a:t>Арктика</a:t>
            </a:r>
            <a:endParaRPr lang="ru-RU" b="1" dirty="0">
              <a:solidFill>
                <a:schemeClr val="tx2"/>
              </a:solidFill>
              <a:latin typeface="Georgia" panose="02040502050405020303" pitchFamily="18" charset="0"/>
            </a:endParaRPr>
          </a:p>
        </p:txBody>
      </p:sp>
      <p:pic>
        <p:nvPicPr>
          <p:cNvPr id="3074" name="Picture 2" descr="D:\!интересные фото САФУ\САФУ драйвер развития регион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065794"/>
            <a:ext cx="3212853" cy="180723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36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4420" y="100409"/>
            <a:ext cx="8142076" cy="857250"/>
          </a:xfrm>
        </p:spPr>
        <p:txBody>
          <a:bodyPr>
            <a:noAutofit/>
          </a:bodyPr>
          <a:lstStyle/>
          <a:p>
            <a:r>
              <a:rPr lang="ru-RU" sz="2000" dirty="0" smtClean="0">
                <a:latin typeface="Trebuchet MS" panose="020B0603020202020204" pitchFamily="34" charset="0"/>
              </a:rPr>
              <a:t>ИНТЕЛЛЕКТУАЛЬНЫЙ ЦЕНТР САФУ – </a:t>
            </a:r>
            <a:br>
              <a:rPr lang="ru-RU" sz="2000" dirty="0" smtClean="0">
                <a:latin typeface="Trebuchet MS" panose="020B0603020202020204" pitchFamily="34" charset="0"/>
              </a:rPr>
            </a:br>
            <a:r>
              <a:rPr lang="ru-RU" sz="2000" dirty="0" smtClean="0">
                <a:latin typeface="Trebuchet MS" panose="020B0603020202020204" pitchFamily="34" charset="0"/>
              </a:rPr>
              <a:t>НАУЧНАЯ БИБЛИОТЕКА ИМ.Е.И.ОВСЯНКИНА</a:t>
            </a:r>
            <a:endParaRPr lang="ru-RU" sz="2000" dirty="0">
              <a:latin typeface="Trebuchet MS" panose="020B0603020202020204" pitchFamily="34" charset="0"/>
            </a:endParaRPr>
          </a:p>
        </p:txBody>
      </p:sp>
      <p:sp>
        <p:nvSpPr>
          <p:cNvPr id="5" name="Овал 4"/>
          <p:cNvSpPr/>
          <p:nvPr/>
        </p:nvSpPr>
        <p:spPr>
          <a:xfrm>
            <a:off x="323528" y="2715766"/>
            <a:ext cx="4392488" cy="2257277"/>
          </a:xfrm>
          <a:prstGeom prst="ellipse">
            <a:avLst/>
          </a:prstGeom>
          <a:solidFill>
            <a:schemeClr val="accent5">
              <a:lumMod val="60000"/>
              <a:lumOff val="40000"/>
              <a:alpha val="50000"/>
            </a:schemeClr>
          </a:solidFill>
          <a:ln>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ru-RU" sz="1400" b="1" dirty="0" smtClean="0">
                <a:solidFill>
                  <a:schemeClr val="tx2"/>
                </a:solidFill>
                <a:latin typeface="Georgia" panose="02040502050405020303" pitchFamily="18" charset="0"/>
              </a:rPr>
              <a:t>Для </a:t>
            </a:r>
            <a:r>
              <a:rPr lang="ru-RU" sz="1400" b="1" dirty="0">
                <a:solidFill>
                  <a:schemeClr val="tx2"/>
                </a:solidFill>
                <a:latin typeface="Georgia" panose="02040502050405020303" pitchFamily="18" charset="0"/>
              </a:rPr>
              <a:t>университета:</a:t>
            </a:r>
          </a:p>
          <a:p>
            <a:pPr algn="ctr"/>
            <a:r>
              <a:rPr lang="ru-RU" sz="1300" dirty="0" smtClean="0">
                <a:solidFill>
                  <a:schemeClr val="tx2"/>
                </a:solidFill>
                <a:latin typeface="Georgia" panose="02040502050405020303" pitchFamily="18" charset="0"/>
              </a:rPr>
              <a:t>обеспечение </a:t>
            </a:r>
            <a:r>
              <a:rPr lang="ru-RU" sz="1300" dirty="0">
                <a:solidFill>
                  <a:schemeClr val="tx2"/>
                </a:solidFill>
                <a:latin typeface="Georgia" panose="02040502050405020303" pitchFamily="18" charset="0"/>
              </a:rPr>
              <a:t>учебного </a:t>
            </a:r>
            <a:r>
              <a:rPr lang="ru-RU" sz="1300" dirty="0" smtClean="0">
                <a:solidFill>
                  <a:schemeClr val="tx2"/>
                </a:solidFill>
                <a:latin typeface="Georgia" panose="02040502050405020303" pitchFamily="18" charset="0"/>
              </a:rPr>
              <a:t>процесса</a:t>
            </a:r>
            <a:r>
              <a:rPr lang="ru-RU" sz="1300" dirty="0">
                <a:solidFill>
                  <a:schemeClr val="tx2"/>
                </a:solidFill>
                <a:latin typeface="Georgia" panose="02040502050405020303" pitchFamily="18" charset="0"/>
              </a:rPr>
              <a:t>; </a:t>
            </a:r>
          </a:p>
          <a:p>
            <a:pPr algn="ctr"/>
            <a:r>
              <a:rPr lang="ru-RU" sz="1300" dirty="0">
                <a:solidFill>
                  <a:schemeClr val="tx2"/>
                </a:solidFill>
                <a:latin typeface="Georgia" panose="02040502050405020303" pitchFamily="18" charset="0"/>
              </a:rPr>
              <a:t>библиографическое консультирование;</a:t>
            </a:r>
          </a:p>
          <a:p>
            <a:pPr algn="ctr"/>
            <a:r>
              <a:rPr lang="ru-RU" sz="1300" dirty="0" err="1">
                <a:solidFill>
                  <a:schemeClr val="tx2"/>
                </a:solidFill>
                <a:latin typeface="Georgia" panose="02040502050405020303" pitchFamily="18" charset="0"/>
              </a:rPr>
              <a:t>наукометрия</a:t>
            </a:r>
            <a:r>
              <a:rPr lang="ru-RU" sz="1300" dirty="0">
                <a:solidFill>
                  <a:schemeClr val="tx2"/>
                </a:solidFill>
                <a:latin typeface="Georgia" panose="02040502050405020303" pitchFamily="18" charset="0"/>
              </a:rPr>
              <a:t>;</a:t>
            </a:r>
          </a:p>
          <a:p>
            <a:pPr algn="ctr"/>
            <a:r>
              <a:rPr lang="ru-RU" sz="1300" dirty="0" err="1">
                <a:solidFill>
                  <a:schemeClr val="tx2"/>
                </a:solidFill>
                <a:latin typeface="Georgia" panose="02040502050405020303" pitchFamily="18" charset="0"/>
              </a:rPr>
              <a:t>антиплагиат</a:t>
            </a:r>
            <a:r>
              <a:rPr lang="ru-RU" sz="1300" dirty="0">
                <a:solidFill>
                  <a:schemeClr val="tx2"/>
                </a:solidFill>
                <a:latin typeface="Georgia" panose="02040502050405020303" pitchFamily="18" charset="0"/>
              </a:rPr>
              <a:t>;</a:t>
            </a:r>
          </a:p>
          <a:p>
            <a:pPr algn="ctr"/>
            <a:r>
              <a:rPr lang="ru-RU" sz="1300" dirty="0">
                <a:solidFill>
                  <a:schemeClr val="tx2"/>
                </a:solidFill>
                <a:latin typeface="Georgia" panose="02040502050405020303" pitchFamily="18" charset="0"/>
              </a:rPr>
              <a:t>верификация эффективного контракта</a:t>
            </a:r>
          </a:p>
        </p:txBody>
      </p:sp>
      <p:sp>
        <p:nvSpPr>
          <p:cNvPr id="6" name="Овал 5"/>
          <p:cNvSpPr/>
          <p:nvPr/>
        </p:nvSpPr>
        <p:spPr>
          <a:xfrm>
            <a:off x="4788024" y="2612217"/>
            <a:ext cx="4355976" cy="2338208"/>
          </a:xfrm>
          <a:prstGeom prst="ellipse">
            <a:avLst/>
          </a:prstGeom>
          <a:solidFill>
            <a:schemeClr val="accent3">
              <a:lumMod val="75000"/>
              <a:alpha val="50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ru-RU" sz="1400" b="1" dirty="0" smtClean="0">
                <a:solidFill>
                  <a:schemeClr val="tx2"/>
                </a:solidFill>
                <a:latin typeface="Georgia" panose="02040502050405020303" pitchFamily="18" charset="0"/>
                <a:cs typeface="Times New Roman" panose="02020603050405020304" pitchFamily="18" charset="0"/>
              </a:rPr>
              <a:t>Для общества</a:t>
            </a:r>
            <a:r>
              <a:rPr lang="ru-RU" sz="1400" b="1" dirty="0">
                <a:solidFill>
                  <a:schemeClr val="tx2"/>
                </a:solidFill>
                <a:latin typeface="Georgia" panose="02040502050405020303" pitchFamily="18" charset="0"/>
                <a:cs typeface="Times New Roman" panose="02020603050405020304" pitchFamily="18" charset="0"/>
              </a:rPr>
              <a:t>:</a:t>
            </a:r>
          </a:p>
          <a:p>
            <a:pPr algn="ctr"/>
            <a:r>
              <a:rPr lang="ru-RU" sz="1200" dirty="0">
                <a:solidFill>
                  <a:schemeClr val="tx2"/>
                </a:solidFill>
                <a:latin typeface="Georgia" panose="02040502050405020303" pitchFamily="18" charset="0"/>
              </a:rPr>
              <a:t>общественно-культурные </a:t>
            </a:r>
            <a:r>
              <a:rPr lang="ru-RU" sz="1200" dirty="0" smtClean="0">
                <a:solidFill>
                  <a:schemeClr val="tx2"/>
                </a:solidFill>
                <a:latin typeface="Georgia" panose="02040502050405020303" pitchFamily="18" charset="0"/>
              </a:rPr>
              <a:t>мероприятия;</a:t>
            </a:r>
          </a:p>
          <a:p>
            <a:pPr algn="ctr"/>
            <a:r>
              <a:rPr lang="ru-RU" sz="1200" dirty="0" smtClean="0">
                <a:solidFill>
                  <a:schemeClr val="tx2"/>
                </a:solidFill>
                <a:latin typeface="Georgia" panose="02040502050405020303" pitchFamily="18" charset="0"/>
              </a:rPr>
              <a:t>музейно-выставочные проекты;</a:t>
            </a:r>
          </a:p>
          <a:p>
            <a:pPr algn="ctr"/>
            <a:r>
              <a:rPr lang="ru-RU" sz="1200" dirty="0">
                <a:solidFill>
                  <a:schemeClr val="tx2"/>
                </a:solidFill>
                <a:latin typeface="Georgia" panose="02040502050405020303" pitchFamily="18" charset="0"/>
              </a:rPr>
              <a:t> </a:t>
            </a:r>
            <a:r>
              <a:rPr lang="ru-RU" sz="1200" dirty="0" smtClean="0">
                <a:solidFill>
                  <a:schemeClr val="tx2"/>
                </a:solidFill>
                <a:latin typeface="Georgia" panose="02040502050405020303" pitchFamily="18" charset="0"/>
              </a:rPr>
              <a:t>интеллектуальные клубы;</a:t>
            </a:r>
            <a:endParaRPr lang="ru-RU" sz="1200" dirty="0">
              <a:solidFill>
                <a:schemeClr val="tx2"/>
              </a:solidFill>
              <a:latin typeface="Georgia" panose="02040502050405020303" pitchFamily="18" charset="0"/>
            </a:endParaRPr>
          </a:p>
          <a:p>
            <a:pPr algn="ctr"/>
            <a:r>
              <a:rPr lang="ru-RU" sz="1200" dirty="0">
                <a:solidFill>
                  <a:schemeClr val="tx2"/>
                </a:solidFill>
                <a:latin typeface="Georgia" panose="02040502050405020303" pitchFamily="18" charset="0"/>
              </a:rPr>
              <a:t>работа со школьниками; </a:t>
            </a:r>
          </a:p>
          <a:p>
            <a:pPr algn="ctr"/>
            <a:r>
              <a:rPr lang="ru-RU" sz="1200" dirty="0">
                <a:solidFill>
                  <a:schemeClr val="tx2"/>
                </a:solidFill>
                <a:latin typeface="Georgia" panose="02040502050405020303" pitchFamily="18" charset="0"/>
              </a:rPr>
              <a:t>кураторство  библиотек школ и колледжей</a:t>
            </a:r>
            <a:endParaRPr lang="ru-RU" sz="1200" dirty="0">
              <a:solidFill>
                <a:schemeClr val="tx2"/>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305856"/>
            <a:ext cx="1834634" cy="1228144"/>
          </a:xfrm>
          <a:prstGeom prst="rect">
            <a:avLst/>
          </a:prstGeom>
          <a:effectLst>
            <a:softEdge rad="31750"/>
          </a:effec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310908"/>
            <a:ext cx="2043957" cy="130131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797914" y="3075806"/>
            <a:ext cx="1836204" cy="122413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1305856"/>
            <a:ext cx="1868617" cy="124668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788024" y="1365533"/>
            <a:ext cx="1807099" cy="1180426"/>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933363" y="957774"/>
            <a:ext cx="4572000" cy="646331"/>
          </a:xfrm>
          <a:prstGeom prst="rect">
            <a:avLst/>
          </a:prstGeom>
        </p:spPr>
        <p:txBody>
          <a:bodyPr>
            <a:spAutoFit/>
          </a:bodyPr>
          <a:lstStyle/>
          <a:p>
            <a:r>
              <a:rPr lang="ru-RU" dirty="0">
                <a:latin typeface="Trebuchet MS" panose="020B0603020202020204" pitchFamily="34" charset="0"/>
              </a:rPr>
              <a:t>СОВРЕМЕННЫЙ  МУЛЬТИКУЛЬТУРНЫЙ ЦЕНТР ПОМОРЬЯ</a:t>
            </a:r>
            <a:endParaRPr lang="ru-RU" dirty="0"/>
          </a:p>
        </p:txBody>
      </p:sp>
    </p:spTree>
    <p:extLst>
      <p:ext uri="{BB962C8B-B14F-4D97-AF65-F5344CB8AC3E}">
        <p14:creationId xmlns:p14="http://schemas.microsoft.com/office/powerpoint/2010/main" val="243163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98684"/>
            <a:ext cx="8244407" cy="369332"/>
          </a:xfrm>
        </p:spPr>
        <p:txBody>
          <a:bodyPr vert="horz" wrap="square" lIns="91440" tIns="45720" rIns="91440" bIns="45720" rtlCol="0" anchor="ctr">
            <a:spAutoFit/>
          </a:bodyPr>
          <a:lstStyle/>
          <a:p>
            <a:pPr defTabSz="914400"/>
            <a:r>
              <a:rPr lang="ru-RU" sz="1800" dirty="0" smtClean="0">
                <a:effectLst>
                  <a:outerShdw blurRad="25400" dist="12700" dir="2700000" algn="tl">
                    <a:schemeClr val="tx2">
                      <a:lumMod val="75000"/>
                      <a:alpha val="43000"/>
                    </a:schemeClr>
                  </a:outerShdw>
                </a:effectLst>
              </a:rPr>
              <a:t>Реализация социальной политики</a:t>
            </a:r>
            <a:endParaRPr lang="ru-RU" sz="1800" dirty="0">
              <a:effectLst>
                <a:outerShdw blurRad="25400" dist="12700" dir="2700000" algn="tl">
                  <a:schemeClr val="tx2">
                    <a:lumMod val="75000"/>
                    <a:alpha val="43000"/>
                  </a:schemeClr>
                </a:outerShdw>
              </a:effectLst>
            </a:endParaRPr>
          </a:p>
        </p:txBody>
      </p:sp>
      <p:sp>
        <p:nvSpPr>
          <p:cNvPr id="5" name="Прямоугольник 4"/>
          <p:cNvSpPr/>
          <p:nvPr/>
        </p:nvSpPr>
        <p:spPr>
          <a:xfrm>
            <a:off x="2915816" y="627535"/>
            <a:ext cx="6048672" cy="4939814"/>
          </a:xfrm>
          <a:prstGeom prst="rect">
            <a:avLst/>
          </a:prstGeom>
        </p:spPr>
        <p:txBody>
          <a:bodyPr wrap="square">
            <a:spAutoFit/>
          </a:bodyPr>
          <a:lstStyle/>
          <a:p>
            <a:pPr algn="just"/>
            <a:r>
              <a:rPr lang="ru-RU" sz="1300" b="1" dirty="0" smtClean="0">
                <a:solidFill>
                  <a:schemeClr val="tx2"/>
                </a:solidFill>
                <a:latin typeface="Georgia" panose="02040502050405020303" pitchFamily="18" charset="0"/>
              </a:rPr>
              <a:t>Детский </a:t>
            </a:r>
            <a:r>
              <a:rPr lang="ru-RU" sz="1300" b="1" dirty="0">
                <a:solidFill>
                  <a:schemeClr val="tx2"/>
                </a:solidFill>
                <a:latin typeface="Georgia" panose="02040502050405020303" pitchFamily="18" charset="0"/>
              </a:rPr>
              <a:t>сад </a:t>
            </a:r>
            <a:r>
              <a:rPr lang="ru-RU" sz="1300" b="1" dirty="0" smtClean="0">
                <a:solidFill>
                  <a:schemeClr val="tx2"/>
                </a:solidFill>
                <a:latin typeface="Georgia" panose="02040502050405020303" pitchFamily="18" charset="0"/>
              </a:rPr>
              <a:t>№ 19 </a:t>
            </a:r>
            <a:r>
              <a:rPr lang="ru-RU" sz="1300" b="1" dirty="0">
                <a:solidFill>
                  <a:schemeClr val="tx2"/>
                </a:solidFill>
                <a:latin typeface="Georgia" panose="02040502050405020303" pitchFamily="18" charset="0"/>
              </a:rPr>
              <a:t>«Зоренька</a:t>
            </a:r>
            <a:r>
              <a:rPr lang="ru-RU" sz="1300" b="1" dirty="0" smtClean="0">
                <a:solidFill>
                  <a:schemeClr val="tx2"/>
                </a:solidFill>
                <a:latin typeface="Georgia" panose="02040502050405020303" pitchFamily="18" charset="0"/>
              </a:rPr>
              <a:t>» - исполнилось 45 лет</a:t>
            </a:r>
          </a:p>
          <a:p>
            <a:pPr algn="just"/>
            <a:r>
              <a:rPr lang="ru-RU" sz="1300" dirty="0" smtClean="0">
                <a:solidFill>
                  <a:schemeClr val="tx2"/>
                </a:solidFill>
                <a:latin typeface="Georgia" panose="02040502050405020303" pitchFamily="18" charset="0"/>
              </a:rPr>
              <a:t>Р</a:t>
            </a:r>
            <a:r>
              <a:rPr lang="ru-RU" sz="1300" dirty="0" smtClean="0">
                <a:solidFill>
                  <a:srgbClr val="1F497D"/>
                </a:solidFill>
                <a:latin typeface="Georgia" panose="02040502050405020303" pitchFamily="18" charset="0"/>
              </a:rPr>
              <a:t>ассчитан на 202 места, в том числе </a:t>
            </a:r>
            <a:r>
              <a:rPr lang="ru-RU" sz="1300" dirty="0">
                <a:solidFill>
                  <a:srgbClr val="1F497D"/>
                </a:solidFill>
                <a:latin typeface="Georgia" panose="02040502050405020303" pitchFamily="18" charset="0"/>
              </a:rPr>
              <a:t>108 </a:t>
            </a:r>
            <a:r>
              <a:rPr lang="ru-RU" sz="1300" dirty="0" smtClean="0">
                <a:solidFill>
                  <a:srgbClr val="1F497D"/>
                </a:solidFill>
                <a:latin typeface="Georgia" panose="02040502050405020303" pitchFamily="18" charset="0"/>
              </a:rPr>
              <a:t>мест для </a:t>
            </a:r>
            <a:r>
              <a:rPr lang="ru-RU" sz="1300" dirty="0">
                <a:solidFill>
                  <a:srgbClr val="1F497D"/>
                </a:solidFill>
                <a:latin typeface="Georgia" panose="02040502050405020303" pitchFamily="18" charset="0"/>
              </a:rPr>
              <a:t>детей в возрасте от 1.5 до 3 </a:t>
            </a:r>
            <a:r>
              <a:rPr lang="ru-RU" sz="1300" dirty="0" smtClean="0">
                <a:solidFill>
                  <a:srgbClr val="1F497D"/>
                </a:solidFill>
                <a:latin typeface="Georgia" panose="02040502050405020303" pitchFamily="18" charset="0"/>
              </a:rPr>
              <a:t>лет.  П</a:t>
            </a:r>
            <a:r>
              <a:rPr lang="ru-RU" sz="1300" dirty="0" smtClean="0">
                <a:solidFill>
                  <a:srgbClr val="1F497D"/>
                </a:solidFill>
                <a:latin typeface="Georgia" panose="02040502050405020303" pitchFamily="18" charset="0"/>
                <a:cs typeface="Times New Roman" panose="02020603050405020304" pitchFamily="18" charset="0"/>
              </a:rPr>
              <a:t>обеда </a:t>
            </a:r>
            <a:r>
              <a:rPr lang="ru-RU" sz="1300" dirty="0">
                <a:solidFill>
                  <a:srgbClr val="1F497D"/>
                </a:solidFill>
                <a:latin typeface="Georgia" panose="02040502050405020303" pitchFamily="18" charset="0"/>
                <a:cs typeface="Times New Roman" panose="02020603050405020304" pitchFamily="18" charset="0"/>
              </a:rPr>
              <a:t>в конкурсе на получение субсидии </a:t>
            </a:r>
            <a:r>
              <a:rPr lang="ru-RU" sz="1300" dirty="0" smtClean="0">
                <a:solidFill>
                  <a:srgbClr val="1F497D"/>
                </a:solidFill>
                <a:latin typeface="Georgia" panose="02040502050405020303" pitchFamily="18" charset="0"/>
                <a:cs typeface="Times New Roman" panose="02020603050405020304" pitchFamily="18" charset="0"/>
              </a:rPr>
              <a:t>  </a:t>
            </a:r>
            <a:r>
              <a:rPr lang="ru-RU" sz="1300" dirty="0">
                <a:solidFill>
                  <a:srgbClr val="1F497D"/>
                </a:solidFill>
                <a:latin typeface="Georgia" panose="02040502050405020303" pitchFamily="18" charset="0"/>
                <a:cs typeface="Times New Roman" panose="02020603050405020304" pitchFamily="18" charset="0"/>
              </a:rPr>
              <a:t>из областного бюджета на компенсацию затрат на оплату труда, приобретение учебных </a:t>
            </a:r>
            <a:r>
              <a:rPr lang="ru-RU" sz="1300" dirty="0" smtClean="0">
                <a:solidFill>
                  <a:srgbClr val="1F497D"/>
                </a:solidFill>
                <a:latin typeface="Georgia" panose="02040502050405020303" pitchFamily="18" charset="0"/>
                <a:cs typeface="Times New Roman" panose="02020603050405020304" pitchFamily="18" charset="0"/>
              </a:rPr>
              <a:t>пособий (</a:t>
            </a:r>
            <a:r>
              <a:rPr lang="ru-RU" sz="1300" dirty="0">
                <a:solidFill>
                  <a:srgbClr val="1F497D"/>
                </a:solidFill>
                <a:latin typeface="Georgia" panose="02040502050405020303" pitchFamily="18" charset="0"/>
                <a:cs typeface="Times New Roman" panose="02020603050405020304" pitchFamily="18" charset="0"/>
              </a:rPr>
              <a:t>10 </a:t>
            </a:r>
            <a:r>
              <a:rPr lang="ru-RU" sz="1300" dirty="0" smtClean="0">
                <a:solidFill>
                  <a:srgbClr val="1F497D"/>
                </a:solidFill>
                <a:latin typeface="Georgia" panose="02040502050405020303" pitchFamily="18" charset="0"/>
                <a:cs typeface="Times New Roman" panose="02020603050405020304" pitchFamily="18" charset="0"/>
              </a:rPr>
              <a:t>млн 3</a:t>
            </a:r>
            <a:r>
              <a:rPr lang="en-US" sz="1300" dirty="0">
                <a:solidFill>
                  <a:srgbClr val="1F497D"/>
                </a:solidFill>
                <a:latin typeface="Georgia" panose="02040502050405020303" pitchFamily="18" charset="0"/>
                <a:cs typeface="Times New Roman" panose="02020603050405020304" pitchFamily="18" charset="0"/>
              </a:rPr>
              <a:t>36</a:t>
            </a:r>
            <a:r>
              <a:rPr lang="ru-RU" sz="1300" dirty="0">
                <a:solidFill>
                  <a:srgbClr val="1F497D"/>
                </a:solidFill>
                <a:latin typeface="Georgia" panose="02040502050405020303" pitchFamily="18" charset="0"/>
                <a:cs typeface="Times New Roman" panose="02020603050405020304" pitchFamily="18" charset="0"/>
              </a:rPr>
              <a:t> </a:t>
            </a:r>
            <a:r>
              <a:rPr lang="ru-RU" sz="1300" dirty="0" err="1" smtClean="0">
                <a:solidFill>
                  <a:srgbClr val="1F497D"/>
                </a:solidFill>
                <a:latin typeface="Georgia" panose="02040502050405020303" pitchFamily="18" charset="0"/>
                <a:cs typeface="Times New Roman" panose="02020603050405020304" pitchFamily="18" charset="0"/>
              </a:rPr>
              <a:t>тыс</a:t>
            </a:r>
            <a:r>
              <a:rPr lang="en-US" sz="1300" dirty="0" smtClean="0">
                <a:solidFill>
                  <a:srgbClr val="1F497D"/>
                </a:solidFill>
                <a:latin typeface="Georgia" panose="02040502050405020303" pitchFamily="18" charset="0"/>
                <a:cs typeface="Times New Roman" panose="02020603050405020304" pitchFamily="18" charset="0"/>
              </a:rPr>
              <a:t> </a:t>
            </a:r>
            <a:r>
              <a:rPr lang="en-US" sz="1300" dirty="0">
                <a:solidFill>
                  <a:srgbClr val="1F497D"/>
                </a:solidFill>
                <a:latin typeface="Georgia" panose="02040502050405020303" pitchFamily="18" charset="0"/>
                <a:cs typeface="Times New Roman" panose="02020603050405020304" pitchFamily="18" charset="0"/>
              </a:rPr>
              <a:t>720 </a:t>
            </a:r>
            <a:r>
              <a:rPr lang="ru-RU" sz="1300" dirty="0">
                <a:solidFill>
                  <a:srgbClr val="1F497D"/>
                </a:solidFill>
                <a:latin typeface="Georgia" panose="02040502050405020303" pitchFamily="18" charset="0"/>
                <a:cs typeface="Times New Roman" panose="02020603050405020304" pitchFamily="18" charset="0"/>
              </a:rPr>
              <a:t> рублей</a:t>
            </a:r>
            <a:r>
              <a:rPr lang="ru-RU" sz="1300" dirty="0" smtClean="0">
                <a:solidFill>
                  <a:srgbClr val="1F497D"/>
                </a:solidFill>
                <a:latin typeface="Georgia" panose="02040502050405020303" pitchFamily="18" charset="0"/>
                <a:cs typeface="Times New Roman" panose="02020603050405020304" pitchFamily="18" charset="0"/>
              </a:rPr>
              <a:t>).</a:t>
            </a:r>
          </a:p>
          <a:p>
            <a:pPr lvl="0" algn="just"/>
            <a:r>
              <a:rPr lang="ru-RU" sz="1300" dirty="0" smtClean="0">
                <a:solidFill>
                  <a:srgbClr val="1F497D"/>
                </a:solidFill>
                <a:latin typeface="Georgia" panose="02040502050405020303" pitchFamily="18" charset="0"/>
                <a:cs typeface="Times New Roman" panose="02020603050405020304" pitchFamily="18" charset="0"/>
              </a:rPr>
              <a:t>Внедряются </a:t>
            </a:r>
            <a:r>
              <a:rPr lang="ru-RU" sz="1300" dirty="0">
                <a:solidFill>
                  <a:srgbClr val="1F497D"/>
                </a:solidFill>
                <a:latin typeface="Georgia" panose="02040502050405020303" pitchFamily="18" charset="0"/>
                <a:cs typeface="Times New Roman" panose="02020603050405020304" pitchFamily="18" charset="0"/>
              </a:rPr>
              <a:t>современные образовательные технологии по системе  Марии </a:t>
            </a:r>
            <a:r>
              <a:rPr lang="ru-RU" sz="1300" dirty="0" err="1">
                <a:solidFill>
                  <a:srgbClr val="1F497D"/>
                </a:solidFill>
                <a:latin typeface="Georgia" panose="02040502050405020303" pitchFamily="18" charset="0"/>
                <a:cs typeface="Times New Roman" panose="02020603050405020304" pitchFamily="18" charset="0"/>
              </a:rPr>
              <a:t>Монтессори</a:t>
            </a:r>
            <a:r>
              <a:rPr lang="ru-RU" sz="1300" dirty="0">
                <a:solidFill>
                  <a:srgbClr val="1F497D"/>
                </a:solidFill>
                <a:latin typeface="Georgia" panose="02040502050405020303" pitchFamily="18" charset="0"/>
                <a:cs typeface="Times New Roman" panose="02020603050405020304" pitchFamily="18" charset="0"/>
              </a:rPr>
              <a:t>. Создана среда с оригинальными пособиями, педагоги прошли переподготовку на курсах повышения квалификации.</a:t>
            </a:r>
          </a:p>
          <a:p>
            <a:pPr algn="just"/>
            <a:endParaRPr lang="ru-RU" sz="1300" dirty="0">
              <a:solidFill>
                <a:srgbClr val="1F497D"/>
              </a:solidFill>
              <a:latin typeface="Georgia" panose="02040502050405020303" pitchFamily="18" charset="0"/>
            </a:endParaRPr>
          </a:p>
          <a:p>
            <a:pPr algn="just"/>
            <a:r>
              <a:rPr lang="ru-RU" sz="1300" dirty="0" smtClean="0">
                <a:solidFill>
                  <a:srgbClr val="1F497D"/>
                </a:solidFill>
                <a:latin typeface="Georgia" panose="02040502050405020303" pitchFamily="18" charset="0"/>
              </a:rPr>
              <a:t> </a:t>
            </a:r>
            <a:r>
              <a:rPr lang="ru-RU" sz="1300" b="1" dirty="0">
                <a:solidFill>
                  <a:schemeClr val="tx2"/>
                </a:solidFill>
                <a:latin typeface="Georgia" panose="02040502050405020303" pitchFamily="18" charset="0"/>
              </a:rPr>
              <a:t>Юридическая клиника </a:t>
            </a:r>
            <a:r>
              <a:rPr lang="ru-RU" sz="1300" b="1" dirty="0" smtClean="0">
                <a:solidFill>
                  <a:schemeClr val="tx2"/>
                </a:solidFill>
                <a:latin typeface="Georgia" panose="02040502050405020303" pitchFamily="18" charset="0"/>
              </a:rPr>
              <a:t>САФУ</a:t>
            </a:r>
          </a:p>
          <a:p>
            <a:pPr algn="just"/>
            <a:r>
              <a:rPr lang="ru-RU" sz="1300" dirty="0" smtClean="0">
                <a:solidFill>
                  <a:schemeClr val="tx2"/>
                </a:solidFill>
                <a:latin typeface="Georgia" panose="02040502050405020303" pitchFamily="18" charset="0"/>
              </a:rPr>
              <a:t>Под </a:t>
            </a:r>
            <a:r>
              <a:rPr lang="ru-RU" sz="1300" dirty="0">
                <a:solidFill>
                  <a:schemeClr val="tx2"/>
                </a:solidFill>
                <a:latin typeface="Georgia" panose="02040502050405020303" pitchFamily="18" charset="0"/>
              </a:rPr>
              <a:t>руководством </a:t>
            </a:r>
            <a:r>
              <a:rPr lang="ru-RU" sz="1300" dirty="0" smtClean="0">
                <a:solidFill>
                  <a:schemeClr val="tx2"/>
                </a:solidFill>
                <a:latin typeface="Georgia" panose="02040502050405020303" pitchFamily="18" charset="0"/>
              </a:rPr>
              <a:t>преподавателей </a:t>
            </a:r>
            <a:r>
              <a:rPr lang="ru-RU" sz="1300" dirty="0">
                <a:solidFill>
                  <a:schemeClr val="tx2"/>
                </a:solidFill>
                <a:latin typeface="Georgia" panose="02040502050405020303" pitchFamily="18" charset="0"/>
              </a:rPr>
              <a:t>и практикующих юристов </a:t>
            </a:r>
            <a:r>
              <a:rPr lang="ru-RU" sz="1300" dirty="0" smtClean="0">
                <a:solidFill>
                  <a:schemeClr val="tx2"/>
                </a:solidFill>
                <a:latin typeface="Georgia" panose="02040502050405020303" pitchFamily="18" charset="0"/>
              </a:rPr>
              <a:t>студенты </a:t>
            </a:r>
            <a:r>
              <a:rPr lang="ru-RU" sz="1300" dirty="0">
                <a:solidFill>
                  <a:schemeClr val="tx2"/>
                </a:solidFill>
                <a:latin typeface="Georgia" panose="02040502050405020303" pitchFamily="18" charset="0"/>
              </a:rPr>
              <a:t>проводятся уроки правовой грамотности среди школьников, </a:t>
            </a:r>
            <a:r>
              <a:rPr lang="ru-RU" sz="1300" dirty="0" smtClean="0">
                <a:solidFill>
                  <a:schemeClr val="tx2"/>
                </a:solidFill>
                <a:latin typeface="Georgia" panose="02040502050405020303" pitchFamily="18" charset="0"/>
              </a:rPr>
              <a:t>конкурсы, </a:t>
            </a:r>
            <a:r>
              <a:rPr lang="ru-RU" sz="1300" dirty="0" err="1" smtClean="0">
                <a:solidFill>
                  <a:schemeClr val="tx2"/>
                </a:solidFill>
                <a:latin typeface="Georgia" panose="02040502050405020303" pitchFamily="18" charset="0"/>
              </a:rPr>
              <a:t>профориентационные</a:t>
            </a:r>
            <a:r>
              <a:rPr lang="ru-RU" sz="1300" dirty="0" smtClean="0">
                <a:solidFill>
                  <a:schemeClr val="tx2"/>
                </a:solidFill>
                <a:latin typeface="Georgia" panose="02040502050405020303" pitchFamily="18" charset="0"/>
              </a:rPr>
              <a:t> мероприятия.  </a:t>
            </a:r>
          </a:p>
          <a:p>
            <a:pPr algn="just"/>
            <a:r>
              <a:rPr lang="ru-RU" sz="1300" dirty="0" smtClean="0">
                <a:solidFill>
                  <a:schemeClr val="tx2"/>
                </a:solidFill>
                <a:latin typeface="Georgia" panose="02040502050405020303" pitchFamily="18" charset="0"/>
              </a:rPr>
              <a:t>Ежегодно оказывается </a:t>
            </a:r>
            <a:r>
              <a:rPr lang="ru-RU" sz="1300" dirty="0">
                <a:solidFill>
                  <a:schemeClr val="tx2"/>
                </a:solidFill>
                <a:latin typeface="Georgia" panose="02040502050405020303" pitchFamily="18" charset="0"/>
              </a:rPr>
              <a:t>бесплатная юридическая помощь по более </a:t>
            </a:r>
            <a:r>
              <a:rPr lang="ru-RU" sz="1300" dirty="0" smtClean="0">
                <a:solidFill>
                  <a:schemeClr val="tx2"/>
                </a:solidFill>
                <a:latin typeface="Georgia" panose="02040502050405020303" pitchFamily="18" charset="0"/>
              </a:rPr>
              <a:t>250 </a:t>
            </a:r>
            <a:r>
              <a:rPr lang="ru-RU" sz="1300" dirty="0">
                <a:solidFill>
                  <a:schemeClr val="tx2"/>
                </a:solidFill>
                <a:latin typeface="Georgia" panose="02040502050405020303" pitchFamily="18" charset="0"/>
              </a:rPr>
              <a:t>обращениям </a:t>
            </a:r>
            <a:r>
              <a:rPr lang="ru-RU" sz="1300" dirty="0" smtClean="0">
                <a:solidFill>
                  <a:schemeClr val="tx2"/>
                </a:solidFill>
                <a:latin typeface="Georgia" panose="02040502050405020303" pitchFamily="18" charset="0"/>
              </a:rPr>
              <a:t>граждан.</a:t>
            </a:r>
          </a:p>
          <a:p>
            <a:pPr algn="just"/>
            <a:endParaRPr lang="ru-RU" sz="1300" dirty="0" smtClean="0">
              <a:solidFill>
                <a:schemeClr val="tx2"/>
              </a:solidFill>
              <a:latin typeface="Georgia" panose="02040502050405020303" pitchFamily="18" charset="0"/>
            </a:endParaRPr>
          </a:p>
          <a:p>
            <a:pPr algn="just"/>
            <a:r>
              <a:rPr lang="ru-RU" sz="1300" b="1" dirty="0">
                <a:solidFill>
                  <a:schemeClr val="tx2"/>
                </a:solidFill>
                <a:latin typeface="Georgia" panose="02040502050405020303" pitchFamily="18" charset="0"/>
              </a:rPr>
              <a:t>Центр социального предпринимательства и инноваций </a:t>
            </a:r>
            <a:endParaRPr lang="ru-RU" sz="1300" b="1" dirty="0" smtClean="0">
              <a:solidFill>
                <a:schemeClr val="tx2"/>
              </a:solidFill>
              <a:latin typeface="Georgia" panose="02040502050405020303" pitchFamily="18" charset="0"/>
            </a:endParaRPr>
          </a:p>
          <a:p>
            <a:pPr algn="just"/>
            <a:r>
              <a:rPr lang="ru-RU" sz="1300" dirty="0" smtClean="0">
                <a:solidFill>
                  <a:schemeClr val="tx2"/>
                </a:solidFill>
                <a:latin typeface="Georgia" panose="02040502050405020303" pitchFamily="18" charset="0"/>
              </a:rPr>
              <a:t>Реализация образовательных курсов по социальному предпринимательству, программ ДПО, исследования , участие </a:t>
            </a:r>
            <a:r>
              <a:rPr lang="ru-RU" sz="1300" dirty="0">
                <a:solidFill>
                  <a:schemeClr val="tx2"/>
                </a:solidFill>
                <a:latin typeface="Georgia" panose="02040502050405020303" pitchFamily="18" charset="0"/>
              </a:rPr>
              <a:t>экспертов САФУ в разработке программ социальной ответственности для предприятий.</a:t>
            </a:r>
          </a:p>
          <a:p>
            <a:endParaRPr lang="ru-RU" sz="1400" b="1" dirty="0" smtClean="0">
              <a:solidFill>
                <a:schemeClr val="tx2"/>
              </a:solidFill>
              <a:latin typeface="Georgia" panose="02040502050405020303" pitchFamily="18" charset="0"/>
            </a:endParaRPr>
          </a:p>
          <a:p>
            <a:endParaRPr lang="ru-RU" sz="1400" dirty="0">
              <a:solidFill>
                <a:srgbClr val="1F497D"/>
              </a:solidFill>
              <a:latin typeface="Georgia" panose="02040502050405020303" pitchFamily="18" charset="0"/>
            </a:endParaRPr>
          </a:p>
          <a:p>
            <a:endParaRPr lang="ru-RU" sz="1400" dirty="0">
              <a:solidFill>
                <a:srgbClr val="1F497D"/>
              </a:solidFill>
              <a:latin typeface="Georgia" panose="02040502050405020303" pitchFamily="18"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72" y="952184"/>
            <a:ext cx="2770844" cy="1848364"/>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a.mengazetdinova\Desktop\Ноябрь 2017\25.11 Третья миссия Университета\20170710_ur_klinika_dlinnie_severnie_dengi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225" y="2859782"/>
            <a:ext cx="2592288" cy="194421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8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62115" y="214908"/>
            <a:ext cx="7542333" cy="6286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kumimoji="1" lang="ru-RU" sz="1600" b="1" dirty="0">
                <a:effectLst>
                  <a:outerShdw blurRad="25400" dist="12700" dir="2700000" algn="tl">
                    <a:schemeClr val="tx2">
                      <a:lumMod val="75000"/>
                      <a:alpha val="43000"/>
                    </a:schemeClr>
                  </a:outerShdw>
                </a:effectLst>
              </a:rPr>
              <a:t>Миссия Северного (Арктического) федерального университета</a:t>
            </a:r>
            <a:r>
              <a:rPr kumimoji="1" lang="en-US" sz="1600" b="1" dirty="0">
                <a:effectLst>
                  <a:outerShdw blurRad="25400" dist="12700" dir="2700000" algn="tl">
                    <a:schemeClr val="tx2">
                      <a:lumMod val="75000"/>
                      <a:alpha val="43000"/>
                    </a:schemeClr>
                  </a:outerShdw>
                </a:effectLst>
              </a:rPr>
              <a:t> </a:t>
            </a:r>
            <a:r>
              <a:rPr kumimoji="1" lang="ru-RU" sz="1600" b="1" dirty="0">
                <a:effectLst>
                  <a:outerShdw blurRad="25400" dist="12700" dir="2700000" algn="tl">
                    <a:schemeClr val="tx2">
                      <a:lumMod val="75000"/>
                      <a:alpha val="43000"/>
                    </a:schemeClr>
                  </a:outerShdw>
                </a:effectLst>
              </a:rPr>
              <a:t>— создание инновационной научной и кадровой базы </a:t>
            </a:r>
            <a:br>
              <a:rPr kumimoji="1" lang="ru-RU" sz="1600" b="1" dirty="0">
                <a:effectLst>
                  <a:outerShdw blurRad="25400" dist="12700" dir="2700000" algn="tl">
                    <a:schemeClr val="tx2">
                      <a:lumMod val="75000"/>
                      <a:alpha val="43000"/>
                    </a:schemeClr>
                  </a:outerShdw>
                </a:effectLst>
              </a:rPr>
            </a:br>
            <a:r>
              <a:rPr kumimoji="1" lang="ru-RU" sz="1600" b="1" dirty="0">
                <a:effectLst>
                  <a:outerShdw blurRad="25400" dist="12700" dir="2700000" algn="tl">
                    <a:schemeClr val="tx2">
                      <a:lumMod val="75000"/>
                      <a:alpha val="43000"/>
                    </a:schemeClr>
                  </a:outerShdw>
                </a:effectLst>
              </a:rPr>
              <a:t>для интеллектуального освоения Севера России и Арктики</a:t>
            </a:r>
          </a:p>
        </p:txBody>
      </p:sp>
      <p:graphicFrame>
        <p:nvGraphicFramePr>
          <p:cNvPr id="2" name="Схема 1"/>
          <p:cNvGraphicFramePr/>
          <p:nvPr>
            <p:extLst/>
          </p:nvPr>
        </p:nvGraphicFramePr>
        <p:xfrm>
          <a:off x="183232" y="1059582"/>
          <a:ext cx="6477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6588224" y="1188188"/>
            <a:ext cx="2541599" cy="3785652"/>
          </a:xfrm>
          <a:prstGeom prst="rect">
            <a:avLst/>
          </a:prstGeom>
        </p:spPr>
        <p:txBody>
          <a:bodyPr wrap="square">
            <a:spAutoFit/>
          </a:bodyPr>
          <a:lstStyle/>
          <a:p>
            <a:pPr marL="171450" indent="-171450" fontAlgn="base">
              <a:spcBef>
                <a:spcPct val="0"/>
              </a:spcBef>
              <a:spcAft>
                <a:spcPct val="0"/>
              </a:spcAft>
              <a:buFont typeface="Wingdings" panose="05000000000000000000" pitchFamily="2" charset="2"/>
              <a:buChar char="§"/>
            </a:pP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Стратегия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развития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АЗРФ и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обеспечения национальной безопасности на период до 2020 года (утверждена Президентом РФ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8.02.2013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 Пр-232</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a:t>
            </a:r>
            <a:endParaRPr kumimoji="1" lang="en-US"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endParaRPr>
          </a:p>
          <a:p>
            <a:pPr marL="171450" indent="-171450" fontAlgn="base">
              <a:spcBef>
                <a:spcPct val="0"/>
              </a:spcBef>
              <a:spcAft>
                <a:spcPct val="0"/>
              </a:spcAft>
              <a:buFont typeface="Wingdings" panose="05000000000000000000" pitchFamily="2" charset="2"/>
              <a:buChar char="§"/>
            </a:pP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аспоряжение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Правительства РФ от 18.11.2011 № 2074-р «Об основных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направлениях</a:t>
            </a:r>
            <a:b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b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социально-экономического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развития СЗФО</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a:t>
            </a:r>
          </a:p>
          <a:p>
            <a:pPr marL="171450" indent="-171450" fontAlgn="base">
              <a:spcBef>
                <a:spcPct val="0"/>
              </a:spcBef>
              <a:spcAft>
                <a:spcPct val="0"/>
              </a:spcAft>
              <a:buFont typeface="Wingdings" panose="05000000000000000000" pitchFamily="2" charset="2"/>
              <a:buChar char="§"/>
            </a:pP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Распоряжение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Правительства РФ от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7.10.2010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№1695-р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«О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Программе развития С</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АФУ»</a:t>
            </a:r>
            <a:endParaRPr kumimoji="1" lang="en-US"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endParaRPr>
          </a:p>
          <a:p>
            <a:pPr marL="171450" indent="-171450" fontAlgn="base">
              <a:spcBef>
                <a:spcPct val="0"/>
              </a:spcBef>
              <a:spcAft>
                <a:spcPct val="0"/>
              </a:spcAft>
              <a:buFont typeface="Wingdings" panose="05000000000000000000" pitchFamily="2" charset="2"/>
              <a:buChar char="§"/>
            </a:pP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Распоряжение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Правительства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РФ от 19.08.2015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1604-р : утверждены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изменения в Программе развития </a:t>
            </a:r>
            <a:r>
              <a:rPr kumimoji="1" lang="ru-RU" sz="1200" dirty="0" smtClean="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САФУ имени </a:t>
            </a:r>
            <a:r>
              <a:rPr kumimoji="1" lang="ru-RU" sz="1200" dirty="0">
                <a:solidFill>
                  <a:srgbClr val="1F497D">
                    <a:lumMod val="75000"/>
                  </a:srgbClr>
                </a:solidFill>
                <a:latin typeface="Georgia" panose="02040502050405020303" pitchFamily="18" charset="0"/>
                <a:ea typeface="Tahoma" panose="020B0604030504040204" pitchFamily="34" charset="0"/>
                <a:cs typeface="Tahoma" panose="020B0604030504040204" pitchFamily="34" charset="0"/>
              </a:rPr>
              <a:t>М.В. Ломоносова до 2020 года. </a:t>
            </a:r>
          </a:p>
        </p:txBody>
      </p:sp>
    </p:spTree>
    <p:extLst>
      <p:ext uri="{BB962C8B-B14F-4D97-AF65-F5344CB8AC3E}">
        <p14:creationId xmlns:p14="http://schemas.microsoft.com/office/powerpoint/2010/main" val="81696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Заголовок 1"/>
          <p:cNvSpPr txBox="1">
            <a:spLocks/>
          </p:cNvSpPr>
          <p:nvPr/>
        </p:nvSpPr>
        <p:spPr bwMode="auto">
          <a:xfrm>
            <a:off x="1371601" y="314325"/>
            <a:ext cx="7543801" cy="771525"/>
          </a:xfrm>
          <a:prstGeom prst="rect">
            <a:avLst/>
          </a:prstGeom>
          <a:noFill/>
          <a:ln>
            <a:noFill/>
          </a:ln>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endParaRPr lang="en-US" sz="3200" b="1" dirty="0">
              <a:solidFill>
                <a:srgbClr val="01358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8" name="Group 65"/>
          <p:cNvGraphicFramePr>
            <a:graphicFrameLocks noGrp="1"/>
          </p:cNvGraphicFramePr>
          <p:nvPr>
            <p:ph idx="4294967295"/>
            <p:extLst/>
          </p:nvPr>
        </p:nvGraphicFramePr>
        <p:xfrm>
          <a:off x="107503" y="1275607"/>
          <a:ext cx="6126583" cy="3722337"/>
        </p:xfrm>
        <a:graphic>
          <a:graphicData uri="http://schemas.openxmlformats.org/drawingml/2006/table">
            <a:tbl>
              <a:tblPr>
                <a:tableStyleId>{BC89EF96-8CEA-46FF-86C4-4CE0E7609802}</a:tableStyleId>
              </a:tblPr>
              <a:tblGrid>
                <a:gridCol w="4104457">
                  <a:extLst>
                    <a:ext uri="{9D8B030D-6E8A-4147-A177-3AD203B41FA5}">
                      <a16:colId xmlns:a16="http://schemas.microsoft.com/office/drawing/2014/main" val="20000"/>
                    </a:ext>
                  </a:extLst>
                </a:gridCol>
                <a:gridCol w="2022126">
                  <a:extLst>
                    <a:ext uri="{9D8B030D-6E8A-4147-A177-3AD203B41FA5}">
                      <a16:colId xmlns:a16="http://schemas.microsoft.com/office/drawing/2014/main" val="20001"/>
                    </a:ext>
                  </a:extLst>
                </a:gridCol>
              </a:tblGrid>
              <a:tr h="4075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smtClean="0">
                          <a:solidFill>
                            <a:srgbClr val="002060"/>
                          </a:solidFill>
                          <a:latin typeface="Georgia" panose="02040502050405020303" pitchFamily="18" charset="0"/>
                          <a:ea typeface="+mj-ea"/>
                          <a:cs typeface="Arial" panose="020B0604020202020204" pitchFamily="34" charset="0"/>
                        </a:rPr>
                        <a:t>Всего обучающихся</a:t>
                      </a:r>
                      <a:endParaRPr lang="en-US" sz="1500" b="1" kern="1200" dirty="0" smtClean="0">
                        <a:solidFill>
                          <a:srgbClr val="002060"/>
                        </a:solidFill>
                        <a:latin typeface="Georgia" panose="02040502050405020303" pitchFamily="18" charset="0"/>
                        <a:ea typeface="+mj-ea"/>
                        <a:cs typeface="Arial" panose="020B0604020202020204" pitchFamily="34" charset="0"/>
                      </a:endParaRP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altLang="ru-RU" sz="1500" b="1" kern="1200" noProof="0" dirty="0" smtClean="0">
                          <a:solidFill>
                            <a:srgbClr val="002060"/>
                          </a:solidFill>
                          <a:latin typeface="Georgia" panose="02040502050405020303" pitchFamily="18" charset="0"/>
                          <a:ea typeface="+mn-ea"/>
                          <a:cs typeface="Arial" panose="020B0604020202020204" pitchFamily="34" charset="0"/>
                        </a:rPr>
                        <a:t>˃</a:t>
                      </a:r>
                      <a:r>
                        <a:rPr lang="ru-RU" altLang="ru-RU" sz="1500" b="1" kern="1200" dirty="0" smtClean="0">
                          <a:solidFill>
                            <a:srgbClr val="002060"/>
                          </a:solidFill>
                          <a:latin typeface="Georgia" panose="02040502050405020303" pitchFamily="18" charset="0"/>
                          <a:ea typeface="+mj-ea"/>
                          <a:cs typeface="Arial" panose="020B0604020202020204" pitchFamily="34" charset="0"/>
                        </a:rPr>
                        <a:t>20</a:t>
                      </a:r>
                      <a:r>
                        <a:rPr lang="en-US" altLang="ru-RU" sz="1500" b="1" kern="1200" dirty="0" smtClean="0">
                          <a:solidFill>
                            <a:srgbClr val="002060"/>
                          </a:solidFill>
                          <a:latin typeface="Georgia" panose="02040502050405020303" pitchFamily="18" charset="0"/>
                          <a:ea typeface="+mj-ea"/>
                          <a:cs typeface="Arial" panose="020B0604020202020204" pitchFamily="34" charset="0"/>
                        </a:rPr>
                        <a:t> 000</a:t>
                      </a:r>
                      <a:endParaRPr lang="ru-RU" altLang="ru-RU" sz="1500" b="1" kern="1200" dirty="0" smtClean="0">
                        <a:solidFill>
                          <a:srgbClr val="002060"/>
                        </a:solidFill>
                        <a:latin typeface="Georgia" panose="02040502050405020303" pitchFamily="18" charset="0"/>
                        <a:ea typeface="+mj-ea"/>
                        <a:cs typeface="Arial" panose="020B0604020202020204" pitchFamily="34" charset="0"/>
                      </a:endParaRPr>
                    </a:p>
                  </a:txBody>
                  <a:tcPr marT="34294" marB="34294" horzOverflow="overflow"/>
                </a:tc>
                <a:extLst>
                  <a:ext uri="{0D108BD9-81ED-4DB2-BD59-A6C34878D82A}">
                    <a16:rowId xmlns:a16="http://schemas.microsoft.com/office/drawing/2014/main" val="10000"/>
                  </a:ext>
                </a:extLst>
              </a:tr>
              <a:tr h="384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smtClean="0">
                          <a:solidFill>
                            <a:srgbClr val="002060"/>
                          </a:solidFill>
                          <a:latin typeface="Georgia" panose="02040502050405020303" pitchFamily="18" charset="0"/>
                          <a:ea typeface="+mj-ea"/>
                          <a:cs typeface="Arial" panose="020B0604020202020204" pitchFamily="34" charset="0"/>
                        </a:rPr>
                        <a:t>Сотрудники (ППС,</a:t>
                      </a:r>
                      <a:r>
                        <a:rPr lang="ru-RU" sz="1500" b="1" kern="1200" baseline="0" dirty="0" smtClean="0">
                          <a:solidFill>
                            <a:srgbClr val="002060"/>
                          </a:solidFill>
                          <a:latin typeface="Georgia" panose="02040502050405020303" pitchFamily="18" charset="0"/>
                          <a:ea typeface="+mj-ea"/>
                          <a:cs typeface="Arial" panose="020B0604020202020204" pitchFamily="34" charset="0"/>
                        </a:rPr>
                        <a:t> НПР, АУП, УВП)</a:t>
                      </a:r>
                      <a:endParaRPr lang="ru-RU" sz="1500" b="1" kern="1200" dirty="0" smtClean="0">
                        <a:solidFill>
                          <a:srgbClr val="002060"/>
                        </a:solidFill>
                        <a:latin typeface="Georgia" panose="02040502050405020303" pitchFamily="18" charset="0"/>
                        <a:ea typeface="+mj-ea"/>
                        <a:cs typeface="Arial" panose="020B0604020202020204" pitchFamily="34" charset="0"/>
                      </a:endParaRP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ru-RU" sz="1500" b="1" kern="1200" noProof="0" dirty="0" smtClean="0">
                          <a:solidFill>
                            <a:srgbClr val="002060"/>
                          </a:solidFill>
                          <a:latin typeface="Georgia" panose="02040502050405020303" pitchFamily="18" charset="0"/>
                          <a:ea typeface="+mj-ea"/>
                          <a:cs typeface="Arial" panose="020B0604020202020204" pitchFamily="34" charset="0"/>
                        </a:rPr>
                        <a:t>3300</a:t>
                      </a:r>
                      <a:endParaRPr lang="ru-RU" altLang="ru-RU" sz="1500" b="1" kern="1200" noProof="0" dirty="0" smtClean="0">
                        <a:solidFill>
                          <a:srgbClr val="002060"/>
                        </a:solidFill>
                        <a:latin typeface="Georgia" panose="02040502050405020303" pitchFamily="18"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ru-RU" sz="1500" b="1" kern="1200" dirty="0" smtClean="0">
                        <a:solidFill>
                          <a:srgbClr val="002060"/>
                        </a:solidFill>
                        <a:latin typeface="Georgia" panose="02040502050405020303" pitchFamily="18" charset="0"/>
                        <a:ea typeface="+mj-ea"/>
                        <a:cs typeface="Arial" panose="020B0604020202020204" pitchFamily="34" charset="0"/>
                      </a:endParaRPr>
                    </a:p>
                  </a:txBody>
                  <a:tcPr marT="34294" marB="34294" horzOverflow="overflow"/>
                </a:tc>
                <a:extLst>
                  <a:ext uri="{0D108BD9-81ED-4DB2-BD59-A6C34878D82A}">
                    <a16:rowId xmlns:a16="http://schemas.microsoft.com/office/drawing/2014/main" val="10001"/>
                  </a:ext>
                </a:extLst>
              </a:tr>
              <a:tr h="60749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500" b="1" kern="1200" dirty="0" smtClean="0">
                          <a:solidFill>
                            <a:srgbClr val="002060"/>
                          </a:solidFill>
                          <a:latin typeface="Georgia" panose="02040502050405020303" pitchFamily="18" charset="0"/>
                          <a:ea typeface="+mj-ea"/>
                          <a:cs typeface="Arial" panose="020B0604020202020204" pitchFamily="34" charset="0"/>
                        </a:rPr>
                        <a:t>Высшие школы</a:t>
                      </a:r>
                      <a:endParaRPr lang="en-US" sz="1500" b="1" kern="1200" dirty="0" smtClean="0">
                        <a:solidFill>
                          <a:srgbClr val="002060"/>
                        </a:solidFill>
                        <a:latin typeface="Georgia" panose="02040502050405020303" pitchFamily="18"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ru-RU" sz="1500" b="1" kern="1200" dirty="0" smtClean="0">
                          <a:solidFill>
                            <a:srgbClr val="002060"/>
                          </a:solidFill>
                          <a:latin typeface="Georgia" panose="02040502050405020303" pitchFamily="18" charset="0"/>
                          <a:ea typeface="+mj-ea"/>
                          <a:cs typeface="Arial" panose="020B0604020202020204" pitchFamily="34" charset="0"/>
                        </a:rPr>
                        <a:t>Филиалы</a:t>
                      </a: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500" b="1" kern="1200" dirty="0" smtClean="0">
                          <a:solidFill>
                            <a:srgbClr val="002060"/>
                          </a:solidFill>
                          <a:latin typeface="Georgia" panose="02040502050405020303" pitchFamily="18" charset="0"/>
                          <a:ea typeface="+mj-ea"/>
                          <a:cs typeface="Arial" panose="020B0604020202020204" pitchFamily="34" charset="0"/>
                        </a:rPr>
                        <a:t>7</a:t>
                      </a:r>
                      <a:endParaRPr lang="en-US" sz="1500" b="1" kern="1200" dirty="0" smtClean="0">
                        <a:solidFill>
                          <a:srgbClr val="002060"/>
                        </a:solidFill>
                        <a:latin typeface="Georgia" panose="02040502050405020303" pitchFamily="18"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ru-RU" sz="1500" b="1" kern="1200" dirty="0" smtClean="0">
                          <a:solidFill>
                            <a:srgbClr val="002060"/>
                          </a:solidFill>
                          <a:latin typeface="Georgia" panose="02040502050405020303" pitchFamily="18" charset="0"/>
                          <a:ea typeface="+mj-ea"/>
                          <a:cs typeface="Arial" panose="020B0604020202020204" pitchFamily="34" charset="0"/>
                        </a:rPr>
                        <a:t>3 (Нарьян-Мар, Северодвинск, Коряжма)</a:t>
                      </a:r>
                    </a:p>
                  </a:txBody>
                  <a:tcPr marT="34294" marB="34294" horzOverflow="overflow"/>
                </a:tc>
                <a:extLst>
                  <a:ext uri="{0D108BD9-81ED-4DB2-BD59-A6C34878D82A}">
                    <a16:rowId xmlns:a16="http://schemas.microsoft.com/office/drawing/2014/main" val="10002"/>
                  </a:ext>
                </a:extLst>
              </a:tr>
              <a:tr h="685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smtClean="0">
                          <a:solidFill>
                            <a:srgbClr val="002060"/>
                          </a:solidFill>
                          <a:latin typeface="Georgia" panose="02040502050405020303" pitchFamily="18" charset="0"/>
                          <a:ea typeface="+mj-ea"/>
                          <a:cs typeface="Arial" panose="020B0604020202020204" pitchFamily="34" charset="0"/>
                        </a:rPr>
                        <a:t>Программы, в т.ч. </a:t>
                      </a:r>
                    </a:p>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err="1" smtClean="0">
                          <a:solidFill>
                            <a:srgbClr val="002060"/>
                          </a:solidFill>
                          <a:latin typeface="Georgia" panose="02040502050405020303" pitchFamily="18" charset="0"/>
                          <a:ea typeface="+mj-ea"/>
                          <a:cs typeface="Arial" panose="020B0604020202020204" pitchFamily="34" charset="0"/>
                        </a:rPr>
                        <a:t>Специалитет</a:t>
                      </a:r>
                      <a:r>
                        <a:rPr lang="en-US" sz="1500" b="1" kern="1200" dirty="0" smtClean="0">
                          <a:solidFill>
                            <a:srgbClr val="002060"/>
                          </a:solidFill>
                          <a:latin typeface="Georgia" panose="02040502050405020303" pitchFamily="18" charset="0"/>
                          <a:ea typeface="+mj-ea"/>
                          <a:cs typeface="Arial" panose="020B0604020202020204" pitchFamily="34" charset="0"/>
                        </a:rPr>
                        <a:t> +</a:t>
                      </a:r>
                      <a:r>
                        <a:rPr lang="ru-RU" sz="1500" b="1" kern="1200" dirty="0" smtClean="0">
                          <a:solidFill>
                            <a:srgbClr val="002060"/>
                          </a:solidFill>
                          <a:latin typeface="Georgia" panose="02040502050405020303" pitchFamily="18" charset="0"/>
                          <a:ea typeface="+mj-ea"/>
                          <a:cs typeface="Arial" panose="020B0604020202020204" pitchFamily="34" charset="0"/>
                        </a:rPr>
                        <a:t> бакалавриат</a:t>
                      </a:r>
                      <a:r>
                        <a:rPr lang="en-US" sz="1500" b="1" kern="1200" dirty="0" smtClean="0">
                          <a:solidFill>
                            <a:srgbClr val="002060"/>
                          </a:solidFill>
                          <a:latin typeface="Georgia" panose="02040502050405020303" pitchFamily="18" charset="0"/>
                          <a:ea typeface="+mj-ea"/>
                          <a:cs typeface="Arial" panose="020B0604020202020204" pitchFamily="34" charset="0"/>
                        </a:rPr>
                        <a:t> / </a:t>
                      </a:r>
                      <a:r>
                        <a:rPr lang="ru-RU" sz="1500" b="1" kern="1200" dirty="0" smtClean="0">
                          <a:solidFill>
                            <a:srgbClr val="002060"/>
                          </a:solidFill>
                          <a:latin typeface="Georgia" panose="02040502050405020303" pitchFamily="18" charset="0"/>
                          <a:ea typeface="+mj-ea"/>
                          <a:cs typeface="Arial" panose="020B0604020202020204" pitchFamily="34" charset="0"/>
                        </a:rPr>
                        <a:t>магистратура/ аспирантура</a:t>
                      </a: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ru-RU" sz="1500" b="1" kern="1200" dirty="0" smtClean="0">
                          <a:solidFill>
                            <a:srgbClr val="002060"/>
                          </a:solidFill>
                          <a:latin typeface="Georgia" panose="02040502050405020303" pitchFamily="18" charset="0"/>
                          <a:ea typeface="+mj-ea"/>
                          <a:cs typeface="Arial" panose="020B0604020202020204" pitchFamily="34" charset="0"/>
                        </a:rPr>
                        <a:t>350</a:t>
                      </a:r>
                    </a:p>
                    <a:p>
                      <a:pPr marL="0" marR="0" lvl="0" indent="0" algn="l" defTabSz="914400" rtl="0" eaLnBrk="1" fontAlgn="base" latinLnBrk="0" hangingPunct="1">
                        <a:lnSpc>
                          <a:spcPct val="100000"/>
                        </a:lnSpc>
                        <a:spcBef>
                          <a:spcPct val="0"/>
                        </a:spcBef>
                        <a:spcAft>
                          <a:spcPct val="0"/>
                        </a:spcAft>
                        <a:buClrTx/>
                        <a:buSzTx/>
                        <a:buFontTx/>
                        <a:buNone/>
                        <a:tabLst/>
                      </a:pPr>
                      <a:r>
                        <a:rPr lang="en-US" altLang="ru-RU" sz="1500" b="1" kern="1200" dirty="0" smtClean="0">
                          <a:solidFill>
                            <a:srgbClr val="002060"/>
                          </a:solidFill>
                          <a:latin typeface="Georgia" panose="02040502050405020303" pitchFamily="18" charset="0"/>
                          <a:ea typeface="+mj-ea"/>
                          <a:cs typeface="Arial" panose="020B0604020202020204" pitchFamily="34" charset="0"/>
                        </a:rPr>
                        <a:t>178 / 78 / 85</a:t>
                      </a:r>
                    </a:p>
                  </a:txBody>
                  <a:tcPr marT="34294" marB="34294" horzOverflow="overflow"/>
                </a:tc>
                <a:extLst>
                  <a:ext uri="{0D108BD9-81ED-4DB2-BD59-A6C34878D82A}">
                    <a16:rowId xmlns:a16="http://schemas.microsoft.com/office/drawing/2014/main" val="10003"/>
                  </a:ext>
                </a:extLst>
              </a:tr>
              <a:tr h="480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smtClean="0">
                          <a:solidFill>
                            <a:srgbClr val="002060"/>
                          </a:solidFill>
                          <a:latin typeface="Georgia" panose="02040502050405020303" pitchFamily="18" charset="0"/>
                          <a:ea typeface="+mj-ea"/>
                          <a:cs typeface="Arial" panose="020B0604020202020204" pitchFamily="34" charset="0"/>
                        </a:rPr>
                        <a:t>Программы</a:t>
                      </a:r>
                      <a:r>
                        <a:rPr lang="en-US" sz="1500" b="1" kern="1200" dirty="0" smtClean="0">
                          <a:solidFill>
                            <a:srgbClr val="002060"/>
                          </a:solidFill>
                          <a:latin typeface="Georgia" panose="02040502050405020303" pitchFamily="18" charset="0"/>
                          <a:ea typeface="+mj-ea"/>
                          <a:cs typeface="Arial" panose="020B0604020202020204" pitchFamily="34" charset="0"/>
                        </a:rPr>
                        <a:t> / </a:t>
                      </a:r>
                      <a:r>
                        <a:rPr lang="ru-RU" sz="1500" b="1" kern="1200" dirty="0" smtClean="0">
                          <a:solidFill>
                            <a:srgbClr val="002060"/>
                          </a:solidFill>
                          <a:latin typeface="Georgia" panose="02040502050405020303" pitchFamily="18" charset="0"/>
                          <a:ea typeface="+mj-ea"/>
                          <a:cs typeface="Arial" panose="020B0604020202020204" pitchFamily="34" charset="0"/>
                        </a:rPr>
                        <a:t>курсы на английском языке</a:t>
                      </a: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500" b="1" kern="1200" dirty="0" smtClean="0">
                          <a:solidFill>
                            <a:srgbClr val="002060"/>
                          </a:solidFill>
                          <a:latin typeface="Georgia" panose="02040502050405020303" pitchFamily="18" charset="0"/>
                          <a:ea typeface="+mj-ea"/>
                          <a:cs typeface="Arial" panose="020B0604020202020204" pitchFamily="34" charset="0"/>
                        </a:rPr>
                        <a:t>6</a:t>
                      </a:r>
                      <a:r>
                        <a:rPr lang="en-US" sz="1500" b="1" kern="1200" dirty="0" smtClean="0">
                          <a:solidFill>
                            <a:srgbClr val="002060"/>
                          </a:solidFill>
                          <a:latin typeface="Georgia" panose="02040502050405020303" pitchFamily="18" charset="0"/>
                          <a:ea typeface="+mj-ea"/>
                          <a:cs typeface="Arial" panose="020B0604020202020204" pitchFamily="34" charset="0"/>
                        </a:rPr>
                        <a:t> / </a:t>
                      </a:r>
                      <a:r>
                        <a:rPr lang="ru-RU" altLang="ru-RU" sz="1500" b="1" kern="1200" noProof="0" dirty="0" smtClean="0">
                          <a:solidFill>
                            <a:srgbClr val="002060"/>
                          </a:solidFill>
                          <a:latin typeface="Georgia" panose="02040502050405020303" pitchFamily="18" charset="0"/>
                          <a:ea typeface="+mn-ea"/>
                          <a:cs typeface="Arial" panose="020B0604020202020204" pitchFamily="34" charset="0"/>
                        </a:rPr>
                        <a:t>˃</a:t>
                      </a:r>
                      <a:r>
                        <a:rPr lang="ru-RU" sz="1500" b="1" kern="1200" dirty="0" smtClean="0">
                          <a:solidFill>
                            <a:srgbClr val="002060"/>
                          </a:solidFill>
                          <a:latin typeface="Georgia" panose="02040502050405020303" pitchFamily="18" charset="0"/>
                          <a:ea typeface="+mj-ea"/>
                          <a:cs typeface="Arial" panose="020B0604020202020204" pitchFamily="34" charset="0"/>
                        </a:rPr>
                        <a:t> 150</a:t>
                      </a:r>
                    </a:p>
                  </a:txBody>
                  <a:tcPr marT="34294" marB="34294" horzOverflow="overflow"/>
                </a:tc>
                <a:extLst>
                  <a:ext uri="{0D108BD9-81ED-4DB2-BD59-A6C34878D82A}">
                    <a16:rowId xmlns:a16="http://schemas.microsoft.com/office/drawing/2014/main" val="10004"/>
                  </a:ext>
                </a:extLst>
              </a:tr>
              <a:tr h="4800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b="1" kern="1200" dirty="0" smtClean="0">
                          <a:solidFill>
                            <a:srgbClr val="002060"/>
                          </a:solidFill>
                          <a:latin typeface="Georgia" panose="02040502050405020303" pitchFamily="18" charset="0"/>
                          <a:ea typeface="+mj-ea"/>
                          <a:cs typeface="Arial" panose="020B0604020202020204" pitchFamily="34" charset="0"/>
                        </a:rPr>
                        <a:t>Иностранные студенты</a:t>
                      </a:r>
                    </a:p>
                  </a:txBody>
                  <a:tcPr marT="34294" marB="34294"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500" b="1" kern="1200" dirty="0" smtClean="0">
                          <a:solidFill>
                            <a:srgbClr val="002060"/>
                          </a:solidFill>
                          <a:latin typeface="Georgia" panose="02040502050405020303" pitchFamily="18" charset="0"/>
                          <a:ea typeface="+mj-ea"/>
                          <a:cs typeface="Arial" panose="020B0604020202020204" pitchFamily="34" charset="0"/>
                        </a:rPr>
                        <a:t>634 / </a:t>
                      </a:r>
                      <a:r>
                        <a:rPr lang="ru-RU" sz="1500" b="1" kern="1200" dirty="0" smtClean="0">
                          <a:solidFill>
                            <a:srgbClr val="002060"/>
                          </a:solidFill>
                          <a:latin typeface="Georgia" panose="02040502050405020303" pitchFamily="18" charset="0"/>
                          <a:ea typeface="+mj-ea"/>
                          <a:cs typeface="Arial" panose="020B0604020202020204" pitchFamily="34" charset="0"/>
                        </a:rPr>
                        <a:t>из </a:t>
                      </a:r>
                      <a:r>
                        <a:rPr lang="en-US" sz="1500" b="1" kern="1200" dirty="0" smtClean="0">
                          <a:solidFill>
                            <a:srgbClr val="002060"/>
                          </a:solidFill>
                          <a:latin typeface="Georgia" panose="02040502050405020303" pitchFamily="18" charset="0"/>
                          <a:ea typeface="+mj-ea"/>
                          <a:cs typeface="Arial" panose="020B0604020202020204" pitchFamily="34" charset="0"/>
                        </a:rPr>
                        <a:t>43 </a:t>
                      </a:r>
                      <a:r>
                        <a:rPr lang="ru-RU" sz="1500" b="1" kern="1200" dirty="0" smtClean="0">
                          <a:solidFill>
                            <a:srgbClr val="002060"/>
                          </a:solidFill>
                          <a:latin typeface="Georgia" panose="02040502050405020303" pitchFamily="18" charset="0"/>
                          <a:ea typeface="+mj-ea"/>
                          <a:cs typeface="Arial" panose="020B0604020202020204" pitchFamily="34" charset="0"/>
                        </a:rPr>
                        <a:t>стран</a:t>
                      </a:r>
                      <a:endParaRPr lang="en-US" sz="1500" b="1" kern="1200" dirty="0" smtClean="0">
                        <a:solidFill>
                          <a:srgbClr val="002060"/>
                        </a:solidFill>
                        <a:latin typeface="Georgia" panose="02040502050405020303" pitchFamily="18" charset="0"/>
                        <a:ea typeface="+mj-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ru-RU" sz="1500" b="1" kern="1200" dirty="0" smtClean="0">
                        <a:solidFill>
                          <a:srgbClr val="002060"/>
                        </a:solidFill>
                        <a:latin typeface="Georgia" panose="02040502050405020303" pitchFamily="18" charset="0"/>
                        <a:ea typeface="+mj-ea"/>
                        <a:cs typeface="Arial" panose="020B0604020202020204" pitchFamily="34" charset="0"/>
                      </a:endParaRPr>
                    </a:p>
                  </a:txBody>
                  <a:tcPr marT="34294" marB="34294" horzOverflow="overflow"/>
                </a:tc>
                <a:extLst>
                  <a:ext uri="{0D108BD9-81ED-4DB2-BD59-A6C34878D82A}">
                    <a16:rowId xmlns:a16="http://schemas.microsoft.com/office/drawing/2014/main" val="10005"/>
                  </a:ext>
                </a:extLst>
              </a:tr>
            </a:tbl>
          </a:graphicData>
        </a:graphic>
      </p:graphicFrame>
      <p:pic>
        <p:nvPicPr>
          <p:cNvPr id="9" name="Picture 2" descr="D:\фото\Евраз\2.jpg"/>
          <p:cNvPicPr>
            <a:picLocks noChangeAspect="1" noChangeArrowheads="1"/>
          </p:cNvPicPr>
          <p:nvPr/>
        </p:nvPicPr>
        <p:blipFill>
          <a:blip r:embed="rId3" cstate="print">
            <a:extLst/>
          </a:blip>
          <a:srcRect/>
          <a:stretch>
            <a:fillRect/>
          </a:stretch>
        </p:blipFill>
        <p:spPr bwMode="auto">
          <a:xfrm>
            <a:off x="6234087" y="1107281"/>
            <a:ext cx="2823357" cy="1409538"/>
          </a:xfrm>
          <a:prstGeom prst="rect">
            <a:avLst/>
          </a:prstGeom>
          <a:noFill/>
          <a:effectLst>
            <a:outerShdw blurRad="50800" dist="38100" dir="2700000" algn="tl" rotWithShape="0">
              <a:srgbClr val="013581">
                <a:alpha val="40000"/>
              </a:srgbClr>
            </a:outerShdw>
            <a:softEdge rad="127000"/>
          </a:effectLst>
          <a:extLst/>
        </p:spPr>
      </p:pic>
      <p:sp>
        <p:nvSpPr>
          <p:cNvPr id="3" name="Прямоугольник 2"/>
          <p:cNvSpPr/>
          <p:nvPr/>
        </p:nvSpPr>
        <p:spPr>
          <a:xfrm>
            <a:off x="0" y="215340"/>
            <a:ext cx="9120461" cy="769441"/>
          </a:xfrm>
          <a:prstGeom prst="rect">
            <a:avLst/>
          </a:prstGeom>
        </p:spPr>
        <p:txBody>
          <a:bodyPr wrap="square">
            <a:spAutoFit/>
          </a:bodyPr>
          <a:lstStyle/>
          <a:p>
            <a:pPr algn="ctr" eaLnBrk="0" hangingPunct="0"/>
            <a:r>
              <a:rPr lang="ru-RU" sz="2400" b="1" dirty="0">
                <a:solidFill>
                  <a:schemeClr val="tx2">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ru-RU" sz="2000" b="1" dirty="0">
                <a:solidFill>
                  <a:srgbClr val="0070C0"/>
                </a:solidFill>
                <a:effectLst>
                  <a:outerShdw blurRad="25400" dist="12700" dir="2700000" algn="tl">
                    <a:schemeClr val="tx2">
                      <a:lumMod val="75000"/>
                      <a:alpha val="43000"/>
                    </a:schemeClr>
                  </a:outerShdw>
                </a:effectLst>
                <a:latin typeface="Georgia" panose="02040502050405020303" pitchFamily="18" charset="0"/>
                <a:ea typeface="+mj-ea"/>
                <a:cs typeface="+mj-cs"/>
              </a:rPr>
              <a:t>Северный (Арктический) федеральный </a:t>
            </a:r>
          </a:p>
          <a:p>
            <a:pPr algn="ctr" eaLnBrk="0" hangingPunct="0"/>
            <a:r>
              <a:rPr lang="ru-RU" sz="2000" b="1" dirty="0">
                <a:solidFill>
                  <a:srgbClr val="0070C0"/>
                </a:solidFill>
                <a:effectLst>
                  <a:outerShdw blurRad="25400" dist="12700" dir="2700000" algn="tl">
                    <a:schemeClr val="tx2">
                      <a:lumMod val="75000"/>
                      <a:alpha val="43000"/>
                    </a:schemeClr>
                  </a:outerShdw>
                </a:effectLst>
                <a:latin typeface="Georgia" panose="02040502050405020303" pitchFamily="18" charset="0"/>
                <a:ea typeface="+mj-ea"/>
                <a:cs typeface="+mj-cs"/>
              </a:rPr>
              <a:t>университет имени М.В.</a:t>
            </a:r>
            <a:r>
              <a:rPr lang="en-US" sz="2000" b="1" dirty="0">
                <a:solidFill>
                  <a:srgbClr val="0070C0"/>
                </a:solidFill>
                <a:effectLst>
                  <a:outerShdw blurRad="25400" dist="12700" dir="2700000" algn="tl">
                    <a:schemeClr val="tx2">
                      <a:lumMod val="75000"/>
                      <a:alpha val="43000"/>
                    </a:schemeClr>
                  </a:outerShdw>
                </a:effectLst>
                <a:latin typeface="Georgia" panose="02040502050405020303" pitchFamily="18" charset="0"/>
                <a:ea typeface="+mj-ea"/>
                <a:cs typeface="+mj-cs"/>
              </a:rPr>
              <a:t> </a:t>
            </a:r>
            <a:r>
              <a:rPr lang="ru-RU" sz="2000" b="1" dirty="0">
                <a:solidFill>
                  <a:srgbClr val="0070C0"/>
                </a:solidFill>
                <a:effectLst>
                  <a:outerShdw blurRad="25400" dist="12700" dir="2700000" algn="tl">
                    <a:schemeClr val="tx2">
                      <a:lumMod val="75000"/>
                      <a:alpha val="43000"/>
                    </a:schemeClr>
                  </a:outerShdw>
                </a:effectLst>
                <a:latin typeface="Georgia" panose="02040502050405020303" pitchFamily="18" charset="0"/>
                <a:ea typeface="+mj-ea"/>
                <a:cs typeface="+mj-cs"/>
              </a:rPr>
              <a:t>Ломоносова</a:t>
            </a:r>
            <a:endParaRPr lang="en-US" sz="2000" b="1" dirty="0">
              <a:solidFill>
                <a:srgbClr val="0070C0"/>
              </a:solidFill>
              <a:effectLst>
                <a:outerShdw blurRad="25400" dist="12700" dir="2700000" algn="tl">
                  <a:schemeClr val="tx2">
                    <a:lumMod val="75000"/>
                    <a:alpha val="43000"/>
                  </a:schemeClr>
                </a:outerShdw>
              </a:effectLst>
              <a:latin typeface="Georgia" panose="02040502050405020303" pitchFamily="18" charset="0"/>
              <a:ea typeface="+mj-ea"/>
              <a:cs typeface="+mj-cs"/>
            </a:endParaRPr>
          </a:p>
        </p:txBody>
      </p:sp>
      <p:pic>
        <p:nvPicPr>
          <p:cNvPr id="10" name="Рисунок 9" descr="сафу.png"/>
          <p:cNvPicPr>
            <a:picLocks noChangeAspect="1"/>
          </p:cNvPicPr>
          <p:nvPr/>
        </p:nvPicPr>
        <p:blipFill>
          <a:blip r:embed="rId4" cstate="print"/>
          <a:stretch>
            <a:fillRect/>
          </a:stretch>
        </p:blipFill>
        <p:spPr>
          <a:xfrm>
            <a:off x="8382499" y="33468"/>
            <a:ext cx="737963" cy="756084"/>
          </a:xfrm>
          <a:prstGeom prst="rect">
            <a:avLst/>
          </a:prstGeom>
        </p:spPr>
      </p:pic>
      <p:pic>
        <p:nvPicPr>
          <p:cNvPr id="11" name="Picture 3" descr="H:\linza r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4087" y="2397992"/>
            <a:ext cx="4024843"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3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Прямоугольник 3"/>
          <p:cNvSpPr/>
          <p:nvPr/>
        </p:nvSpPr>
        <p:spPr>
          <a:xfrm>
            <a:off x="1143000" y="1"/>
            <a:ext cx="6858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rgbClr val="2E75B6"/>
              </a:solidFill>
            </a:endParaRPr>
          </a:p>
        </p:txBody>
      </p:sp>
      <p:sp>
        <p:nvSpPr>
          <p:cNvPr id="6" name="TextBox 5"/>
          <p:cNvSpPr txBox="1"/>
          <p:nvPr/>
        </p:nvSpPr>
        <p:spPr>
          <a:xfrm>
            <a:off x="1344529" y="17287"/>
            <a:ext cx="6469982" cy="93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ru-RU"/>
            </a:defPPr>
            <a:lvl1pPr algn="ctr" eaLnBrk="0" fontAlgn="base" hangingPunct="0">
              <a:spcBef>
                <a:spcPct val="0"/>
              </a:spcBef>
              <a:spcAft>
                <a:spcPct val="0"/>
              </a:spcAft>
              <a:defRPr sz="2400" b="1">
                <a:solidFill>
                  <a:srgbClr val="0070C0"/>
                </a:solidFill>
                <a:effectLst>
                  <a:outerShdw blurRad="25400" dist="25400" dir="2700000" algn="tl">
                    <a:schemeClr val="tx2">
                      <a:lumMod val="75000"/>
                      <a:alpha val="43000"/>
                    </a:schemeClr>
                  </a:outerShdw>
                </a:effectLst>
                <a:latin typeface="Georgia" panose="02040502050405020303" pitchFamily="18"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endParaRPr lang="ru-RU" sz="17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23478"/>
            <a:ext cx="6120680" cy="4767847"/>
          </a:xfrm>
          <a:prstGeom prst="rect">
            <a:avLst/>
          </a:prstGeom>
          <a:ln w="28575">
            <a:solidFill>
              <a:srgbClr val="2E75B6"/>
            </a:solidFill>
          </a:ln>
        </p:spPr>
      </p:pic>
    </p:spTree>
    <p:extLst>
      <p:ext uri="{BB962C8B-B14F-4D97-AF65-F5344CB8AC3E}">
        <p14:creationId xmlns:p14="http://schemas.microsoft.com/office/powerpoint/2010/main" val="177751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Прямоугольник 3"/>
          <p:cNvSpPr/>
          <p:nvPr/>
        </p:nvSpPr>
        <p:spPr>
          <a:xfrm>
            <a:off x="1143000" y="0"/>
            <a:ext cx="6858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rgbClr val="2E75B6"/>
              </a:solidFill>
            </a:endParaRPr>
          </a:p>
        </p:txBody>
      </p:sp>
      <p:sp>
        <p:nvSpPr>
          <p:cNvPr id="6" name="TextBox 5"/>
          <p:cNvSpPr txBox="1"/>
          <p:nvPr/>
        </p:nvSpPr>
        <p:spPr>
          <a:xfrm>
            <a:off x="1143000" y="247760"/>
            <a:ext cx="6669360" cy="30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ru-RU"/>
            </a:defPPr>
            <a:lvl1pPr algn="ctr" eaLnBrk="0" fontAlgn="base" hangingPunct="0">
              <a:spcBef>
                <a:spcPct val="0"/>
              </a:spcBef>
              <a:spcAft>
                <a:spcPct val="0"/>
              </a:spcAft>
              <a:defRPr sz="2200" b="1">
                <a:solidFill>
                  <a:srgbClr val="0070C0"/>
                </a:solidFill>
                <a:effectLst>
                  <a:outerShdw blurRad="25400" dist="25400" dir="2700000" algn="tl">
                    <a:schemeClr val="tx2">
                      <a:lumMod val="75000"/>
                      <a:alpha val="43000"/>
                    </a:schemeClr>
                  </a:outerShdw>
                </a:effectLst>
                <a:latin typeface="Georgia" panose="02040502050405020303" pitchFamily="18"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dirty="0" smtClean="0">
                <a:effectLst/>
                <a:latin typeface="Trebuchet MS" panose="020B0603020202020204" pitchFamily="34" charset="0"/>
              </a:rPr>
              <a:t>   </a:t>
            </a:r>
            <a:r>
              <a:rPr lang="ru-RU" sz="2000" dirty="0" smtClean="0">
                <a:effectLst/>
                <a:latin typeface="Trebuchet MS" panose="020B0603020202020204" pitchFamily="34" charset="0"/>
              </a:rPr>
              <a:t>СИСТЕМА ПОДГОТОВКИ КАДРОВ «ЗАВОД-ВТУЗ»</a:t>
            </a:r>
            <a:endParaRPr lang="ru-RU" sz="2000" dirty="0">
              <a:effectLst/>
              <a:latin typeface="Trebuchet MS" panose="020B0603020202020204" pitchFamily="34" charset="0"/>
            </a:endParaRPr>
          </a:p>
        </p:txBody>
      </p:sp>
      <p:sp>
        <p:nvSpPr>
          <p:cNvPr id="3" name="Прямоугольник 2"/>
          <p:cNvSpPr/>
          <p:nvPr/>
        </p:nvSpPr>
        <p:spPr>
          <a:xfrm>
            <a:off x="179512" y="938373"/>
            <a:ext cx="6962561" cy="4755148"/>
          </a:xfrm>
          <a:prstGeom prst="rect">
            <a:avLst/>
          </a:prstGeom>
        </p:spPr>
        <p:txBody>
          <a:bodyPr wrap="square" lIns="68580" tIns="34290" rIns="68580" bIns="34290">
            <a:spAutoFit/>
          </a:bodyPr>
          <a:lstStyle/>
          <a:p>
            <a:pPr>
              <a:spcAft>
                <a:spcPts val="900"/>
              </a:spcAft>
            </a:pPr>
            <a:r>
              <a:rPr lang="ru-RU" sz="1400" dirty="0">
                <a:solidFill>
                  <a:schemeClr val="accent5">
                    <a:lumMod val="50000"/>
                  </a:schemeClr>
                </a:solidFill>
                <a:latin typeface="Georgia" panose="02040502050405020303" pitchFamily="18" charset="0"/>
                <a:cs typeface="Times New Roman" panose="02020603050405020304" pitchFamily="18" charset="0"/>
              </a:rPr>
              <a:t>1. </a:t>
            </a:r>
            <a:r>
              <a:rPr lang="ru-RU" sz="1250" dirty="0">
                <a:solidFill>
                  <a:schemeClr val="accent5">
                    <a:lumMod val="50000"/>
                  </a:schemeClr>
                </a:solidFill>
                <a:latin typeface="Georgia" panose="02040502050405020303" pitchFamily="18" charset="0"/>
                <a:cs typeface="Times New Roman" panose="02020603050405020304" pitchFamily="18" charset="0"/>
              </a:rPr>
              <a:t>Обеспечивает консолидацию образования, науки </a:t>
            </a:r>
            <a:r>
              <a:rPr lang="ru-RU" sz="1250" dirty="0" smtClean="0">
                <a:solidFill>
                  <a:schemeClr val="accent5">
                    <a:lumMod val="50000"/>
                  </a:schemeClr>
                </a:solidFill>
                <a:latin typeface="Georgia" panose="02040502050405020303" pitchFamily="18" charset="0"/>
                <a:cs typeface="Times New Roman" panose="02020603050405020304" pitchFamily="18" charset="0"/>
              </a:rPr>
              <a:t>и </a:t>
            </a:r>
            <a:r>
              <a:rPr lang="ru-RU" sz="1250" dirty="0">
                <a:solidFill>
                  <a:schemeClr val="accent5">
                    <a:lumMod val="50000"/>
                  </a:schemeClr>
                </a:solidFill>
                <a:latin typeface="Georgia" panose="02040502050405020303" pitchFamily="18" charset="0"/>
                <a:cs typeface="Times New Roman" panose="02020603050405020304" pitchFamily="18" charset="0"/>
              </a:rPr>
              <a:t>производства региона для решения актуальных производственных задач;</a:t>
            </a:r>
            <a:endParaRPr lang="en-US" sz="1250" dirty="0">
              <a:solidFill>
                <a:schemeClr val="accent5">
                  <a:lumMod val="50000"/>
                </a:schemeClr>
              </a:solidFill>
              <a:latin typeface="Georgia" panose="02040502050405020303" pitchFamily="18" charset="0"/>
              <a:cs typeface="Times New Roman" panose="02020603050405020304" pitchFamily="18" charset="0"/>
            </a:endParaRPr>
          </a:p>
          <a:p>
            <a:pPr>
              <a:spcAft>
                <a:spcPts val="900"/>
              </a:spcAft>
            </a:pPr>
            <a:r>
              <a:rPr lang="ru-RU" sz="1250" dirty="0">
                <a:solidFill>
                  <a:schemeClr val="accent5">
                    <a:lumMod val="50000"/>
                  </a:schemeClr>
                </a:solidFill>
                <a:latin typeface="Georgia" panose="02040502050405020303" pitchFamily="18" charset="0"/>
                <a:cs typeface="Times New Roman" panose="02020603050405020304" pitchFamily="18" charset="0"/>
              </a:rPr>
              <a:t>2. Максимальный учет потенциальных и перспективных потребностей работодателей, требований </a:t>
            </a:r>
            <a:r>
              <a:rPr lang="ru-RU" sz="1250" dirty="0" err="1">
                <a:solidFill>
                  <a:schemeClr val="accent5">
                    <a:lumMod val="50000"/>
                  </a:schemeClr>
                </a:solidFill>
                <a:latin typeface="Georgia" panose="02040502050405020303" pitchFamily="18" charset="0"/>
                <a:cs typeface="Times New Roman" panose="02020603050405020304" pitchFamily="18" charset="0"/>
              </a:rPr>
              <a:t>профстандартов</a:t>
            </a:r>
            <a:r>
              <a:rPr lang="ru-RU" sz="1250" dirty="0">
                <a:solidFill>
                  <a:schemeClr val="accent5">
                    <a:lumMod val="50000"/>
                  </a:schemeClr>
                </a:solidFill>
                <a:latin typeface="Georgia" panose="02040502050405020303" pitchFamily="18" charset="0"/>
                <a:cs typeface="Times New Roman" panose="02020603050405020304" pitchFamily="18" charset="0"/>
              </a:rPr>
              <a:t>, отраслевых рамок</a:t>
            </a:r>
            <a:r>
              <a:rPr lang="en-US" sz="1250" dirty="0">
                <a:solidFill>
                  <a:schemeClr val="accent5">
                    <a:lumMod val="50000"/>
                  </a:schemeClr>
                </a:solidFill>
                <a:latin typeface="Georgia" panose="02040502050405020303" pitchFamily="18" charset="0"/>
                <a:cs typeface="Times New Roman" panose="02020603050405020304" pitchFamily="18" charset="0"/>
              </a:rPr>
              <a:t> </a:t>
            </a:r>
            <a:r>
              <a:rPr lang="ru-RU" sz="1250" dirty="0">
                <a:solidFill>
                  <a:schemeClr val="accent5">
                    <a:lumMod val="50000"/>
                  </a:schemeClr>
                </a:solidFill>
                <a:latin typeface="Georgia" panose="02040502050405020303" pitchFamily="18" charset="0"/>
                <a:cs typeface="Times New Roman" panose="02020603050405020304" pitchFamily="18" charset="0"/>
              </a:rPr>
              <a:t>квалификаций;</a:t>
            </a:r>
            <a:endParaRPr lang="en-US" sz="1250" dirty="0">
              <a:solidFill>
                <a:schemeClr val="accent5">
                  <a:lumMod val="50000"/>
                </a:schemeClr>
              </a:solidFill>
              <a:latin typeface="Georgia" panose="02040502050405020303" pitchFamily="18" charset="0"/>
              <a:cs typeface="Times New Roman" panose="02020603050405020304" pitchFamily="18" charset="0"/>
            </a:endParaRPr>
          </a:p>
          <a:p>
            <a:pPr>
              <a:spcAft>
                <a:spcPts val="900"/>
              </a:spcAft>
            </a:pPr>
            <a:r>
              <a:rPr lang="ru-RU" sz="1250" dirty="0">
                <a:solidFill>
                  <a:schemeClr val="accent5">
                    <a:lumMod val="50000"/>
                  </a:schemeClr>
                </a:solidFill>
                <a:latin typeface="Georgia" panose="02040502050405020303" pitchFamily="18" charset="0"/>
                <a:cs typeface="Times New Roman" panose="02020603050405020304" pitchFamily="18" charset="0"/>
              </a:rPr>
              <a:t>3. Взаимодействие с работодателями на всех этапах реализации образовательной деятельности;</a:t>
            </a:r>
            <a:endParaRPr lang="en-US" sz="1250" dirty="0">
              <a:solidFill>
                <a:schemeClr val="accent5">
                  <a:lumMod val="50000"/>
                </a:schemeClr>
              </a:solidFill>
              <a:latin typeface="Georgia" panose="02040502050405020303" pitchFamily="18" charset="0"/>
              <a:cs typeface="Times New Roman" panose="02020603050405020304" pitchFamily="18" charset="0"/>
            </a:endParaRPr>
          </a:p>
          <a:p>
            <a:pPr>
              <a:spcAft>
                <a:spcPts val="900"/>
              </a:spcAft>
            </a:pPr>
            <a:r>
              <a:rPr lang="ru-RU" sz="1250" dirty="0">
                <a:solidFill>
                  <a:schemeClr val="accent5">
                    <a:lumMod val="50000"/>
                  </a:schemeClr>
                </a:solidFill>
                <a:latin typeface="Georgia" panose="02040502050405020303" pitchFamily="18" charset="0"/>
                <a:cs typeface="Times New Roman" panose="02020603050405020304" pitchFamily="18" charset="0"/>
              </a:rPr>
              <a:t>4. Повышение престижа инженерного образования путем формирования</a:t>
            </a:r>
            <a:r>
              <a:rPr lang="en-US" sz="1250" dirty="0">
                <a:solidFill>
                  <a:schemeClr val="accent5">
                    <a:lumMod val="50000"/>
                  </a:schemeClr>
                </a:solidFill>
                <a:latin typeface="Georgia" panose="02040502050405020303" pitchFamily="18" charset="0"/>
                <a:cs typeface="Times New Roman" panose="02020603050405020304" pitchFamily="18" charset="0"/>
              </a:rPr>
              <a:t> </a:t>
            </a:r>
            <a:r>
              <a:rPr lang="ru-RU" sz="1250" dirty="0">
                <a:solidFill>
                  <a:schemeClr val="accent5">
                    <a:lumMod val="50000"/>
                  </a:schemeClr>
                </a:solidFill>
                <a:latin typeface="Georgia" panose="02040502050405020303" pitchFamily="18" charset="0"/>
                <a:cs typeface="Times New Roman" panose="02020603050405020304" pitchFamily="18" charset="0"/>
              </a:rPr>
              <a:t>практико-ориентированной инженерной образовательной среды </a:t>
            </a:r>
            <a:r>
              <a:rPr lang="ru-RU" sz="1250" dirty="0" smtClean="0">
                <a:solidFill>
                  <a:schemeClr val="accent5">
                    <a:lumMod val="50000"/>
                  </a:schemeClr>
                </a:solidFill>
                <a:latin typeface="Georgia" panose="02040502050405020303" pitchFamily="18" charset="0"/>
                <a:cs typeface="Times New Roman" panose="02020603050405020304" pitchFamily="18" charset="0"/>
              </a:rPr>
              <a:t>(</a:t>
            </a:r>
            <a:r>
              <a:rPr lang="ru-RU" sz="1250" dirty="0">
                <a:solidFill>
                  <a:schemeClr val="accent5">
                    <a:lumMod val="50000"/>
                  </a:schemeClr>
                </a:solidFill>
                <a:latin typeface="Georgia" panose="02040502050405020303" pitchFamily="18" charset="0"/>
                <a:cs typeface="Times New Roman" panose="02020603050405020304" pitchFamily="18" charset="0"/>
              </a:rPr>
              <a:t>сочетание теоретического обучения с практической инженерной подготовкой на производстве</a:t>
            </a:r>
            <a:r>
              <a:rPr lang="ru-RU" sz="1250" dirty="0" smtClean="0">
                <a:solidFill>
                  <a:schemeClr val="accent5">
                    <a:lumMod val="50000"/>
                  </a:schemeClr>
                </a:solidFill>
                <a:latin typeface="Georgia" panose="02040502050405020303" pitchFamily="18" charset="0"/>
                <a:cs typeface="Times New Roman" panose="02020603050405020304" pitchFamily="18" charset="0"/>
              </a:rPr>
              <a:t>).</a:t>
            </a:r>
            <a:endParaRPr lang="en-US" sz="1250" dirty="0" smtClean="0">
              <a:solidFill>
                <a:schemeClr val="accent5">
                  <a:lumMod val="50000"/>
                </a:schemeClr>
              </a:solidFill>
              <a:latin typeface="Georgia" panose="02040502050405020303" pitchFamily="18" charset="0"/>
              <a:cs typeface="Times New Roman" panose="02020603050405020304" pitchFamily="18" charset="0"/>
            </a:endParaRPr>
          </a:p>
          <a:p>
            <a:pPr algn="ctr">
              <a:spcAft>
                <a:spcPts val="900"/>
              </a:spcAft>
            </a:pPr>
            <a:r>
              <a:rPr lang="ru-RU" sz="1300" b="1" dirty="0">
                <a:solidFill>
                  <a:schemeClr val="accent5">
                    <a:lumMod val="50000"/>
                  </a:schemeClr>
                </a:solidFill>
                <a:latin typeface="Georgia" panose="02040502050405020303" pitchFamily="18" charset="0"/>
                <a:cs typeface="Times New Roman" panose="02020603050405020304" pitchFamily="18" charset="0"/>
              </a:rPr>
              <a:t>Преимущества </a:t>
            </a:r>
            <a:r>
              <a:rPr lang="ru-RU" sz="1300" b="1" dirty="0" smtClean="0">
                <a:solidFill>
                  <a:schemeClr val="accent5">
                    <a:lumMod val="50000"/>
                  </a:schemeClr>
                </a:solidFill>
                <a:latin typeface="Georgia" panose="02040502050405020303" pitchFamily="18" charset="0"/>
                <a:cs typeface="Times New Roman" panose="02020603050405020304" pitchFamily="18" charset="0"/>
              </a:rPr>
              <a:t>:</a:t>
            </a:r>
          </a:p>
          <a:p>
            <a:pPr algn="ctr">
              <a:spcAft>
                <a:spcPts val="900"/>
              </a:spcAft>
            </a:pPr>
            <a:r>
              <a:rPr lang="ru-RU" sz="1300" dirty="0" smtClean="0">
                <a:solidFill>
                  <a:schemeClr val="accent5">
                    <a:lumMod val="50000"/>
                  </a:schemeClr>
                </a:solidFill>
                <a:latin typeface="Georgia" panose="02040502050405020303" pitchFamily="18" charset="0"/>
                <a:cs typeface="Times New Roman" panose="02020603050405020304" pitchFamily="18" charset="0"/>
              </a:rPr>
              <a:t>- Диплом </a:t>
            </a:r>
            <a:r>
              <a:rPr lang="ru-RU" sz="1300" dirty="0">
                <a:solidFill>
                  <a:schemeClr val="accent5">
                    <a:lumMod val="50000"/>
                  </a:schemeClr>
                </a:solidFill>
                <a:latin typeface="Georgia" panose="02040502050405020303" pitchFamily="18" charset="0"/>
                <a:cs typeface="Times New Roman" panose="02020603050405020304" pitchFamily="18" charset="0"/>
              </a:rPr>
              <a:t>специалиста (бакалавра) + рабочая специальность</a:t>
            </a:r>
          </a:p>
          <a:p>
            <a:pPr algn="ctr">
              <a:spcAft>
                <a:spcPts val="900"/>
              </a:spcAft>
            </a:pPr>
            <a:r>
              <a:rPr lang="ru-RU" sz="1300" dirty="0" smtClean="0">
                <a:solidFill>
                  <a:schemeClr val="accent5">
                    <a:lumMod val="50000"/>
                  </a:schemeClr>
                </a:solidFill>
                <a:latin typeface="Georgia" panose="02040502050405020303" pitchFamily="18" charset="0"/>
                <a:cs typeface="Times New Roman" panose="02020603050405020304" pitchFamily="18" charset="0"/>
              </a:rPr>
              <a:t>- Отсутствие </a:t>
            </a:r>
            <a:r>
              <a:rPr lang="ru-RU" sz="1300" dirty="0">
                <a:solidFill>
                  <a:schemeClr val="accent5">
                    <a:lumMod val="50000"/>
                  </a:schemeClr>
                </a:solidFill>
                <a:latin typeface="Georgia" panose="02040502050405020303" pitchFamily="18" charset="0"/>
                <a:cs typeface="Times New Roman" panose="02020603050405020304" pitchFamily="18" charset="0"/>
              </a:rPr>
              <a:t>адаптационного периода на предприятии</a:t>
            </a:r>
          </a:p>
          <a:p>
            <a:pPr algn="ctr">
              <a:spcAft>
                <a:spcPts val="900"/>
              </a:spcAft>
            </a:pPr>
            <a:r>
              <a:rPr lang="ru-RU" sz="1300" dirty="0" smtClean="0">
                <a:solidFill>
                  <a:schemeClr val="accent5">
                    <a:lumMod val="50000"/>
                  </a:schemeClr>
                </a:solidFill>
                <a:latin typeface="Georgia" panose="02040502050405020303" pitchFamily="18" charset="0"/>
                <a:cs typeface="Times New Roman" panose="02020603050405020304" pitchFamily="18" charset="0"/>
              </a:rPr>
              <a:t>- 100</a:t>
            </a:r>
            <a:r>
              <a:rPr lang="ru-RU" sz="1300" dirty="0">
                <a:solidFill>
                  <a:schemeClr val="accent5">
                    <a:lumMod val="50000"/>
                  </a:schemeClr>
                </a:solidFill>
                <a:latin typeface="Georgia" panose="02040502050405020303" pitchFamily="18" charset="0"/>
                <a:cs typeface="Times New Roman" panose="02020603050405020304" pitchFamily="18" charset="0"/>
              </a:rPr>
              <a:t>% трудоустройство и закрепление на предприятиях ОПК</a:t>
            </a:r>
          </a:p>
          <a:p>
            <a:pPr algn="ctr">
              <a:spcAft>
                <a:spcPts val="900"/>
              </a:spcAft>
            </a:pPr>
            <a:r>
              <a:rPr lang="ru-RU" sz="1300" dirty="0" smtClean="0">
                <a:solidFill>
                  <a:schemeClr val="accent5">
                    <a:lumMod val="50000"/>
                  </a:schemeClr>
                </a:solidFill>
                <a:latin typeface="Georgia" panose="02040502050405020303" pitchFamily="18" charset="0"/>
                <a:cs typeface="Times New Roman" panose="02020603050405020304" pitchFamily="18" charset="0"/>
              </a:rPr>
              <a:t>- Практический </a:t>
            </a:r>
            <a:r>
              <a:rPr lang="ru-RU" sz="1300" dirty="0">
                <a:solidFill>
                  <a:schemeClr val="accent5">
                    <a:lumMod val="50000"/>
                  </a:schemeClr>
                </a:solidFill>
                <a:latin typeface="Georgia" panose="02040502050405020303" pitchFamily="18" charset="0"/>
                <a:cs typeface="Times New Roman" panose="02020603050405020304" pitchFamily="18" charset="0"/>
              </a:rPr>
              <a:t>опыт производственной деятельности</a:t>
            </a:r>
          </a:p>
          <a:p>
            <a:pPr algn="ctr">
              <a:spcAft>
                <a:spcPts val="900"/>
              </a:spcAft>
            </a:pPr>
            <a:r>
              <a:rPr lang="ru-RU" sz="1300" dirty="0" smtClean="0">
                <a:solidFill>
                  <a:schemeClr val="accent5">
                    <a:lumMod val="50000"/>
                  </a:schemeClr>
                </a:solidFill>
                <a:latin typeface="Georgia" panose="02040502050405020303" pitchFamily="18" charset="0"/>
                <a:cs typeface="Times New Roman" panose="02020603050405020304" pitchFamily="18" charset="0"/>
              </a:rPr>
              <a:t>- Прикладные </a:t>
            </a:r>
            <a:r>
              <a:rPr lang="ru-RU" sz="1300" dirty="0">
                <a:solidFill>
                  <a:schemeClr val="accent5">
                    <a:lumMod val="50000"/>
                  </a:schemeClr>
                </a:solidFill>
                <a:latin typeface="Georgia" panose="02040502050405020303" pitchFamily="18" charset="0"/>
                <a:cs typeface="Times New Roman" panose="02020603050405020304" pitchFamily="18" charset="0"/>
              </a:rPr>
              <a:t>профессиональные компетенции</a:t>
            </a:r>
          </a:p>
          <a:p>
            <a:pPr>
              <a:spcAft>
                <a:spcPts val="900"/>
              </a:spcAft>
            </a:pPr>
            <a:endParaRPr lang="ru-RU" sz="1300" dirty="0" smtClean="0">
              <a:solidFill>
                <a:schemeClr val="accent5">
                  <a:lumMod val="50000"/>
                </a:schemeClr>
              </a:solidFill>
              <a:latin typeface="Georgia" panose="02040502050405020303" pitchFamily="18" charset="0"/>
              <a:cs typeface="Times New Roman" panose="02020603050405020304" pitchFamily="18" charset="0"/>
            </a:endParaRPr>
          </a:p>
          <a:p>
            <a:pPr>
              <a:spcAft>
                <a:spcPts val="900"/>
              </a:spcAft>
            </a:pPr>
            <a:endParaRPr lang="en-US" sz="1300" dirty="0">
              <a:solidFill>
                <a:schemeClr val="accent5">
                  <a:lumMod val="50000"/>
                </a:schemeClr>
              </a:solidFill>
              <a:latin typeface="Georgia" panose="02040502050405020303" pitchFamily="18" charset="0"/>
              <a:cs typeface="Times New Roman" panose="02020603050405020304" pitchFamily="18" charset="0"/>
            </a:endParaRPr>
          </a:p>
        </p:txBody>
      </p:sp>
      <p:pic>
        <p:nvPicPr>
          <p:cNvPr id="7" name="Рисунок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4288" y="689203"/>
            <a:ext cx="1890000" cy="1615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690" y="2302767"/>
            <a:ext cx="1890000" cy="123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073" y="3541983"/>
            <a:ext cx="1890000" cy="1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21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txBox="1">
            <a:spLocks/>
          </p:cNvSpPr>
          <p:nvPr/>
        </p:nvSpPr>
        <p:spPr bwMode="auto">
          <a:xfrm>
            <a:off x="1366800" y="178295"/>
            <a:ext cx="7381663" cy="58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ru-RU"/>
            </a:defPPr>
            <a:lvl1pPr algn="ctr" eaLnBrk="0" fontAlgn="base" hangingPunct="0">
              <a:spcBef>
                <a:spcPct val="0"/>
              </a:spcBef>
              <a:spcAft>
                <a:spcPct val="0"/>
              </a:spcAft>
              <a:defRPr sz="2400" b="1">
                <a:solidFill>
                  <a:srgbClr val="0070C0"/>
                </a:solidFill>
                <a:effectLst>
                  <a:outerShdw blurRad="25400" dist="25400" dir="2700000" algn="tl">
                    <a:schemeClr val="tx2">
                      <a:lumMod val="75000"/>
                      <a:alpha val="43000"/>
                    </a:schemeClr>
                  </a:outerShdw>
                </a:effectLst>
                <a:latin typeface="Georgia" panose="02040502050405020303" pitchFamily="18"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ru-RU" altLang="ru-RU" sz="2000" dirty="0" smtClean="0">
                <a:effectLst/>
                <a:latin typeface="Trebuchet MS" panose="020B0603020202020204" pitchFamily="34" charset="0"/>
                <a:sym typeface="Helvetica Light" charset="0"/>
              </a:rPr>
              <a:t>РЕЗУЛЬТАТЫ РАБОТЫ НАУЧНО-ОБРАЗОВАТЕЛЬНОГО КЛАСТЕРА САФУ В СЕВЕРОДВИНСКЕ</a:t>
            </a:r>
            <a:endParaRPr lang="ru-RU" altLang="ru-RU" sz="2000" dirty="0">
              <a:effectLst/>
              <a:latin typeface="Trebuchet MS" panose="020B0603020202020204" pitchFamily="34" charset="0"/>
              <a:sym typeface="Helvetica Light" charset="0"/>
            </a:endParaRPr>
          </a:p>
        </p:txBody>
      </p:sp>
      <p:pic>
        <p:nvPicPr>
          <p:cNvPr id="5123"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99340" y="4489052"/>
            <a:ext cx="1885746" cy="377319"/>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687386" y="4536367"/>
            <a:ext cx="1728192" cy="334987"/>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366801" y="2962443"/>
            <a:ext cx="912134" cy="403517"/>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11772" y="4536366"/>
            <a:ext cx="2032176" cy="324036"/>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Объект 1"/>
          <p:cNvGraphicFramePr>
            <a:graphicFrameLocks noChangeAspect="1"/>
          </p:cNvGraphicFramePr>
          <p:nvPr>
            <p:extLst>
              <p:ext uri="{D42A27DB-BD31-4B8C-83A1-F6EECF244321}">
                <p14:modId xmlns:p14="http://schemas.microsoft.com/office/powerpoint/2010/main" val="847010145"/>
              </p:ext>
            </p:extLst>
          </p:nvPr>
        </p:nvGraphicFramePr>
        <p:xfrm>
          <a:off x="1562780" y="1439372"/>
          <a:ext cx="520173" cy="602634"/>
        </p:xfrm>
        <a:graphic>
          <a:graphicData uri="http://schemas.openxmlformats.org/presentationml/2006/ole">
            <mc:AlternateContent xmlns:mc="http://schemas.openxmlformats.org/markup-compatibility/2006">
              <mc:Choice xmlns:v="urn:schemas-microsoft-com:vml" Requires="v">
                <p:oleObj spid="_x0000_s2095" name="Image" r:id="rId8" imgW="3834720" imgH="4444200" progId="Photoshop.Image.13">
                  <p:embed/>
                </p:oleObj>
              </mc:Choice>
              <mc:Fallback>
                <p:oleObj name="Image" r:id="rId8" imgW="3834720" imgH="4444200" progId="Photoshop.Image.13">
                  <p:embed/>
                  <p:pic>
                    <p:nvPicPr>
                      <p:cNvPr id="0" name=""/>
                      <p:cNvPicPr/>
                      <p:nvPr/>
                    </p:nvPicPr>
                    <p:blipFill>
                      <a:blip r:embed="rId9"/>
                      <a:stretch>
                        <a:fillRect/>
                      </a:stretch>
                    </p:blipFill>
                    <p:spPr>
                      <a:xfrm>
                        <a:off x="1562780" y="1439372"/>
                        <a:ext cx="520173" cy="602634"/>
                      </a:xfrm>
                      <a:prstGeom prst="rect">
                        <a:avLst/>
                      </a:prstGeom>
                    </p:spPr>
                  </p:pic>
                </p:oleObj>
              </mc:Fallback>
            </mc:AlternateContent>
          </a:graphicData>
        </a:graphic>
      </p:graphicFrame>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36044" y="3466481"/>
            <a:ext cx="573647" cy="613825"/>
          </a:xfrm>
          <a:prstGeom prst="rect">
            <a:avLst/>
          </a:prstGeom>
        </p:spPr>
      </p:pic>
      <p:pic>
        <p:nvPicPr>
          <p:cNvPr id="18" name="Рисунок 1"/>
          <p:cNvPicPr>
            <a:picLocks noChangeAspect="1"/>
          </p:cNvPicPr>
          <p:nvPr/>
        </p:nvPicPr>
        <p:blipFill rotWithShape="1">
          <a:blip r:embed="rId11" cstate="print">
            <a:extLst>
              <a:ext uri="{28A0092B-C50C-407E-A947-70E740481C1C}">
                <a14:useLocalDpi xmlns:a14="http://schemas.microsoft.com/office/drawing/2010/main" val="0"/>
              </a:ext>
            </a:extLst>
          </a:blip>
          <a:srcRect b="46359"/>
          <a:stretch/>
        </p:blipFill>
        <p:spPr bwMode="auto">
          <a:xfrm>
            <a:off x="1449070" y="2229837"/>
            <a:ext cx="747593" cy="57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Арка 5"/>
          <p:cNvSpPr/>
          <p:nvPr/>
        </p:nvSpPr>
        <p:spPr>
          <a:xfrm>
            <a:off x="-1799131" y="344806"/>
            <a:ext cx="4793987" cy="4793987"/>
          </a:xfrm>
          <a:prstGeom prst="blockArc">
            <a:avLst>
              <a:gd name="adj1" fmla="val 18900000"/>
              <a:gd name="adj2" fmla="val 2700000"/>
              <a:gd name="adj3" fmla="val 338"/>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2513244" y="1002750"/>
            <a:ext cx="6091204" cy="594000"/>
          </a:xfrm>
          <a:custGeom>
            <a:avLst/>
            <a:gdLst>
              <a:gd name="connsiteX0" fmla="*/ 0 w 6879231"/>
              <a:gd name="connsiteY0" fmla="*/ 0 h 499859"/>
              <a:gd name="connsiteX1" fmla="*/ 6879231 w 6879231"/>
              <a:gd name="connsiteY1" fmla="*/ 0 h 499859"/>
              <a:gd name="connsiteX2" fmla="*/ 6879231 w 6879231"/>
              <a:gd name="connsiteY2" fmla="*/ 499859 h 499859"/>
              <a:gd name="connsiteX3" fmla="*/ 0 w 6879231"/>
              <a:gd name="connsiteY3" fmla="*/ 499859 h 499859"/>
              <a:gd name="connsiteX4" fmla="*/ 0 w 6879231"/>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231" h="499859">
                <a:moveTo>
                  <a:pt x="0" y="0"/>
                </a:moveTo>
                <a:lnTo>
                  <a:pt x="6879231" y="0"/>
                </a:lnTo>
                <a:lnTo>
                  <a:pt x="6879231"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1000" dirty="0">
                <a:solidFill>
                  <a:schemeClr val="tx2">
                    <a:lumMod val="75000"/>
                  </a:schemeClr>
                </a:solidFill>
                <a:latin typeface="Georgia" panose="02040502050405020303" pitchFamily="18" charset="0"/>
              </a:rPr>
              <a:t>Проходят обучение:</a:t>
            </a:r>
          </a:p>
          <a:p>
            <a:r>
              <a:rPr lang="ru-RU" altLang="ru-RU" sz="1000" b="1" dirty="0">
                <a:solidFill>
                  <a:schemeClr val="tx2">
                    <a:lumMod val="75000"/>
                  </a:schemeClr>
                </a:solidFill>
                <a:latin typeface="Georgia" panose="02040502050405020303" pitchFamily="18" charset="0"/>
              </a:rPr>
              <a:t>1140</a:t>
            </a:r>
            <a:r>
              <a:rPr lang="ru-RU" altLang="ru-RU" sz="1000" dirty="0">
                <a:solidFill>
                  <a:schemeClr val="tx2">
                    <a:lumMod val="75000"/>
                  </a:schemeClr>
                </a:solidFill>
                <a:latin typeface="Georgia" panose="02040502050405020303" pitchFamily="18" charset="0"/>
              </a:rPr>
              <a:t> студентов по программам подготовки квалифицированных рабочих;</a:t>
            </a:r>
          </a:p>
          <a:p>
            <a:r>
              <a:rPr lang="ru-RU" altLang="ru-RU" sz="1000" b="1" dirty="0">
                <a:solidFill>
                  <a:schemeClr val="tx2">
                    <a:lumMod val="75000"/>
                  </a:schemeClr>
                </a:solidFill>
                <a:latin typeface="Georgia" panose="02040502050405020303" pitchFamily="18" charset="0"/>
              </a:rPr>
              <a:t>961 </a:t>
            </a:r>
            <a:r>
              <a:rPr lang="ru-RU" altLang="ru-RU" sz="1000" dirty="0">
                <a:solidFill>
                  <a:schemeClr val="tx2">
                    <a:lumMod val="75000"/>
                  </a:schemeClr>
                </a:solidFill>
                <a:latin typeface="Georgia" panose="02040502050405020303" pitchFamily="18" charset="0"/>
              </a:rPr>
              <a:t>студент по программам подготовки специалистов среднего звена;</a:t>
            </a:r>
          </a:p>
          <a:p>
            <a:r>
              <a:rPr lang="ru-RU" altLang="ru-RU" sz="1000" b="1" dirty="0">
                <a:solidFill>
                  <a:schemeClr val="tx2">
                    <a:lumMod val="75000"/>
                  </a:schemeClr>
                </a:solidFill>
                <a:latin typeface="Georgia" panose="02040502050405020303" pitchFamily="18" charset="0"/>
              </a:rPr>
              <a:t>1250</a:t>
            </a:r>
            <a:r>
              <a:rPr lang="ru-RU" altLang="ru-RU" sz="1000" dirty="0">
                <a:solidFill>
                  <a:schemeClr val="tx2">
                    <a:lumMod val="75000"/>
                  </a:schemeClr>
                </a:solidFill>
                <a:latin typeface="Georgia" panose="02040502050405020303" pitchFamily="18" charset="0"/>
              </a:rPr>
              <a:t> студентов по программам подготовки инженерных кадров</a:t>
            </a:r>
            <a:endParaRPr lang="ru-RU" sz="1000" dirty="0">
              <a:solidFill>
                <a:schemeClr val="tx2">
                  <a:lumMod val="75000"/>
                </a:schemeClr>
              </a:solidFill>
              <a:latin typeface="Georgia" panose="02040502050405020303" pitchFamily="18" charset="0"/>
            </a:endParaRPr>
          </a:p>
        </p:txBody>
      </p:sp>
      <p:sp>
        <p:nvSpPr>
          <p:cNvPr id="9" name="Овал 8"/>
          <p:cNvSpPr/>
          <p:nvPr/>
        </p:nvSpPr>
        <p:spPr>
          <a:xfrm>
            <a:off x="2217372" y="997985"/>
            <a:ext cx="595234" cy="595234"/>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Полилиния 9"/>
          <p:cNvSpPr/>
          <p:nvPr/>
        </p:nvSpPr>
        <p:spPr>
          <a:xfrm>
            <a:off x="2821620" y="1660978"/>
            <a:ext cx="5782828" cy="486000"/>
          </a:xfrm>
          <a:custGeom>
            <a:avLst/>
            <a:gdLst>
              <a:gd name="connsiteX0" fmla="*/ 0 w 6468063"/>
              <a:gd name="connsiteY0" fmla="*/ 0 h 499859"/>
              <a:gd name="connsiteX1" fmla="*/ 6468063 w 6468063"/>
              <a:gd name="connsiteY1" fmla="*/ 0 h 499859"/>
              <a:gd name="connsiteX2" fmla="*/ 6468063 w 6468063"/>
              <a:gd name="connsiteY2" fmla="*/ 499859 h 499859"/>
              <a:gd name="connsiteX3" fmla="*/ 0 w 6468063"/>
              <a:gd name="connsiteY3" fmla="*/ 499859 h 499859"/>
              <a:gd name="connsiteX4" fmla="*/ 0 w 6468063"/>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063" h="499859">
                <a:moveTo>
                  <a:pt x="0" y="0"/>
                </a:moveTo>
                <a:lnTo>
                  <a:pt x="6468063" y="0"/>
                </a:lnTo>
                <a:lnTo>
                  <a:pt x="6468063"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1100" dirty="0">
                <a:solidFill>
                  <a:schemeClr val="tx2">
                    <a:lumMod val="75000"/>
                  </a:schemeClr>
                </a:solidFill>
                <a:latin typeface="Georgia" panose="02040502050405020303" pitchFamily="18" charset="0"/>
              </a:rPr>
              <a:t>Ежегодно проходят практику на предприятиях ОСК </a:t>
            </a:r>
            <a:br>
              <a:rPr lang="ru-RU" altLang="ru-RU" sz="1100" dirty="0">
                <a:solidFill>
                  <a:schemeClr val="tx2">
                    <a:lumMod val="75000"/>
                  </a:schemeClr>
                </a:solidFill>
                <a:latin typeface="Georgia" panose="02040502050405020303" pitchFamily="18" charset="0"/>
              </a:rPr>
            </a:br>
            <a:r>
              <a:rPr lang="ru-RU" altLang="ru-RU" sz="1100" b="1" dirty="0">
                <a:solidFill>
                  <a:schemeClr val="tx2">
                    <a:lumMod val="75000"/>
                  </a:schemeClr>
                </a:solidFill>
                <a:latin typeface="Georgia" panose="02040502050405020303" pitchFamily="18" charset="0"/>
              </a:rPr>
              <a:t>более 1000 студентов </a:t>
            </a:r>
            <a:endParaRPr lang="ru-RU" sz="1100" b="1" dirty="0">
              <a:solidFill>
                <a:schemeClr val="tx2">
                  <a:lumMod val="75000"/>
                </a:schemeClr>
              </a:solidFill>
              <a:latin typeface="Georgia" panose="02040502050405020303" pitchFamily="18" charset="0"/>
            </a:endParaRPr>
          </a:p>
        </p:txBody>
      </p:sp>
      <p:sp>
        <p:nvSpPr>
          <p:cNvPr id="11" name="Овал 10"/>
          <p:cNvSpPr/>
          <p:nvPr/>
        </p:nvSpPr>
        <p:spPr>
          <a:xfrm>
            <a:off x="2587310" y="1660978"/>
            <a:ext cx="486000" cy="486000"/>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Полилиния 19"/>
          <p:cNvSpPr/>
          <p:nvPr/>
        </p:nvSpPr>
        <p:spPr>
          <a:xfrm>
            <a:off x="2962631" y="2223248"/>
            <a:ext cx="5641817" cy="486000"/>
          </a:xfrm>
          <a:custGeom>
            <a:avLst/>
            <a:gdLst>
              <a:gd name="connsiteX0" fmla="*/ 0 w 6280046"/>
              <a:gd name="connsiteY0" fmla="*/ 0 h 499859"/>
              <a:gd name="connsiteX1" fmla="*/ 6280046 w 6280046"/>
              <a:gd name="connsiteY1" fmla="*/ 0 h 499859"/>
              <a:gd name="connsiteX2" fmla="*/ 6280046 w 6280046"/>
              <a:gd name="connsiteY2" fmla="*/ 499859 h 499859"/>
              <a:gd name="connsiteX3" fmla="*/ 0 w 6280046"/>
              <a:gd name="connsiteY3" fmla="*/ 499859 h 499859"/>
              <a:gd name="connsiteX4" fmla="*/ 0 w 6280046"/>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0046" h="499859">
                <a:moveTo>
                  <a:pt x="0" y="0"/>
                </a:moveTo>
                <a:lnTo>
                  <a:pt x="6280046" y="0"/>
                </a:lnTo>
                <a:lnTo>
                  <a:pt x="6280046"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1000" dirty="0">
                <a:solidFill>
                  <a:schemeClr val="tx2">
                    <a:lumMod val="75000"/>
                  </a:schemeClr>
                </a:solidFill>
                <a:latin typeface="Georgia" panose="02040502050405020303" pitchFamily="18" charset="0"/>
              </a:rPr>
              <a:t>На период с 2014 г. по 2018 г. заключены целевые договоры </a:t>
            </a:r>
            <a:r>
              <a:rPr lang="en-US" altLang="ru-RU" sz="1000" dirty="0">
                <a:solidFill>
                  <a:schemeClr val="tx2">
                    <a:lumMod val="75000"/>
                  </a:schemeClr>
                </a:solidFill>
                <a:latin typeface="Georgia" panose="02040502050405020303" pitchFamily="18" charset="0"/>
              </a:rPr>
              <a:t>c </a:t>
            </a:r>
            <a:r>
              <a:rPr lang="en-US" altLang="ru-RU" sz="1000" b="1" dirty="0">
                <a:solidFill>
                  <a:schemeClr val="tx2">
                    <a:lumMod val="75000"/>
                  </a:schemeClr>
                </a:solidFill>
                <a:latin typeface="Georgia" panose="02040502050405020303" pitchFamily="18" charset="0"/>
              </a:rPr>
              <a:t>450</a:t>
            </a:r>
            <a:r>
              <a:rPr lang="en-US" altLang="ru-RU" sz="1000" dirty="0">
                <a:solidFill>
                  <a:schemeClr val="tx2">
                    <a:lumMod val="75000"/>
                  </a:schemeClr>
                </a:solidFill>
                <a:latin typeface="Georgia" panose="02040502050405020303" pitchFamily="18" charset="0"/>
              </a:rPr>
              <a:t> </a:t>
            </a:r>
            <a:r>
              <a:rPr lang="ru-RU" altLang="ru-RU" sz="1000" dirty="0">
                <a:solidFill>
                  <a:schemeClr val="tx2">
                    <a:lumMod val="75000"/>
                  </a:schemeClr>
                </a:solidFill>
                <a:latin typeface="Georgia" panose="02040502050405020303" pitchFamily="18" charset="0"/>
              </a:rPr>
              <a:t>студентами; значительный </a:t>
            </a:r>
            <a:r>
              <a:rPr lang="ru-RU" altLang="ru-RU" sz="1000" b="1" dirty="0">
                <a:solidFill>
                  <a:schemeClr val="tx2">
                    <a:lumMod val="75000"/>
                  </a:schemeClr>
                </a:solidFill>
                <a:latin typeface="Georgia" panose="02040502050405020303" pitchFamily="18" charset="0"/>
              </a:rPr>
              <a:t>рост целевого </a:t>
            </a:r>
            <a:r>
              <a:rPr lang="ru-RU" altLang="ru-RU" sz="1000" b="1" dirty="0" smtClean="0">
                <a:solidFill>
                  <a:schemeClr val="tx2">
                    <a:lumMod val="75000"/>
                  </a:schemeClr>
                </a:solidFill>
                <a:latin typeface="Georgia" panose="02040502050405020303" pitchFamily="18" charset="0"/>
              </a:rPr>
              <a:t>приема, увеличение </a:t>
            </a:r>
            <a:r>
              <a:rPr lang="ru-RU" altLang="ru-RU" sz="1000" b="1" dirty="0">
                <a:solidFill>
                  <a:schemeClr val="tx2">
                    <a:lumMod val="75000"/>
                  </a:schemeClr>
                </a:solidFill>
                <a:latin typeface="Georgia" panose="02040502050405020303" pitchFamily="18" charset="0"/>
              </a:rPr>
              <a:t>притока иногородних </a:t>
            </a:r>
            <a:r>
              <a:rPr lang="ru-RU" altLang="ru-RU" sz="1000" b="1" dirty="0" smtClean="0">
                <a:solidFill>
                  <a:schemeClr val="tx2">
                    <a:lumMod val="75000"/>
                  </a:schemeClr>
                </a:solidFill>
                <a:latin typeface="Georgia" panose="02040502050405020303" pitchFamily="18" charset="0"/>
              </a:rPr>
              <a:t>поступающих, почти 100% трудоустройство</a:t>
            </a:r>
            <a:endParaRPr lang="ru-RU" sz="1000" b="1" dirty="0">
              <a:solidFill>
                <a:schemeClr val="tx2">
                  <a:lumMod val="75000"/>
                </a:schemeClr>
              </a:solidFill>
              <a:latin typeface="Georgia" panose="02040502050405020303" pitchFamily="18" charset="0"/>
            </a:endParaRPr>
          </a:p>
        </p:txBody>
      </p:sp>
      <p:sp>
        <p:nvSpPr>
          <p:cNvPr id="21" name="Овал 20"/>
          <p:cNvSpPr/>
          <p:nvPr/>
        </p:nvSpPr>
        <p:spPr>
          <a:xfrm>
            <a:off x="2728322" y="2223248"/>
            <a:ext cx="486000" cy="486000"/>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Полилиния 21"/>
          <p:cNvSpPr/>
          <p:nvPr/>
        </p:nvSpPr>
        <p:spPr>
          <a:xfrm>
            <a:off x="2972800" y="2803689"/>
            <a:ext cx="5631648" cy="468618"/>
          </a:xfrm>
          <a:custGeom>
            <a:avLst/>
            <a:gdLst>
              <a:gd name="connsiteX0" fmla="*/ 0 w 6280046"/>
              <a:gd name="connsiteY0" fmla="*/ 0 h 499859"/>
              <a:gd name="connsiteX1" fmla="*/ 6280046 w 6280046"/>
              <a:gd name="connsiteY1" fmla="*/ 0 h 499859"/>
              <a:gd name="connsiteX2" fmla="*/ 6280046 w 6280046"/>
              <a:gd name="connsiteY2" fmla="*/ 499859 h 499859"/>
              <a:gd name="connsiteX3" fmla="*/ 0 w 6280046"/>
              <a:gd name="connsiteY3" fmla="*/ 499859 h 499859"/>
              <a:gd name="connsiteX4" fmla="*/ 0 w 6280046"/>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0046" h="499859">
                <a:moveTo>
                  <a:pt x="0" y="0"/>
                </a:moveTo>
                <a:lnTo>
                  <a:pt x="6280046" y="0"/>
                </a:lnTo>
                <a:lnTo>
                  <a:pt x="6280046"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1100" dirty="0">
                <a:solidFill>
                  <a:schemeClr val="tx2">
                    <a:lumMod val="75000"/>
                  </a:schemeClr>
                </a:solidFill>
                <a:latin typeface="Georgia" panose="02040502050405020303" pitchFamily="18" charset="0"/>
              </a:rPr>
              <a:t>Созданы </a:t>
            </a:r>
            <a:r>
              <a:rPr lang="ru-RU" altLang="ru-RU" sz="1100" b="1" dirty="0">
                <a:solidFill>
                  <a:schemeClr val="tx2">
                    <a:lumMod val="75000"/>
                  </a:schemeClr>
                </a:solidFill>
                <a:latin typeface="Georgia" panose="02040502050405020303" pitchFamily="18" charset="0"/>
              </a:rPr>
              <a:t>2 базовые кафедры</a:t>
            </a:r>
            <a:endParaRPr lang="ru-RU" sz="1100" b="1" dirty="0">
              <a:solidFill>
                <a:schemeClr val="tx2">
                  <a:lumMod val="75000"/>
                </a:schemeClr>
              </a:solidFill>
              <a:latin typeface="Georgia" panose="02040502050405020303" pitchFamily="18" charset="0"/>
            </a:endParaRPr>
          </a:p>
        </p:txBody>
      </p:sp>
      <p:sp>
        <p:nvSpPr>
          <p:cNvPr id="23" name="Овал 22"/>
          <p:cNvSpPr/>
          <p:nvPr/>
        </p:nvSpPr>
        <p:spPr>
          <a:xfrm>
            <a:off x="2728322" y="2788448"/>
            <a:ext cx="468618" cy="468618"/>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Полилиния 23"/>
          <p:cNvSpPr/>
          <p:nvPr/>
        </p:nvSpPr>
        <p:spPr>
          <a:xfrm>
            <a:off x="2728322" y="3350887"/>
            <a:ext cx="5876126" cy="468449"/>
          </a:xfrm>
          <a:custGeom>
            <a:avLst/>
            <a:gdLst>
              <a:gd name="connsiteX0" fmla="*/ 0 w 6468063"/>
              <a:gd name="connsiteY0" fmla="*/ 0 h 499859"/>
              <a:gd name="connsiteX1" fmla="*/ 6468063 w 6468063"/>
              <a:gd name="connsiteY1" fmla="*/ 0 h 499859"/>
              <a:gd name="connsiteX2" fmla="*/ 6468063 w 6468063"/>
              <a:gd name="connsiteY2" fmla="*/ 499859 h 499859"/>
              <a:gd name="connsiteX3" fmla="*/ 0 w 6468063"/>
              <a:gd name="connsiteY3" fmla="*/ 499859 h 499859"/>
              <a:gd name="connsiteX4" fmla="*/ 0 w 6468063"/>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8063" h="499859">
                <a:moveTo>
                  <a:pt x="0" y="0"/>
                </a:moveTo>
                <a:lnTo>
                  <a:pt x="6468063" y="0"/>
                </a:lnTo>
                <a:lnTo>
                  <a:pt x="6468063"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900" dirty="0" smtClean="0">
                <a:solidFill>
                  <a:schemeClr val="tx2">
                    <a:lumMod val="75000"/>
                  </a:schemeClr>
                </a:solidFill>
                <a:latin typeface="Georgia" panose="02040502050405020303" pitchFamily="18" charset="0"/>
              </a:rPr>
              <a:t>- Совместный </a:t>
            </a:r>
            <a:r>
              <a:rPr lang="ru-RU" sz="900" dirty="0" smtClean="0">
                <a:solidFill>
                  <a:schemeClr val="tx2">
                    <a:lumMod val="75000"/>
                  </a:schemeClr>
                </a:solidFill>
                <a:latin typeface="Georgia" panose="02040502050405020303" pitchFamily="18" charset="0"/>
              </a:rPr>
              <a:t>проект с </a:t>
            </a:r>
            <a:r>
              <a:rPr lang="en-US" sz="900" dirty="0" smtClean="0">
                <a:solidFill>
                  <a:schemeClr val="tx2">
                    <a:lumMod val="75000"/>
                  </a:schemeClr>
                </a:solidFill>
                <a:latin typeface="Georgia" panose="02040502050405020303" pitchFamily="18" charset="0"/>
              </a:rPr>
              <a:t> </a:t>
            </a:r>
            <a:r>
              <a:rPr lang="ru-RU" sz="900" dirty="0" smtClean="0">
                <a:solidFill>
                  <a:schemeClr val="tx2">
                    <a:lumMod val="75000"/>
                  </a:schemeClr>
                </a:solidFill>
                <a:latin typeface="Georgia" panose="02040502050405020303" pitchFamily="18" charset="0"/>
              </a:rPr>
              <a:t>АО «ЦС «Звездочка» в рамках Постановления Правительства РФ</a:t>
            </a:r>
            <a:r>
              <a:rPr lang="en-US" sz="900" dirty="0" smtClean="0">
                <a:solidFill>
                  <a:schemeClr val="tx2">
                    <a:lumMod val="75000"/>
                  </a:schemeClr>
                </a:solidFill>
                <a:latin typeface="Georgia" panose="02040502050405020303" pitchFamily="18" charset="0"/>
              </a:rPr>
              <a:t> </a:t>
            </a:r>
            <a:r>
              <a:rPr lang="ru-RU" sz="900" dirty="0" smtClean="0">
                <a:solidFill>
                  <a:schemeClr val="tx2">
                    <a:lumMod val="75000"/>
                  </a:schemeClr>
                </a:solidFill>
                <a:latin typeface="Georgia" panose="02040502050405020303" pitchFamily="18" charset="0"/>
              </a:rPr>
              <a:t>№218  </a:t>
            </a:r>
          </a:p>
          <a:p>
            <a:r>
              <a:rPr lang="ru-RU" sz="900" dirty="0" smtClean="0">
                <a:solidFill>
                  <a:schemeClr val="tx2">
                    <a:lumMod val="75000"/>
                  </a:schemeClr>
                </a:solidFill>
                <a:latin typeface="Georgia" panose="02040502050405020303" pitchFamily="18" charset="0"/>
              </a:rPr>
              <a:t>- НИОКР совместно с АО </a:t>
            </a:r>
            <a:r>
              <a:rPr lang="ru-RU" sz="900" dirty="0">
                <a:solidFill>
                  <a:schemeClr val="tx2">
                    <a:lumMod val="75000"/>
                  </a:schemeClr>
                </a:solidFill>
                <a:latin typeface="Georgia" panose="02040502050405020303" pitchFamily="18" charset="0"/>
              </a:rPr>
              <a:t>НИПТБ «</a:t>
            </a:r>
            <a:r>
              <a:rPr lang="ru-RU" sz="900" dirty="0" smtClean="0">
                <a:solidFill>
                  <a:schemeClr val="tx2">
                    <a:lumMod val="75000"/>
                  </a:schemeClr>
                </a:solidFill>
                <a:latin typeface="Georgia" panose="02040502050405020303" pitchFamily="18" charset="0"/>
              </a:rPr>
              <a:t>Онега»: «</a:t>
            </a:r>
            <a:r>
              <a:rPr lang="ru-RU" sz="900" dirty="0">
                <a:solidFill>
                  <a:schemeClr val="tx2">
                    <a:lumMod val="75000"/>
                  </a:schemeClr>
                </a:solidFill>
                <a:latin typeface="Georgia" panose="02040502050405020303" pitchFamily="18" charset="0"/>
              </a:rPr>
              <a:t>Разработка опытного образца устройства для изготовления клиновых подкладок»</a:t>
            </a:r>
          </a:p>
        </p:txBody>
      </p:sp>
      <p:sp>
        <p:nvSpPr>
          <p:cNvPr id="25" name="Овал 24"/>
          <p:cNvSpPr/>
          <p:nvPr/>
        </p:nvSpPr>
        <p:spPr>
          <a:xfrm>
            <a:off x="2587310" y="3350718"/>
            <a:ext cx="468618" cy="468618"/>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Полилиния 25"/>
          <p:cNvSpPr/>
          <p:nvPr/>
        </p:nvSpPr>
        <p:spPr>
          <a:xfrm>
            <a:off x="2513244" y="3912989"/>
            <a:ext cx="6091204" cy="468618"/>
          </a:xfrm>
          <a:custGeom>
            <a:avLst/>
            <a:gdLst>
              <a:gd name="connsiteX0" fmla="*/ 0 w 6879231"/>
              <a:gd name="connsiteY0" fmla="*/ 0 h 499859"/>
              <a:gd name="connsiteX1" fmla="*/ 6879231 w 6879231"/>
              <a:gd name="connsiteY1" fmla="*/ 0 h 499859"/>
              <a:gd name="connsiteX2" fmla="*/ 6879231 w 6879231"/>
              <a:gd name="connsiteY2" fmla="*/ 499859 h 499859"/>
              <a:gd name="connsiteX3" fmla="*/ 0 w 6879231"/>
              <a:gd name="connsiteY3" fmla="*/ 499859 h 499859"/>
              <a:gd name="connsiteX4" fmla="*/ 0 w 6879231"/>
              <a:gd name="connsiteY4" fmla="*/ 0 h 49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9231" h="499859">
                <a:moveTo>
                  <a:pt x="0" y="0"/>
                </a:moveTo>
                <a:lnTo>
                  <a:pt x="6879231" y="0"/>
                </a:lnTo>
                <a:lnTo>
                  <a:pt x="6879231" y="499859"/>
                </a:lnTo>
                <a:lnTo>
                  <a:pt x="0" y="499859"/>
                </a:lnTo>
                <a:lnTo>
                  <a:pt x="0" y="0"/>
                </a:lnTo>
                <a:close/>
              </a:path>
            </a:pathLst>
          </a:custGeom>
          <a:gradFill>
            <a:gsLst>
              <a:gs pos="100000">
                <a:schemeClr val="accent1">
                  <a:tint val="44500"/>
                  <a:satMod val="160000"/>
                </a:schemeClr>
              </a:gs>
              <a:gs pos="0">
                <a:schemeClr val="accent1">
                  <a:tint val="23500"/>
                  <a:satMod val="160000"/>
                  <a:lumMod val="85000"/>
                  <a:lumOff val="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351000" tIns="34290" rIns="68580" bIns="34290" anchor="ctr"/>
          <a:lstStyle/>
          <a:p>
            <a:r>
              <a:rPr lang="ru-RU" altLang="ru-RU" sz="900" dirty="0">
                <a:solidFill>
                  <a:schemeClr val="tx2">
                    <a:lumMod val="75000"/>
                  </a:schemeClr>
                </a:solidFill>
                <a:latin typeface="Georgia" panose="02040502050405020303" pitchFamily="18" charset="0"/>
              </a:rPr>
              <a:t>Участие в конкурсе «</a:t>
            </a:r>
            <a:r>
              <a:rPr lang="ru-RU" altLang="ru-RU" sz="900" b="1" dirty="0">
                <a:solidFill>
                  <a:schemeClr val="tx2">
                    <a:lumMod val="75000"/>
                  </a:schemeClr>
                </a:solidFill>
                <a:latin typeface="Georgia" panose="02040502050405020303" pitchFamily="18" charset="0"/>
              </a:rPr>
              <a:t>Новые кадры для ОПК</a:t>
            </a:r>
            <a:r>
              <a:rPr lang="ru-RU" altLang="ru-RU" sz="900" dirty="0">
                <a:solidFill>
                  <a:schemeClr val="tx2">
                    <a:lumMod val="75000"/>
                  </a:schemeClr>
                </a:solidFill>
                <a:latin typeface="Georgia" panose="02040502050405020303" pitchFamily="18" charset="0"/>
              </a:rPr>
              <a:t>» с 2014 года</a:t>
            </a:r>
            <a:endParaRPr lang="ru-RU" sz="900" dirty="0">
              <a:solidFill>
                <a:schemeClr val="tx2">
                  <a:lumMod val="75000"/>
                </a:schemeClr>
              </a:solidFill>
              <a:latin typeface="Georgia" panose="02040502050405020303" pitchFamily="18" charset="0"/>
            </a:endParaRPr>
          </a:p>
        </p:txBody>
      </p:sp>
      <p:sp>
        <p:nvSpPr>
          <p:cNvPr id="27" name="Овал 26"/>
          <p:cNvSpPr/>
          <p:nvPr/>
        </p:nvSpPr>
        <p:spPr>
          <a:xfrm>
            <a:off x="2278934" y="3912989"/>
            <a:ext cx="468618" cy="468618"/>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2396188" y="1132396"/>
            <a:ext cx="255119" cy="346249"/>
          </a:xfrm>
          <a:prstGeom prst="rect">
            <a:avLst/>
          </a:prstGeom>
          <a:noFill/>
        </p:spPr>
        <p:txBody>
          <a:bodyPr wrap="none" lIns="68580" tIns="34290" rIns="68580" bIns="34290" rtlCol="0">
            <a:spAutoFit/>
          </a:bodyPr>
          <a:lstStyle/>
          <a:p>
            <a:r>
              <a:rPr lang="ru-RU" b="1" dirty="0">
                <a:solidFill>
                  <a:srgbClr val="00A6D6"/>
                </a:solidFill>
              </a:rPr>
              <a:t>1</a:t>
            </a:r>
          </a:p>
        </p:txBody>
      </p:sp>
      <p:sp>
        <p:nvSpPr>
          <p:cNvPr id="13" name="TextBox 12"/>
          <p:cNvSpPr txBox="1"/>
          <p:nvPr/>
        </p:nvSpPr>
        <p:spPr>
          <a:xfrm>
            <a:off x="2707654" y="1725448"/>
            <a:ext cx="255119" cy="346249"/>
          </a:xfrm>
          <a:prstGeom prst="rect">
            <a:avLst/>
          </a:prstGeom>
          <a:noFill/>
        </p:spPr>
        <p:txBody>
          <a:bodyPr wrap="none" lIns="68580" tIns="34290" rIns="68580" bIns="34290" rtlCol="0">
            <a:spAutoFit/>
          </a:bodyPr>
          <a:lstStyle/>
          <a:p>
            <a:r>
              <a:rPr lang="ru-RU" b="1" dirty="0">
                <a:solidFill>
                  <a:srgbClr val="00A6D6"/>
                </a:solidFill>
              </a:rPr>
              <a:t>2</a:t>
            </a:r>
          </a:p>
        </p:txBody>
      </p:sp>
      <p:sp>
        <p:nvSpPr>
          <p:cNvPr id="14" name="TextBox 13"/>
          <p:cNvSpPr txBox="1"/>
          <p:nvPr/>
        </p:nvSpPr>
        <p:spPr>
          <a:xfrm>
            <a:off x="2835072" y="2298948"/>
            <a:ext cx="255119" cy="346249"/>
          </a:xfrm>
          <a:prstGeom prst="rect">
            <a:avLst/>
          </a:prstGeom>
          <a:noFill/>
        </p:spPr>
        <p:txBody>
          <a:bodyPr wrap="none" lIns="68580" tIns="34290" rIns="68580" bIns="34290" rtlCol="0">
            <a:spAutoFit/>
          </a:bodyPr>
          <a:lstStyle/>
          <a:p>
            <a:r>
              <a:rPr lang="ru-RU" b="1" dirty="0">
                <a:solidFill>
                  <a:srgbClr val="00A6D6"/>
                </a:solidFill>
              </a:rPr>
              <a:t>3</a:t>
            </a:r>
          </a:p>
        </p:txBody>
      </p:sp>
      <p:sp>
        <p:nvSpPr>
          <p:cNvPr id="15" name="TextBox 14"/>
          <p:cNvSpPr txBox="1"/>
          <p:nvPr/>
        </p:nvSpPr>
        <p:spPr>
          <a:xfrm>
            <a:off x="2821618" y="2849633"/>
            <a:ext cx="255119" cy="346249"/>
          </a:xfrm>
          <a:prstGeom prst="rect">
            <a:avLst/>
          </a:prstGeom>
          <a:noFill/>
        </p:spPr>
        <p:txBody>
          <a:bodyPr wrap="none" lIns="68580" tIns="34290" rIns="68580" bIns="34290" rtlCol="0">
            <a:spAutoFit/>
          </a:bodyPr>
          <a:lstStyle/>
          <a:p>
            <a:r>
              <a:rPr lang="ru-RU" b="1" dirty="0">
                <a:solidFill>
                  <a:srgbClr val="00A6D6"/>
                </a:solidFill>
              </a:rPr>
              <a:t>4</a:t>
            </a:r>
          </a:p>
        </p:txBody>
      </p:sp>
      <p:sp>
        <p:nvSpPr>
          <p:cNvPr id="16" name="TextBox 15"/>
          <p:cNvSpPr txBox="1"/>
          <p:nvPr/>
        </p:nvSpPr>
        <p:spPr>
          <a:xfrm>
            <a:off x="2685046" y="3411903"/>
            <a:ext cx="255119" cy="346249"/>
          </a:xfrm>
          <a:prstGeom prst="rect">
            <a:avLst/>
          </a:prstGeom>
          <a:noFill/>
        </p:spPr>
        <p:txBody>
          <a:bodyPr wrap="none" lIns="68580" tIns="34290" rIns="68580" bIns="34290" rtlCol="0">
            <a:spAutoFit/>
          </a:bodyPr>
          <a:lstStyle/>
          <a:p>
            <a:r>
              <a:rPr lang="ru-RU" b="1" dirty="0">
                <a:solidFill>
                  <a:srgbClr val="00A6D6"/>
                </a:solidFill>
              </a:rPr>
              <a:t>5</a:t>
            </a:r>
          </a:p>
        </p:txBody>
      </p:sp>
      <p:sp>
        <p:nvSpPr>
          <p:cNvPr id="17" name="TextBox 16"/>
          <p:cNvSpPr txBox="1"/>
          <p:nvPr/>
        </p:nvSpPr>
        <p:spPr>
          <a:xfrm>
            <a:off x="2385683" y="3985404"/>
            <a:ext cx="255119" cy="346249"/>
          </a:xfrm>
          <a:prstGeom prst="rect">
            <a:avLst/>
          </a:prstGeom>
          <a:noFill/>
        </p:spPr>
        <p:txBody>
          <a:bodyPr wrap="none" lIns="68580" tIns="34290" rIns="68580" bIns="34290" rtlCol="0">
            <a:spAutoFit/>
          </a:bodyPr>
          <a:lstStyle/>
          <a:p>
            <a:r>
              <a:rPr lang="ru-RU" b="1" dirty="0">
                <a:solidFill>
                  <a:srgbClr val="00A6D6"/>
                </a:solidFill>
              </a:rPr>
              <a:t>6</a:t>
            </a:r>
          </a:p>
        </p:txBody>
      </p:sp>
    </p:spTree>
    <p:extLst>
      <p:ext uri="{BB962C8B-B14F-4D97-AF65-F5344CB8AC3E}">
        <p14:creationId xmlns:p14="http://schemas.microsoft.com/office/powerpoint/2010/main" val="659608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125077"/>
            <a:ext cx="7776864" cy="369332"/>
          </a:xfrm>
        </p:spPr>
        <p:txBody>
          <a:bodyPr vert="horz" wrap="square" lIns="91440" tIns="45720" rIns="91440" bIns="45720" rtlCol="0" anchor="ctr">
            <a:spAutoFit/>
          </a:bodyPr>
          <a:lstStyle/>
          <a:p>
            <a:pPr defTabSz="914400"/>
            <a:r>
              <a:rPr lang="ru-RU" sz="1800" dirty="0" smtClean="0">
                <a:latin typeface="Trebuchet MS" panose="020B0603020202020204" pitchFamily="34" charset="0"/>
              </a:rPr>
              <a:t>ВЛИЯНИЕ САФУ НА РЕГИОНАЛЬНОМ УРОВНЕ</a:t>
            </a:r>
            <a:endParaRPr lang="ru-RU" sz="1800" dirty="0">
              <a:latin typeface="Trebuchet MS" panose="020B0603020202020204" pitchFamily="34" charset="0"/>
            </a:endParaRPr>
          </a:p>
        </p:txBody>
      </p:sp>
      <p:sp>
        <p:nvSpPr>
          <p:cNvPr id="9" name="Скругленный прямоугольник 8"/>
          <p:cNvSpPr/>
          <p:nvPr/>
        </p:nvSpPr>
        <p:spPr>
          <a:xfrm>
            <a:off x="257274" y="909147"/>
            <a:ext cx="2880320" cy="609633"/>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Соглашения\нормативное регулирование</a:t>
            </a:r>
            <a:endParaRPr lang="ru-RU" dirty="0">
              <a:latin typeface="Georgia" panose="02040502050405020303" pitchFamily="18" charset="0"/>
            </a:endParaRPr>
          </a:p>
        </p:txBody>
      </p:sp>
      <p:sp>
        <p:nvSpPr>
          <p:cNvPr id="10" name="Скругленный прямоугольник 9"/>
          <p:cNvSpPr/>
          <p:nvPr/>
        </p:nvSpPr>
        <p:spPr>
          <a:xfrm>
            <a:off x="257274" y="2771515"/>
            <a:ext cx="2880321"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Georgia" panose="02040502050405020303" pitchFamily="18" charset="0"/>
              </a:rPr>
              <a:t>Подготовка кадров</a:t>
            </a:r>
          </a:p>
          <a:p>
            <a:pPr algn="ctr"/>
            <a:r>
              <a:rPr lang="ru-RU" sz="1400" dirty="0" smtClean="0">
                <a:latin typeface="Georgia" panose="02040502050405020303" pitchFamily="18" charset="0"/>
              </a:rPr>
              <a:t>СПО – ВО - ДПО</a:t>
            </a:r>
            <a:endParaRPr lang="ru-RU" sz="1400" dirty="0">
              <a:latin typeface="Georgia" panose="02040502050405020303" pitchFamily="18" charset="0"/>
            </a:endParaRPr>
          </a:p>
        </p:txBody>
      </p:sp>
      <p:sp>
        <p:nvSpPr>
          <p:cNvPr id="11" name="Скругленный прямоугольник 10"/>
          <p:cNvSpPr/>
          <p:nvPr/>
        </p:nvSpPr>
        <p:spPr>
          <a:xfrm>
            <a:off x="257274" y="3795886"/>
            <a:ext cx="2880321"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Научные исследования</a:t>
            </a:r>
            <a:endParaRPr lang="ru-RU" dirty="0">
              <a:latin typeface="Georgia" panose="02040502050405020303" pitchFamily="18" charset="0"/>
            </a:endParaRPr>
          </a:p>
        </p:txBody>
      </p:sp>
      <p:sp>
        <p:nvSpPr>
          <p:cNvPr id="12" name="Скругленный прямоугольник 11"/>
          <p:cNvSpPr/>
          <p:nvPr/>
        </p:nvSpPr>
        <p:spPr>
          <a:xfrm>
            <a:off x="257274" y="2026503"/>
            <a:ext cx="2880321"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latin typeface="Georgia" panose="02040502050405020303" pitchFamily="18" charset="0"/>
              </a:rPr>
              <a:t>Кластеры</a:t>
            </a:r>
          </a:p>
        </p:txBody>
      </p:sp>
      <p:sp>
        <p:nvSpPr>
          <p:cNvPr id="5" name="Прямоугольник 4"/>
          <p:cNvSpPr/>
          <p:nvPr/>
        </p:nvSpPr>
        <p:spPr>
          <a:xfrm>
            <a:off x="3275856" y="987574"/>
            <a:ext cx="5976663" cy="3754874"/>
          </a:xfrm>
          <a:prstGeom prst="rect">
            <a:avLst/>
          </a:prstGeom>
        </p:spPr>
        <p:txBody>
          <a:bodyPr wrap="square">
            <a:spAutoFit/>
          </a:bodyPr>
          <a:lstStyle/>
          <a:p>
            <a:pPr marL="171450" indent="-171450">
              <a:buFontTx/>
              <a:buChar char="-"/>
            </a:pPr>
            <a:r>
              <a:rPr lang="ru-RU" sz="1400" dirty="0" smtClean="0">
                <a:solidFill>
                  <a:schemeClr val="tx2"/>
                </a:solidFill>
                <a:latin typeface="Arial Narrow" panose="020B0606020202030204" pitchFamily="34" charset="0"/>
              </a:rPr>
              <a:t>Областной </a:t>
            </a:r>
            <a:r>
              <a:rPr lang="ru-RU" sz="1400" dirty="0">
                <a:solidFill>
                  <a:schemeClr val="tx2"/>
                </a:solidFill>
                <a:latin typeface="Arial Narrow" panose="020B0606020202030204" pitchFamily="34" charset="0"/>
              </a:rPr>
              <a:t>закон </a:t>
            </a:r>
            <a:r>
              <a:rPr lang="en-US" sz="1400" dirty="0">
                <a:solidFill>
                  <a:schemeClr val="tx2"/>
                </a:solidFill>
                <a:latin typeface="Arial Narrow" panose="020B0606020202030204" pitchFamily="34" charset="0"/>
              </a:rPr>
              <a:t>N 295-22-</a:t>
            </a:r>
            <a:r>
              <a:rPr lang="ru-RU" sz="1400" dirty="0" smtClean="0">
                <a:solidFill>
                  <a:schemeClr val="tx2"/>
                </a:solidFill>
                <a:latin typeface="Arial Narrow" panose="020B0606020202030204" pitchFamily="34" charset="0"/>
              </a:rPr>
              <a:t>ОЗ</a:t>
            </a:r>
            <a:r>
              <a:rPr lang="en-US" sz="1400" dirty="0" smtClean="0">
                <a:solidFill>
                  <a:schemeClr val="tx2"/>
                </a:solidFill>
                <a:latin typeface="Arial Narrow" panose="020B0606020202030204" pitchFamily="34" charset="0"/>
              </a:rPr>
              <a:t> </a:t>
            </a:r>
            <a:r>
              <a:rPr lang="ru-RU" sz="1400" dirty="0" smtClean="0">
                <a:solidFill>
                  <a:schemeClr val="tx2"/>
                </a:solidFill>
                <a:latin typeface="Arial Narrow" panose="020B0606020202030204" pitchFamily="34" charset="0"/>
              </a:rPr>
              <a:t>от </a:t>
            </a:r>
            <a:r>
              <a:rPr lang="ru-RU" sz="1400" dirty="0">
                <a:solidFill>
                  <a:schemeClr val="tx2"/>
                </a:solidFill>
                <a:latin typeface="Arial Narrow" panose="020B0606020202030204" pitchFamily="34" charset="0"/>
              </a:rPr>
              <a:t>30 мая 2011 года «О государственной поддержке Северного (Арктического) федерального университета» </a:t>
            </a:r>
            <a:endParaRPr lang="ru-RU" sz="1400" dirty="0" smtClean="0">
              <a:solidFill>
                <a:schemeClr val="tx2"/>
              </a:solidFill>
              <a:latin typeface="Arial Narrow" panose="020B0606020202030204" pitchFamily="34" charset="0"/>
            </a:endParaRPr>
          </a:p>
          <a:p>
            <a:pPr marL="171450" indent="-171450">
              <a:buFontTx/>
              <a:buChar char="-"/>
            </a:pPr>
            <a:endParaRPr lang="en-US" sz="1400" dirty="0" smtClean="0">
              <a:solidFill>
                <a:schemeClr val="tx2"/>
              </a:solidFill>
              <a:latin typeface="Arial Narrow" panose="020B0606020202030204" pitchFamily="34" charset="0"/>
            </a:endParaRPr>
          </a:p>
          <a:p>
            <a:pPr marL="171450" indent="-171450">
              <a:buFontTx/>
              <a:buChar char="-"/>
            </a:pPr>
            <a:r>
              <a:rPr lang="ru-RU" sz="1400" dirty="0">
                <a:solidFill>
                  <a:schemeClr val="tx2"/>
                </a:solidFill>
                <a:latin typeface="Arial Narrow" panose="020B0606020202030204" pitchFamily="34" charset="0"/>
              </a:rPr>
              <a:t>Судостроительный инновационный территориальный кластер</a:t>
            </a:r>
          </a:p>
          <a:p>
            <a:pPr marL="171450" indent="-171450">
              <a:buFontTx/>
              <a:buChar char="-"/>
            </a:pPr>
            <a:r>
              <a:rPr lang="ru-RU" sz="1400" dirty="0">
                <a:solidFill>
                  <a:schemeClr val="tx2"/>
                </a:solidFill>
                <a:latin typeface="Arial Narrow" panose="020B0606020202030204" pitchFamily="34" charset="0"/>
              </a:rPr>
              <a:t>Лесопромышленный инновационный </a:t>
            </a:r>
            <a:r>
              <a:rPr lang="ru-RU" sz="1400" dirty="0" smtClean="0">
                <a:solidFill>
                  <a:schemeClr val="tx2"/>
                </a:solidFill>
                <a:latin typeface="Arial Narrow" panose="020B0606020202030204" pitchFamily="34" charset="0"/>
              </a:rPr>
              <a:t>кластер </a:t>
            </a:r>
            <a:r>
              <a:rPr lang="ru-RU" sz="1400" dirty="0">
                <a:solidFill>
                  <a:schemeClr val="tx2"/>
                </a:solidFill>
                <a:latin typeface="Arial Narrow" panose="020B0606020202030204" pitchFamily="34" charset="0"/>
              </a:rPr>
              <a:t>«</a:t>
            </a:r>
            <a:r>
              <a:rPr lang="ru-RU" sz="1400" dirty="0" err="1">
                <a:solidFill>
                  <a:schemeClr val="tx2"/>
                </a:solidFill>
                <a:latin typeface="Arial Narrow" panose="020B0606020202030204" pitchFamily="34" charset="0"/>
              </a:rPr>
              <a:t>ПоморИнноваЛес</a:t>
            </a:r>
            <a:r>
              <a:rPr lang="ru-RU" sz="1400" dirty="0">
                <a:solidFill>
                  <a:schemeClr val="tx2"/>
                </a:solidFill>
                <a:latin typeface="Arial Narrow" panose="020B0606020202030204" pitchFamily="34" charset="0"/>
              </a:rPr>
              <a:t>»</a:t>
            </a:r>
          </a:p>
          <a:p>
            <a:pPr marL="171450" indent="-171450">
              <a:buFontTx/>
              <a:buChar char="-"/>
            </a:pPr>
            <a:r>
              <a:rPr lang="ru-RU" sz="1400" dirty="0" err="1">
                <a:solidFill>
                  <a:schemeClr val="tx2"/>
                </a:solidFill>
                <a:latin typeface="Arial Narrow" panose="020B0606020202030204" pitchFamily="34" charset="0"/>
              </a:rPr>
              <a:t>Биоресурный</a:t>
            </a:r>
            <a:r>
              <a:rPr lang="ru-RU" sz="1400" dirty="0">
                <a:solidFill>
                  <a:schemeClr val="tx2"/>
                </a:solidFill>
                <a:latin typeface="Arial Narrow" panose="020B0606020202030204" pitchFamily="34" charset="0"/>
              </a:rPr>
              <a:t> и биотехнологический  кластер </a:t>
            </a:r>
          </a:p>
          <a:p>
            <a:pPr marL="171450" indent="-171450">
              <a:buFontTx/>
              <a:buChar char="-"/>
            </a:pPr>
            <a:r>
              <a:rPr lang="ru-RU" sz="1400" dirty="0">
                <a:solidFill>
                  <a:schemeClr val="tx2"/>
                </a:solidFill>
                <a:latin typeface="Arial Narrow" panose="020B0606020202030204" pitchFamily="34" charset="0"/>
              </a:rPr>
              <a:t>Социальный кластер </a:t>
            </a:r>
          </a:p>
          <a:p>
            <a:pPr marL="171450" indent="-171450">
              <a:buFontTx/>
              <a:buChar char="-"/>
            </a:pPr>
            <a:r>
              <a:rPr lang="ru-RU" sz="1400" dirty="0">
                <a:solidFill>
                  <a:schemeClr val="tx2"/>
                </a:solidFill>
                <a:latin typeface="Arial Narrow" panose="020B0606020202030204" pitchFamily="34" charset="0"/>
              </a:rPr>
              <a:t>Рыбопромышленный </a:t>
            </a:r>
            <a:r>
              <a:rPr lang="ru-RU" sz="1400" dirty="0" smtClean="0">
                <a:solidFill>
                  <a:schemeClr val="tx2"/>
                </a:solidFill>
                <a:latin typeface="Arial Narrow" panose="020B0606020202030204" pitchFamily="34" charset="0"/>
              </a:rPr>
              <a:t>кластер</a:t>
            </a:r>
          </a:p>
          <a:p>
            <a:pPr marL="171450" indent="-171450">
              <a:buFontTx/>
              <a:buChar char="-"/>
            </a:pPr>
            <a:endParaRPr lang="ru-RU" sz="1400" dirty="0">
              <a:solidFill>
                <a:schemeClr val="tx2"/>
              </a:solidFill>
              <a:latin typeface="Arial Narrow" panose="020B0606020202030204" pitchFamily="34" charset="0"/>
            </a:endParaRPr>
          </a:p>
          <a:p>
            <a:pPr marL="171450" indent="-171450">
              <a:buFontTx/>
              <a:buChar char="-"/>
            </a:pPr>
            <a:r>
              <a:rPr lang="ru-RU" sz="1400" dirty="0" smtClean="0">
                <a:solidFill>
                  <a:schemeClr val="tx2"/>
                </a:solidFill>
                <a:latin typeface="Arial Narrow" panose="020B0606020202030204" pitchFamily="34" charset="0"/>
              </a:rPr>
              <a:t>Комплексные исследования, связанные </a:t>
            </a:r>
            <a:r>
              <a:rPr lang="ru-RU" sz="1400" dirty="0">
                <a:solidFill>
                  <a:schemeClr val="tx2"/>
                </a:solidFill>
                <a:latin typeface="Arial Narrow" panose="020B0606020202030204" pitchFamily="34" charset="0"/>
              </a:rPr>
              <a:t>с поиском, разработкой и освоением месторождений природных ресурсов </a:t>
            </a:r>
            <a:r>
              <a:rPr lang="ru-RU" sz="1400" dirty="0" smtClean="0">
                <a:solidFill>
                  <a:schemeClr val="tx2"/>
                </a:solidFill>
                <a:latin typeface="Arial Narrow" panose="020B0606020202030204" pitchFamily="34" charset="0"/>
              </a:rPr>
              <a:t>Поморья; </a:t>
            </a:r>
            <a:endParaRPr lang="ru-RU" sz="1400" dirty="0">
              <a:solidFill>
                <a:schemeClr val="tx2"/>
              </a:solidFill>
              <a:latin typeface="Arial Narrow" panose="020B0606020202030204" pitchFamily="34" charset="0"/>
            </a:endParaRPr>
          </a:p>
          <a:p>
            <a:pPr marL="171450" indent="-171450">
              <a:buFontTx/>
              <a:buChar char="-"/>
            </a:pPr>
            <a:r>
              <a:rPr lang="ru-RU" sz="1400" dirty="0">
                <a:solidFill>
                  <a:schemeClr val="tx2"/>
                </a:solidFill>
                <a:latin typeface="Arial Narrow" panose="020B0606020202030204" pitchFamily="34" charset="0"/>
              </a:rPr>
              <a:t>Разработка и реализация стратегии «Развитие </a:t>
            </a:r>
            <a:r>
              <a:rPr lang="ru-RU" sz="1400" dirty="0" smtClean="0">
                <a:solidFill>
                  <a:schemeClr val="tx2"/>
                </a:solidFill>
                <a:latin typeface="Arial Narrow" panose="020B0606020202030204" pitchFamily="34" charset="0"/>
              </a:rPr>
              <a:t>арктического </a:t>
            </a:r>
            <a:r>
              <a:rPr lang="ru-RU" sz="1400" dirty="0">
                <a:solidFill>
                  <a:schemeClr val="tx2"/>
                </a:solidFill>
                <a:latin typeface="Arial Narrow" panose="020B0606020202030204" pitchFamily="34" charset="0"/>
              </a:rPr>
              <a:t>туризма в Архангельской области до 2025 года»</a:t>
            </a:r>
          </a:p>
          <a:p>
            <a:pPr marL="171450" indent="-171450">
              <a:buFontTx/>
              <a:buChar char="-"/>
            </a:pPr>
            <a:r>
              <a:rPr lang="ru-RU" sz="1400" dirty="0">
                <a:solidFill>
                  <a:schemeClr val="tx2"/>
                </a:solidFill>
                <a:latin typeface="Arial Narrow" panose="020B0606020202030204" pitchFamily="34" charset="0"/>
              </a:rPr>
              <a:t>Реализации государственной программы Архангельской области «Развитие инфраструктуры Соловецкого архипелага (2014 – 2019 </a:t>
            </a:r>
            <a:r>
              <a:rPr lang="ru-RU" sz="1400" dirty="0" err="1" smtClean="0">
                <a:solidFill>
                  <a:schemeClr val="tx2"/>
                </a:solidFill>
                <a:latin typeface="Arial Narrow" panose="020B0606020202030204" pitchFamily="34" charset="0"/>
              </a:rPr>
              <a:t>гг</a:t>
            </a:r>
            <a:r>
              <a:rPr lang="ru-RU" sz="1400" dirty="0" smtClean="0">
                <a:solidFill>
                  <a:schemeClr val="tx2"/>
                </a:solidFill>
                <a:latin typeface="Arial Narrow" panose="020B0606020202030204" pitchFamily="34" charset="0"/>
              </a:rPr>
              <a:t>)»</a:t>
            </a:r>
          </a:p>
          <a:p>
            <a:pPr marL="171450" indent="-171450">
              <a:buFontTx/>
              <a:buChar char="-"/>
            </a:pPr>
            <a:r>
              <a:rPr lang="ru-RU" sz="1400" dirty="0" smtClean="0">
                <a:solidFill>
                  <a:schemeClr val="tx2"/>
                </a:solidFill>
                <a:latin typeface="Arial Narrow" panose="020B0606020202030204" pitchFamily="34" charset="0"/>
              </a:rPr>
              <a:t>Проект </a:t>
            </a:r>
            <a:r>
              <a:rPr lang="ru-RU" sz="1400" dirty="0">
                <a:solidFill>
                  <a:schemeClr val="tx2"/>
                </a:solidFill>
                <a:latin typeface="Arial Narrow" panose="020B0606020202030204" pitchFamily="34" charset="0"/>
              </a:rPr>
              <a:t>«Большой Архангельск» (развитие городской агломерации </a:t>
            </a:r>
            <a:r>
              <a:rPr lang="ru-RU" sz="1400" dirty="0" smtClean="0">
                <a:solidFill>
                  <a:schemeClr val="tx2"/>
                </a:solidFill>
                <a:latin typeface="Arial Narrow" panose="020B0606020202030204" pitchFamily="34" charset="0"/>
              </a:rPr>
              <a:t>-Архангельск</a:t>
            </a:r>
            <a:r>
              <a:rPr lang="ru-RU" sz="1400" dirty="0">
                <a:solidFill>
                  <a:schemeClr val="tx2"/>
                </a:solidFill>
                <a:latin typeface="Arial Narrow" panose="020B0606020202030204" pitchFamily="34" charset="0"/>
              </a:rPr>
              <a:t>, Северодвинск, </a:t>
            </a:r>
            <a:r>
              <a:rPr lang="ru-RU" sz="1400" dirty="0" err="1">
                <a:solidFill>
                  <a:schemeClr val="tx2"/>
                </a:solidFill>
                <a:latin typeface="Arial Narrow" panose="020B0606020202030204" pitchFamily="34" charset="0"/>
              </a:rPr>
              <a:t>Новодвинск</a:t>
            </a:r>
            <a:r>
              <a:rPr lang="ru-RU" sz="1400" dirty="0" smtClean="0">
                <a:solidFill>
                  <a:schemeClr val="tx2"/>
                </a:solidFill>
                <a:latin typeface="Arial Narrow" panose="020B0606020202030204" pitchFamily="34" charset="0"/>
              </a:rPr>
              <a:t>)</a:t>
            </a:r>
            <a:endParaRPr lang="ru-RU" sz="1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175880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125077"/>
            <a:ext cx="7776864" cy="369332"/>
          </a:xfrm>
        </p:spPr>
        <p:txBody>
          <a:bodyPr vert="horz" wrap="square" lIns="91440" tIns="45720" rIns="91440" bIns="45720" rtlCol="0" anchor="ctr">
            <a:spAutoFit/>
          </a:bodyPr>
          <a:lstStyle/>
          <a:p>
            <a:pPr defTabSz="914400"/>
            <a:r>
              <a:rPr lang="ru-RU" sz="1800" dirty="0" smtClean="0">
                <a:latin typeface="Trebuchet MS" panose="020B0603020202020204" pitchFamily="34" charset="0"/>
              </a:rPr>
              <a:t>ВЛИЯНИЕ САФУ НА РЕГИОНАЛЬНОМ УРОВНЕ</a:t>
            </a:r>
            <a:endParaRPr lang="ru-RU" sz="1800" dirty="0">
              <a:latin typeface="Trebuchet MS" panose="020B0603020202020204" pitchFamily="34" charset="0"/>
            </a:endParaRPr>
          </a:p>
        </p:txBody>
      </p:sp>
      <p:sp>
        <p:nvSpPr>
          <p:cNvPr id="13" name="Скругленный прямоугольник 12"/>
          <p:cNvSpPr/>
          <p:nvPr/>
        </p:nvSpPr>
        <p:spPr>
          <a:xfrm>
            <a:off x="217858" y="1203598"/>
            <a:ext cx="2880321"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Экспертные советы</a:t>
            </a:r>
            <a:endParaRPr lang="ru-RU" dirty="0">
              <a:latin typeface="Georgia" panose="02040502050405020303" pitchFamily="18" charset="0"/>
            </a:endParaRPr>
          </a:p>
        </p:txBody>
      </p:sp>
      <p:sp>
        <p:nvSpPr>
          <p:cNvPr id="14" name="Скругленный прямоугольник 13"/>
          <p:cNvSpPr/>
          <p:nvPr/>
        </p:nvSpPr>
        <p:spPr>
          <a:xfrm>
            <a:off x="217858" y="2107342"/>
            <a:ext cx="2880321"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Социальные проекты</a:t>
            </a:r>
            <a:endParaRPr lang="ru-RU" dirty="0">
              <a:latin typeface="Georgia" panose="02040502050405020303" pitchFamily="18" charset="0"/>
            </a:endParaRPr>
          </a:p>
        </p:txBody>
      </p:sp>
      <p:sp>
        <p:nvSpPr>
          <p:cNvPr id="5" name="Прямоугольник 4"/>
          <p:cNvSpPr/>
          <p:nvPr/>
        </p:nvSpPr>
        <p:spPr>
          <a:xfrm>
            <a:off x="3275856" y="1102382"/>
            <a:ext cx="5976663" cy="1815882"/>
          </a:xfrm>
          <a:prstGeom prst="rect">
            <a:avLst/>
          </a:prstGeom>
        </p:spPr>
        <p:txBody>
          <a:bodyPr wrap="square">
            <a:spAutoFit/>
          </a:bodyPr>
          <a:lstStyle/>
          <a:p>
            <a:pPr marL="171450" indent="-171450">
              <a:buFontTx/>
              <a:buChar char="-"/>
            </a:pPr>
            <a:r>
              <a:rPr lang="ru-RU" sz="1400" dirty="0" smtClean="0">
                <a:solidFill>
                  <a:schemeClr val="tx2"/>
                </a:solidFill>
                <a:latin typeface="Arial Narrow" panose="020B0606020202030204" pitchFamily="34" charset="0"/>
              </a:rPr>
              <a:t>Коллегии </a:t>
            </a:r>
            <a:r>
              <a:rPr lang="ru-RU" sz="1400" dirty="0">
                <a:solidFill>
                  <a:schemeClr val="tx2"/>
                </a:solidFill>
                <a:latin typeface="Arial Narrow" panose="020B0606020202030204" pitchFamily="34" charset="0"/>
              </a:rPr>
              <a:t>исполнительных органов государственной власти Архангельской области, </a:t>
            </a:r>
            <a:r>
              <a:rPr lang="ru-RU" sz="1400" dirty="0" smtClean="0">
                <a:solidFill>
                  <a:schemeClr val="tx2"/>
                </a:solidFill>
                <a:latin typeface="Arial Narrow" panose="020B0606020202030204" pitchFamily="34" charset="0"/>
              </a:rPr>
              <a:t>межведомственные комиссии </a:t>
            </a:r>
            <a:r>
              <a:rPr lang="ru-RU" sz="1400" dirty="0">
                <a:solidFill>
                  <a:schemeClr val="tx2"/>
                </a:solidFill>
                <a:latin typeface="Arial Narrow" panose="020B0606020202030204" pitchFamily="34" charset="0"/>
              </a:rPr>
              <a:t>и </a:t>
            </a:r>
            <a:r>
              <a:rPr lang="ru-RU" sz="1400" dirty="0" smtClean="0">
                <a:solidFill>
                  <a:schemeClr val="tx2"/>
                </a:solidFill>
                <a:latin typeface="Arial Narrow" panose="020B0606020202030204" pitchFamily="34" charset="0"/>
              </a:rPr>
              <a:t>советы</a:t>
            </a:r>
            <a:endParaRPr lang="en-US" sz="1400" dirty="0" smtClean="0">
              <a:solidFill>
                <a:schemeClr val="tx2"/>
              </a:solidFill>
              <a:latin typeface="Arial Narrow" panose="020B0606020202030204" pitchFamily="34" charset="0"/>
            </a:endParaRPr>
          </a:p>
          <a:p>
            <a:pPr marL="171450" indent="-171450">
              <a:buFontTx/>
              <a:buChar char="-"/>
            </a:pPr>
            <a:endParaRPr lang="ru-RU" sz="1400" dirty="0" smtClean="0">
              <a:solidFill>
                <a:schemeClr val="tx2"/>
              </a:solidFill>
              <a:latin typeface="Arial Narrow" panose="020B0606020202030204" pitchFamily="34" charset="0"/>
            </a:endParaRPr>
          </a:p>
          <a:p>
            <a:pPr marL="171450" indent="-171450">
              <a:buFontTx/>
              <a:buChar char="-"/>
            </a:pPr>
            <a:r>
              <a:rPr lang="ru-RU" sz="1400" dirty="0" smtClean="0">
                <a:solidFill>
                  <a:schemeClr val="tx2"/>
                </a:solidFill>
                <a:latin typeface="Arial Narrow" panose="020B0606020202030204" pitchFamily="34" charset="0"/>
              </a:rPr>
              <a:t>«</a:t>
            </a:r>
            <a:r>
              <a:rPr lang="ru-RU" sz="1400" dirty="0">
                <a:solidFill>
                  <a:schemeClr val="tx2"/>
                </a:solidFill>
                <a:latin typeface="Arial Narrow" panose="020B0606020202030204" pitchFamily="34" charset="0"/>
              </a:rPr>
              <a:t>Архангельск-университетский город» </a:t>
            </a:r>
            <a:endParaRPr lang="en-US" sz="1400" dirty="0" smtClean="0">
              <a:solidFill>
                <a:schemeClr val="tx2"/>
              </a:solidFill>
              <a:latin typeface="Arial Narrow" panose="020B0606020202030204" pitchFamily="34" charset="0"/>
            </a:endParaRPr>
          </a:p>
          <a:p>
            <a:pPr marL="171450" indent="-171450">
              <a:buFontTx/>
              <a:buChar char="-"/>
            </a:pPr>
            <a:r>
              <a:rPr lang="ru-RU" sz="1400" dirty="0" smtClean="0">
                <a:solidFill>
                  <a:schemeClr val="tx2"/>
                </a:solidFill>
                <a:latin typeface="Arial Narrow" panose="020B0606020202030204" pitchFamily="34" charset="0"/>
              </a:rPr>
              <a:t>Общественная </a:t>
            </a:r>
            <a:r>
              <a:rPr lang="ru-RU" sz="1400" dirty="0">
                <a:solidFill>
                  <a:schemeClr val="tx2"/>
                </a:solidFill>
                <a:latin typeface="Arial Narrow" panose="020B0606020202030204" pitchFamily="34" charset="0"/>
              </a:rPr>
              <a:t>приемная Уполномоченного при Губернаторе Архангельской области по правам </a:t>
            </a:r>
            <a:r>
              <a:rPr lang="ru-RU" sz="1400" dirty="0" smtClean="0">
                <a:solidFill>
                  <a:schemeClr val="tx2"/>
                </a:solidFill>
                <a:latin typeface="Arial Narrow" panose="020B0606020202030204" pitchFamily="34" charset="0"/>
              </a:rPr>
              <a:t>ребенка</a:t>
            </a:r>
            <a:endParaRPr lang="en-US" sz="1400" dirty="0" smtClean="0">
              <a:solidFill>
                <a:schemeClr val="tx2"/>
              </a:solidFill>
              <a:latin typeface="Arial Narrow" panose="020B0606020202030204" pitchFamily="34" charset="0"/>
            </a:endParaRPr>
          </a:p>
          <a:p>
            <a:pPr marL="171450" indent="-171450">
              <a:buFontTx/>
              <a:buChar char="-"/>
            </a:pPr>
            <a:r>
              <a:rPr lang="ru-RU" sz="1400" dirty="0" smtClean="0">
                <a:solidFill>
                  <a:schemeClr val="tx2"/>
                </a:solidFill>
                <a:latin typeface="Arial Narrow" panose="020B0606020202030204" pitchFamily="34" charset="0"/>
              </a:rPr>
              <a:t>Сотрудничество с НКО региона</a:t>
            </a:r>
          </a:p>
          <a:p>
            <a:pPr marL="171450" indent="-171450">
              <a:buFontTx/>
              <a:buChar char="-"/>
            </a:pPr>
            <a:r>
              <a:rPr lang="ru-RU" sz="1400" dirty="0" smtClean="0">
                <a:solidFill>
                  <a:schemeClr val="tx2"/>
                </a:solidFill>
                <a:latin typeface="Arial Narrow" panose="020B0606020202030204" pitchFamily="34" charset="0"/>
              </a:rPr>
              <a:t>Волонтерский центр САФУ</a:t>
            </a:r>
            <a:endParaRPr lang="ru-RU" sz="1400"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68303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899592" y="198685"/>
            <a:ext cx="8244407" cy="369332"/>
          </a:xfrm>
          <a:prstGeom prst="rect">
            <a:avLst/>
          </a:prstGeom>
        </p:spPr>
        <p:txBody>
          <a:bodyPr vert="horz" wrap="square" lIns="91440" tIns="45720" rIns="91440" bIns="45720" rtlCol="0" anchor="ctr">
            <a:spAutoFit/>
          </a:bodyPr>
          <a:lstStyle>
            <a:lvl1pPr algn="ctr" defTabSz="914354" rtl="0" eaLnBrk="1" latinLnBrk="0" hangingPunct="1">
              <a:spcBef>
                <a:spcPct val="0"/>
              </a:spcBef>
              <a:buNone/>
              <a:defRPr sz="2400" b="1" kern="1200">
                <a:solidFill>
                  <a:srgbClr val="0070C0"/>
                </a:solidFill>
                <a:latin typeface="Georgia" panose="02040502050405020303" pitchFamily="18" charset="0"/>
                <a:ea typeface="+mj-ea"/>
                <a:cs typeface="+mj-cs"/>
              </a:defRPr>
            </a:lvl1pPr>
          </a:lstStyle>
          <a:p>
            <a:pPr defTabSz="914400"/>
            <a:r>
              <a:rPr lang="ru-RU" sz="1800" dirty="0" smtClean="0">
                <a:latin typeface="Trebuchet MS" panose="020B0603020202020204" pitchFamily="34" charset="0"/>
              </a:rPr>
              <a:t>ВЛИЯНИЕ САФУ НА НАЦИОНАЛЬНОМ УРОВНЕ</a:t>
            </a:r>
            <a:endParaRPr lang="ru-RU" sz="1800" dirty="0">
              <a:latin typeface="Trebuchet MS" panose="020B0603020202020204" pitchFamily="34" charset="0"/>
            </a:endParaRPr>
          </a:p>
        </p:txBody>
      </p:sp>
      <p:sp>
        <p:nvSpPr>
          <p:cNvPr id="6" name="TextBox 5"/>
          <p:cNvSpPr txBox="1"/>
          <p:nvPr/>
        </p:nvSpPr>
        <p:spPr>
          <a:xfrm>
            <a:off x="3059832" y="525909"/>
            <a:ext cx="2948429" cy="461665"/>
          </a:xfrm>
          <a:prstGeom prst="rect">
            <a:avLst/>
          </a:prstGeom>
          <a:noFill/>
        </p:spPr>
        <p:txBody>
          <a:bodyPr wrap="square" rtlCol="0">
            <a:spAutoFit/>
          </a:bodyPr>
          <a:lstStyle/>
          <a:p>
            <a:pPr algn="ctr"/>
            <a:r>
              <a:rPr lang="ru-RU" sz="2000" b="1" dirty="0">
                <a:solidFill>
                  <a:srgbClr val="0070C0"/>
                </a:solidFill>
                <a:latin typeface="Arial Narrow" panose="020B0606020202030204" pitchFamily="34" charset="0"/>
                <a:ea typeface="+mj-ea"/>
                <a:cs typeface="+mj-cs"/>
              </a:rPr>
              <a:t>Экспертный</a:t>
            </a:r>
            <a:r>
              <a:rPr lang="ru-RU" sz="2400" dirty="0" smtClean="0">
                <a:latin typeface="Arial Narrow" panose="020B0606020202030204" pitchFamily="34" charset="0"/>
              </a:rPr>
              <a:t> </a:t>
            </a:r>
            <a:r>
              <a:rPr lang="ru-RU" sz="2000" b="1" dirty="0">
                <a:solidFill>
                  <a:srgbClr val="0070C0"/>
                </a:solidFill>
                <a:latin typeface="Arial Narrow" panose="020B0606020202030204" pitchFamily="34" charset="0"/>
                <a:ea typeface="+mj-ea"/>
                <a:cs typeface="+mj-cs"/>
              </a:rPr>
              <a:t>центр</a:t>
            </a:r>
          </a:p>
        </p:txBody>
      </p:sp>
      <p:sp>
        <p:nvSpPr>
          <p:cNvPr id="14" name="Скругленный прямоугольник 13"/>
          <p:cNvSpPr/>
          <p:nvPr/>
        </p:nvSpPr>
        <p:spPr>
          <a:xfrm>
            <a:off x="586285" y="1686446"/>
            <a:ext cx="2808312" cy="547816"/>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Деятельность экспертных комиссий\советов</a:t>
            </a:r>
            <a:endParaRPr lang="ru-RU" dirty="0">
              <a:latin typeface="Georgia" panose="02040502050405020303" pitchFamily="18" charset="0"/>
            </a:endParaRPr>
          </a:p>
        </p:txBody>
      </p:sp>
      <p:sp>
        <p:nvSpPr>
          <p:cNvPr id="15" name="Скругленный прямоугольник 14"/>
          <p:cNvSpPr/>
          <p:nvPr/>
        </p:nvSpPr>
        <p:spPr>
          <a:xfrm>
            <a:off x="591259" y="2659480"/>
            <a:ext cx="2798365" cy="566746"/>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Работа с корпорациями</a:t>
            </a:r>
            <a:endParaRPr lang="ru-RU" dirty="0">
              <a:latin typeface="Georgia" panose="02040502050405020303" pitchFamily="18" charset="0"/>
            </a:endParaRPr>
          </a:p>
        </p:txBody>
      </p:sp>
      <p:sp>
        <p:nvSpPr>
          <p:cNvPr id="16" name="Скругленный прямоугольник 15"/>
          <p:cNvSpPr/>
          <p:nvPr/>
        </p:nvSpPr>
        <p:spPr>
          <a:xfrm>
            <a:off x="586285" y="966475"/>
            <a:ext cx="2808312"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НАНОК</a:t>
            </a:r>
            <a:endParaRPr lang="ru-RU" sz="1600" dirty="0">
              <a:latin typeface="Georgia" panose="02040502050405020303" pitchFamily="18" charset="0"/>
            </a:endParaRPr>
          </a:p>
        </p:txBody>
      </p:sp>
      <p:sp>
        <p:nvSpPr>
          <p:cNvPr id="18" name="Скругленный прямоугольник 17"/>
          <p:cNvSpPr/>
          <p:nvPr/>
        </p:nvSpPr>
        <p:spPr>
          <a:xfrm>
            <a:off x="586285" y="3432262"/>
            <a:ext cx="2808312" cy="509193"/>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Государственное задание МОН</a:t>
            </a:r>
            <a:endParaRPr lang="ru-RU" dirty="0">
              <a:latin typeface="Georgia" panose="02040502050405020303" pitchFamily="18" charset="0"/>
            </a:endParaRPr>
          </a:p>
        </p:txBody>
      </p:sp>
      <p:sp>
        <p:nvSpPr>
          <p:cNvPr id="17" name="Скругленный прямоугольник 16"/>
          <p:cNvSpPr/>
          <p:nvPr/>
        </p:nvSpPr>
        <p:spPr>
          <a:xfrm>
            <a:off x="635054" y="4201329"/>
            <a:ext cx="2808312" cy="445794"/>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Арктический плавучий университет</a:t>
            </a:r>
            <a:endParaRPr lang="ru-RU" dirty="0">
              <a:latin typeface="Georgia" panose="02040502050405020303" pitchFamily="18" charset="0"/>
            </a:endParaRPr>
          </a:p>
        </p:txBody>
      </p:sp>
      <p:pic>
        <p:nvPicPr>
          <p:cNvPr id="22" name="Picture 2" descr="http://www.narfu.ru/upload/iblock/462/20160606_konf_arctica_plenarn_zas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922" y="781396"/>
            <a:ext cx="1369558" cy="831912"/>
          </a:xfrm>
          <a:prstGeom prst="rect">
            <a:avLst/>
          </a:prstGeom>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cdn-st1.rtr-vesti.ru/p/xw_9579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2922" y="3941455"/>
            <a:ext cx="1465244" cy="8334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D:\мои документы\2015\Ректору\Судостроительный комплекс.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7896" y="1811298"/>
            <a:ext cx="1465244" cy="78470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566" y="1046969"/>
            <a:ext cx="492928" cy="458083"/>
          </a:xfrm>
          <a:prstGeom prst="rect">
            <a:avLst/>
          </a:prstGeom>
        </p:spPr>
      </p:pic>
      <p:sp>
        <p:nvSpPr>
          <p:cNvPr id="3" name="Прямоугольник 2"/>
          <p:cNvSpPr/>
          <p:nvPr/>
        </p:nvSpPr>
        <p:spPr>
          <a:xfrm>
            <a:off x="3665116" y="987574"/>
            <a:ext cx="3829992" cy="3754874"/>
          </a:xfrm>
          <a:prstGeom prst="rect">
            <a:avLst/>
          </a:prstGeom>
        </p:spPr>
        <p:txBody>
          <a:bodyPr wrap="square">
            <a:spAutoFit/>
          </a:bodyPr>
          <a:lstStyle/>
          <a:p>
            <a:pPr marL="171450" indent="-171450">
              <a:buFontTx/>
              <a:buChar char="-"/>
            </a:pPr>
            <a:r>
              <a:rPr lang="ru-RU" sz="1400" dirty="0" smtClean="0">
                <a:latin typeface="Arial Narrow" panose="020B0606020202030204" pitchFamily="34" charset="0"/>
              </a:rPr>
              <a:t>САФУ </a:t>
            </a:r>
            <a:r>
              <a:rPr lang="ru-RU" sz="1400" dirty="0">
                <a:latin typeface="Arial Narrow" panose="020B0606020202030204" pitchFamily="34" charset="0"/>
              </a:rPr>
              <a:t>– инициатор и председатель </a:t>
            </a:r>
            <a:r>
              <a:rPr lang="ru-RU" sz="1400" dirty="0" smtClean="0">
                <a:latin typeface="Arial Narrow" panose="020B0606020202030204" pitchFamily="34" charset="0"/>
              </a:rPr>
              <a:t>НАНОК </a:t>
            </a:r>
          </a:p>
          <a:p>
            <a:pPr marL="171450" indent="-171450">
              <a:buFontTx/>
              <a:buChar char="-"/>
            </a:pPr>
            <a:endParaRPr lang="ru-RU" sz="1400" dirty="0" smtClean="0">
              <a:latin typeface="Arial Narrow" panose="020B0606020202030204" pitchFamily="34" charset="0"/>
            </a:endParaRPr>
          </a:p>
          <a:p>
            <a:pPr marL="171450" indent="-171450">
              <a:buFontTx/>
              <a:buChar char="-"/>
            </a:pPr>
            <a:r>
              <a:rPr lang="ru-RU" sz="1400" dirty="0" smtClean="0">
                <a:latin typeface="Arial Narrow" panose="020B0606020202030204" pitchFamily="34" charset="0"/>
              </a:rPr>
              <a:t>Член рабочей группы Госкомиссии по Арктике</a:t>
            </a:r>
            <a:endParaRPr lang="en-US" sz="1400" dirty="0" smtClean="0">
              <a:latin typeface="Arial Narrow" panose="020B0606020202030204" pitchFamily="34" charset="0"/>
            </a:endParaRPr>
          </a:p>
          <a:p>
            <a:pPr marL="171450" indent="-171450">
              <a:buFontTx/>
              <a:buChar char="-"/>
            </a:pPr>
            <a:r>
              <a:rPr lang="ru-RU" sz="1400" dirty="0" smtClean="0">
                <a:latin typeface="Arial Narrow" panose="020B0606020202030204" pitchFamily="34" charset="0"/>
              </a:rPr>
              <a:t>Член </a:t>
            </a:r>
            <a:r>
              <a:rPr lang="ru-RU" sz="1400" dirty="0">
                <a:latin typeface="Arial Narrow" panose="020B0606020202030204" pitchFamily="34" charset="0"/>
              </a:rPr>
              <a:t>Экспертного совета по Арктике и Антарктике при Совете Федерации</a:t>
            </a:r>
          </a:p>
          <a:p>
            <a:pPr marL="171450" indent="-171450">
              <a:buFontTx/>
              <a:buChar char="-"/>
            </a:pPr>
            <a:r>
              <a:rPr lang="ru-RU" sz="1400" dirty="0">
                <a:latin typeface="Arial Narrow" panose="020B0606020202030204" pitchFamily="34" charset="0"/>
              </a:rPr>
              <a:t>Член Российского совета по международным </a:t>
            </a:r>
            <a:r>
              <a:rPr lang="ru-RU" sz="1400" dirty="0" smtClean="0">
                <a:latin typeface="Arial Narrow" panose="020B0606020202030204" pitchFamily="34" charset="0"/>
              </a:rPr>
              <a:t>делам</a:t>
            </a:r>
          </a:p>
          <a:p>
            <a:pPr marL="171450" indent="-171450">
              <a:buFontTx/>
              <a:buChar char="-"/>
            </a:pPr>
            <a:endParaRPr lang="ru-RU" sz="1400" dirty="0">
              <a:latin typeface="Arial Narrow" panose="020B0606020202030204" pitchFamily="34" charset="0"/>
            </a:endParaRPr>
          </a:p>
          <a:p>
            <a:pPr marL="171450" indent="-171450">
              <a:buFontTx/>
              <a:buChar char="-"/>
            </a:pPr>
            <a:r>
              <a:rPr lang="ru-RU" sz="1400" dirty="0" smtClean="0">
                <a:latin typeface="Arial Narrow" panose="020B0606020202030204" pitchFamily="34" charset="0"/>
              </a:rPr>
              <a:t>ОСК</a:t>
            </a:r>
            <a:r>
              <a:rPr lang="ru-RU" sz="1400" dirty="0">
                <a:latin typeface="Arial Narrow" panose="020B0606020202030204" pitchFamily="34" charset="0"/>
              </a:rPr>
              <a:t>, Роснефть, Газпром, Первая горно-рудная компания, ИЛИМ и др. </a:t>
            </a:r>
            <a:endParaRPr lang="ru-RU" sz="1400" dirty="0" smtClean="0">
              <a:latin typeface="Arial Narrow" panose="020B0606020202030204" pitchFamily="34" charset="0"/>
            </a:endParaRPr>
          </a:p>
          <a:p>
            <a:pPr marL="171450" indent="-171450">
              <a:buFontTx/>
              <a:buChar char="-"/>
            </a:pPr>
            <a:endParaRPr lang="ru-RU" sz="1400" dirty="0" smtClean="0">
              <a:latin typeface="Arial Narrow" panose="020B0606020202030204" pitchFamily="34" charset="0"/>
            </a:endParaRPr>
          </a:p>
          <a:p>
            <a:pPr marL="171450" indent="-171450">
              <a:buFontTx/>
              <a:buChar char="-"/>
            </a:pPr>
            <a:r>
              <a:rPr lang="ru-RU" sz="1400" dirty="0">
                <a:latin typeface="Arial Narrow" panose="020B0606020202030204" pitchFamily="34" charset="0"/>
              </a:rPr>
              <a:t>Мониторинг  потребностей кадров для АЗРФ </a:t>
            </a:r>
            <a:endParaRPr lang="ru-RU" sz="1400" dirty="0" smtClean="0">
              <a:latin typeface="Arial Narrow" panose="020B0606020202030204" pitchFamily="34" charset="0"/>
            </a:endParaRPr>
          </a:p>
          <a:p>
            <a:pPr marL="171450" indent="-171450">
              <a:buFontTx/>
              <a:buChar char="-"/>
            </a:pPr>
            <a:r>
              <a:rPr lang="ru-RU" sz="1400" dirty="0" smtClean="0">
                <a:latin typeface="Arial Narrow" panose="020B0606020202030204" pitchFamily="34" charset="0"/>
              </a:rPr>
              <a:t>Информационно-аналитическое сопровождение процессов принятия решений в сфере научно-образовательной политики АЗРФ</a:t>
            </a:r>
          </a:p>
          <a:p>
            <a:pPr marL="171450" indent="-171450">
              <a:buFontTx/>
              <a:buChar char="-"/>
            </a:pPr>
            <a:r>
              <a:rPr lang="ru-RU" sz="1400" dirty="0" smtClean="0">
                <a:latin typeface="Arial Narrow" panose="020B0606020202030204" pitchFamily="34" charset="0"/>
              </a:rPr>
              <a:t>С 2012 года 9 </a:t>
            </a:r>
            <a:r>
              <a:rPr lang="ru-RU" sz="1400" dirty="0">
                <a:latin typeface="Arial Narrow" panose="020B0606020202030204" pitchFamily="34" charset="0"/>
              </a:rPr>
              <a:t>рейсов, уникальные научно-образовательные </a:t>
            </a:r>
            <a:r>
              <a:rPr lang="ru-RU" sz="1400" dirty="0" smtClean="0">
                <a:latin typeface="Arial Narrow" panose="020B0606020202030204" pitchFamily="34" charset="0"/>
              </a:rPr>
              <a:t>программы</a:t>
            </a:r>
            <a:endParaRPr lang="ru-RU" sz="1400" dirty="0">
              <a:latin typeface="Arial Narrow" panose="020B0606020202030204" pitchFamily="34" charset="0"/>
            </a:endParaRPr>
          </a:p>
        </p:txBody>
      </p:sp>
      <p:pic>
        <p:nvPicPr>
          <p:cNvPr id="4" name="Picture 2" descr="C:\Users\a.mengazetdinova\Desktop\Июль 2017\Логотип АПУ.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7896" y="2605535"/>
            <a:ext cx="1354584" cy="124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8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899592" y="60185"/>
            <a:ext cx="8244407" cy="646331"/>
          </a:xfrm>
          <a:prstGeom prst="rect">
            <a:avLst/>
          </a:prstGeom>
        </p:spPr>
        <p:txBody>
          <a:bodyPr vert="horz" wrap="square" lIns="91440" tIns="45720" rIns="91440" bIns="45720" rtlCol="0" anchor="ctr">
            <a:spAutoFit/>
          </a:bodyPr>
          <a:lstStyle>
            <a:lvl1pPr algn="ctr" defTabSz="914354" rtl="0" eaLnBrk="1" latinLnBrk="0" hangingPunct="1">
              <a:spcBef>
                <a:spcPct val="0"/>
              </a:spcBef>
              <a:buNone/>
              <a:defRPr sz="2400" b="1" kern="1200">
                <a:solidFill>
                  <a:srgbClr val="0070C0"/>
                </a:solidFill>
                <a:latin typeface="Georgia" panose="02040502050405020303" pitchFamily="18" charset="0"/>
                <a:ea typeface="+mj-ea"/>
                <a:cs typeface="+mj-cs"/>
              </a:defRPr>
            </a:lvl1pPr>
          </a:lstStyle>
          <a:p>
            <a:pPr defTabSz="914400"/>
            <a:r>
              <a:rPr lang="ru-RU" sz="1800" b="0" dirty="0" smtClean="0">
                <a:effectLst>
                  <a:outerShdw blurRad="25400" dist="12700" dir="2700000" algn="tl">
                    <a:schemeClr val="tx2">
                      <a:lumMod val="75000"/>
                      <a:alpha val="43000"/>
                    </a:schemeClr>
                  </a:outerShdw>
                </a:effectLst>
                <a:latin typeface="Trebuchet MS" panose="020B0603020202020204" pitchFamily="34" charset="0"/>
              </a:rPr>
              <a:t>ВЛИЯНИЕ САФУ НА МЕЖДУНАРОДНОМ АРКТИЧЕСКОМ ПРОСТРАНСТВЕ: </a:t>
            </a:r>
            <a:r>
              <a:rPr lang="ru-RU" sz="1800" b="0" dirty="0" smtClean="0">
                <a:latin typeface="Trebuchet MS" panose="020B0603020202020204" pitchFamily="34" charset="0"/>
              </a:rPr>
              <a:t>ЦЕНТР ОБЕСПЕЧЕНИЯ ЗАЩИТЫ ГЕОПОЛИТИЧЕСКИХ ИНТЕРЕСОВ РОССИИ</a:t>
            </a:r>
            <a:endParaRPr lang="ru-RU" sz="2000" b="0" dirty="0">
              <a:effectLst>
                <a:outerShdw blurRad="25400" dist="12700" dir="2700000" algn="tl">
                  <a:schemeClr val="tx2">
                    <a:lumMod val="75000"/>
                    <a:alpha val="43000"/>
                  </a:schemeClr>
                </a:outerShdw>
              </a:effectLst>
              <a:latin typeface="Trebuchet MS" panose="020B0603020202020204" pitchFamily="34" charset="0"/>
            </a:endParaRPr>
          </a:p>
        </p:txBody>
      </p:sp>
      <p:sp>
        <p:nvSpPr>
          <p:cNvPr id="12" name="Скругленный прямоугольник 11"/>
          <p:cNvSpPr/>
          <p:nvPr/>
        </p:nvSpPr>
        <p:spPr>
          <a:xfrm>
            <a:off x="2104716" y="1093750"/>
            <a:ext cx="3907444" cy="609633"/>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Университет Арктики</a:t>
            </a:r>
            <a:endParaRPr lang="ru-RU" dirty="0">
              <a:latin typeface="Georgia" panose="02040502050405020303" pitchFamily="18" charset="0"/>
            </a:endParaRPr>
          </a:p>
        </p:txBody>
      </p:sp>
      <p:sp>
        <p:nvSpPr>
          <p:cNvPr id="13" name="Скругленный прямоугольник 12"/>
          <p:cNvSpPr/>
          <p:nvPr/>
        </p:nvSpPr>
        <p:spPr>
          <a:xfrm>
            <a:off x="2104716" y="2932747"/>
            <a:ext cx="3907444" cy="547816"/>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Международные рабочие группы и межправительственные комиссии</a:t>
            </a:r>
            <a:endParaRPr lang="ru-RU" dirty="0">
              <a:latin typeface="Georgia" panose="02040502050405020303" pitchFamily="18" charset="0"/>
            </a:endParaRPr>
          </a:p>
        </p:txBody>
      </p:sp>
      <p:sp>
        <p:nvSpPr>
          <p:cNvPr id="14" name="Скругленный прямоугольник 13"/>
          <p:cNvSpPr/>
          <p:nvPr/>
        </p:nvSpPr>
        <p:spPr>
          <a:xfrm>
            <a:off x="2128047" y="3579862"/>
            <a:ext cx="3884113" cy="566746"/>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Площадка для международного диалога</a:t>
            </a:r>
            <a:endParaRPr lang="ru-RU" dirty="0">
              <a:latin typeface="Georgia" panose="02040502050405020303" pitchFamily="18" charset="0"/>
            </a:endParaRPr>
          </a:p>
        </p:txBody>
      </p:sp>
      <p:sp>
        <p:nvSpPr>
          <p:cNvPr id="15" name="Скругленный прямоугольник 14"/>
          <p:cNvSpPr/>
          <p:nvPr/>
        </p:nvSpPr>
        <p:spPr>
          <a:xfrm>
            <a:off x="2104716" y="1824708"/>
            <a:ext cx="3907444" cy="411302"/>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atin typeface="Georgia" panose="02040502050405020303" pitchFamily="18" charset="0"/>
              </a:rPr>
              <a:t>БЕАР</a:t>
            </a:r>
            <a:endParaRPr lang="ru-RU" sz="1600" dirty="0">
              <a:latin typeface="Georgia" panose="02040502050405020303" pitchFamily="18" charset="0"/>
            </a:endParaRPr>
          </a:p>
        </p:txBody>
      </p:sp>
      <p:sp>
        <p:nvSpPr>
          <p:cNvPr id="16" name="Скругленный прямоугольник 15"/>
          <p:cNvSpPr/>
          <p:nvPr/>
        </p:nvSpPr>
        <p:spPr>
          <a:xfrm>
            <a:off x="2104716" y="2322310"/>
            <a:ext cx="3907444" cy="509193"/>
          </a:xfrm>
          <a:prstGeom prst="roundRect">
            <a:avLst/>
          </a:pr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600" dirty="0" smtClean="0">
                <a:latin typeface="Georgia" panose="02040502050405020303" pitchFamily="18" charset="0"/>
              </a:rPr>
              <a:t>Институт Северного измерения</a:t>
            </a:r>
            <a:endParaRPr lang="ru-RU" dirty="0">
              <a:latin typeface="Georgia" panose="02040502050405020303" pitchFamily="18" charset="0"/>
            </a:endParaRPr>
          </a:p>
        </p:txBody>
      </p:sp>
      <p:sp>
        <p:nvSpPr>
          <p:cNvPr id="17" name="Овал 16"/>
          <p:cNvSpPr/>
          <p:nvPr/>
        </p:nvSpPr>
        <p:spPr>
          <a:xfrm>
            <a:off x="2181348" y="1183714"/>
            <a:ext cx="669986" cy="421224"/>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Овал 17"/>
          <p:cNvSpPr/>
          <p:nvPr/>
        </p:nvSpPr>
        <p:spPr>
          <a:xfrm>
            <a:off x="2203262" y="1844283"/>
            <a:ext cx="648072" cy="345154"/>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Овал 19"/>
          <p:cNvSpPr/>
          <p:nvPr/>
        </p:nvSpPr>
        <p:spPr>
          <a:xfrm>
            <a:off x="2194037" y="2389768"/>
            <a:ext cx="657297" cy="353560"/>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Овал 20"/>
          <p:cNvSpPr/>
          <p:nvPr/>
        </p:nvSpPr>
        <p:spPr>
          <a:xfrm>
            <a:off x="882587" y="2735032"/>
            <a:ext cx="667274" cy="353560"/>
          </a:xfrm>
          <a:prstGeom prst="ellipse">
            <a:avLst/>
          </a:prstGeom>
          <a:blipFill dpi="0" rotWithShape="1">
            <a:blip r:embed="rId6">
              <a:extLst>
                <a:ext uri="{28A0092B-C50C-407E-A947-70E740481C1C}">
                  <a14:useLocalDpi xmlns:a14="http://schemas.microsoft.com/office/drawing/2010/main" val="0"/>
                </a:ext>
              </a:extLst>
            </a:blip>
            <a:srcRect/>
            <a:stretch>
              <a:fillRect l="-39" r="459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Овал 21"/>
          <p:cNvSpPr/>
          <p:nvPr/>
        </p:nvSpPr>
        <p:spPr>
          <a:xfrm>
            <a:off x="135349" y="2735032"/>
            <a:ext cx="671960" cy="35356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3" name="Прямоугольник 42"/>
          <p:cNvSpPr/>
          <p:nvPr/>
        </p:nvSpPr>
        <p:spPr>
          <a:xfrm>
            <a:off x="1192451" y="3309016"/>
            <a:ext cx="539552" cy="525107"/>
          </a:xfrm>
          <a:prstGeom prst="rect">
            <a:avLst/>
          </a:prstGeom>
          <a:blipFill dpi="0" rotWithShape="1">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l="-3169" t="2199" r="-36831" b="-2199"/>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Прямоугольник 43"/>
          <p:cNvSpPr/>
          <p:nvPr/>
        </p:nvSpPr>
        <p:spPr>
          <a:xfrm>
            <a:off x="657343" y="3297217"/>
            <a:ext cx="508418" cy="529914"/>
          </a:xfrm>
          <a:prstGeom prst="rect">
            <a:avLst/>
          </a:prstGeom>
          <a:blipFill dpi="0" rotWithShape="1">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l="-18960" t="-663" r="-61040" b="663"/>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Прямоугольник 44"/>
          <p:cNvSpPr/>
          <p:nvPr/>
        </p:nvSpPr>
        <p:spPr>
          <a:xfrm>
            <a:off x="108146" y="3297218"/>
            <a:ext cx="535303" cy="529913"/>
          </a:xfrm>
          <a:prstGeom prst="rect">
            <a:avLst/>
          </a:prstGeom>
          <a:blipFill dpi="0" rotWithShape="1">
            <a:blip r:embed="rId12" cstate="print">
              <a:extLst>
                <a:ext uri="{28A0092B-C50C-407E-A947-70E740481C1C}">
                  <a14:useLocalDpi xmlns:a14="http://schemas.microsoft.com/office/drawing/2010/main" val="0"/>
                </a:ext>
              </a:extLst>
            </a:blip>
            <a:srcRect/>
            <a:stretch>
              <a:fillRect l="-51209" r="-18791"/>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TextBox 51"/>
          <p:cNvSpPr txBox="1"/>
          <p:nvPr/>
        </p:nvSpPr>
        <p:spPr>
          <a:xfrm>
            <a:off x="6169349" y="987574"/>
            <a:ext cx="2974649" cy="3711785"/>
          </a:xfrm>
          <a:prstGeom prst="rect">
            <a:avLst/>
          </a:prstGeom>
          <a:noFill/>
        </p:spPr>
        <p:txBody>
          <a:bodyPr wrap="square" rtlCol="0">
            <a:spAutoFit/>
          </a:bodyPr>
          <a:lstStyle/>
          <a:p>
            <a:pPr marL="171450" indent="-171450">
              <a:buFontTx/>
              <a:buChar char="-"/>
            </a:pPr>
            <a:r>
              <a:rPr lang="ru-RU" sz="1400" dirty="0" smtClean="0">
                <a:latin typeface="Arial Narrow" panose="020B0606020202030204" pitchFamily="34" charset="0"/>
              </a:rPr>
              <a:t>Исследовательский офис  </a:t>
            </a:r>
            <a:r>
              <a:rPr lang="en-US" sz="1400" dirty="0" err="1" smtClean="0">
                <a:latin typeface="Arial Narrow" panose="020B0606020202030204" pitchFamily="34" charset="0"/>
              </a:rPr>
              <a:t>UArctic</a:t>
            </a:r>
            <a:r>
              <a:rPr lang="ru-RU" sz="1400" dirty="0" smtClean="0">
                <a:latin typeface="Arial Narrow" panose="020B0606020202030204" pitchFamily="34" charset="0"/>
              </a:rPr>
              <a:t> </a:t>
            </a:r>
            <a:r>
              <a:rPr lang="ru-RU" sz="1400" dirty="0" smtClean="0">
                <a:latin typeface="Arial Narrow" panose="020B0606020202030204" pitchFamily="34" charset="0"/>
              </a:rPr>
              <a:t>открыт в САФУ в 2011 году</a:t>
            </a:r>
          </a:p>
          <a:p>
            <a:pPr marL="171450" indent="-171450">
              <a:buFontTx/>
              <a:buChar char="-"/>
            </a:pPr>
            <a:endParaRPr lang="ru-RU" sz="1400" dirty="0">
              <a:latin typeface="Arial Narrow" panose="020B0606020202030204" pitchFamily="34" charset="0"/>
            </a:endParaRPr>
          </a:p>
          <a:p>
            <a:pPr marL="171450" indent="-171450">
              <a:buFontTx/>
              <a:buChar char="-"/>
            </a:pPr>
            <a:r>
              <a:rPr lang="ru-RU" sz="1400" dirty="0" smtClean="0">
                <a:latin typeface="Arial Narrow" panose="020B0606020202030204" pitchFamily="34" charset="0"/>
              </a:rPr>
              <a:t>Предложения </a:t>
            </a:r>
            <a:r>
              <a:rPr lang="ru-RU" sz="1400" dirty="0">
                <a:latin typeface="Arial Narrow" panose="020B0606020202030204" pitchFamily="34" charset="0"/>
              </a:rPr>
              <a:t>в </a:t>
            </a:r>
            <a:r>
              <a:rPr lang="ru-RU" sz="1400" dirty="0" err="1">
                <a:latin typeface="Arial Narrow" panose="020B0606020202030204" pitchFamily="34" charset="0"/>
              </a:rPr>
              <a:t>Киркенесскую</a:t>
            </a:r>
            <a:r>
              <a:rPr lang="ru-RU" sz="1400" dirty="0">
                <a:latin typeface="Arial Narrow" panose="020B0606020202030204" pitchFamily="34" charset="0"/>
              </a:rPr>
              <a:t> Декларацию 2.0</a:t>
            </a:r>
          </a:p>
          <a:p>
            <a:pPr marL="171450" indent="-171450">
              <a:buFontTx/>
              <a:buChar char="-"/>
            </a:pPr>
            <a:r>
              <a:rPr lang="ru-RU" sz="1400" dirty="0">
                <a:latin typeface="Arial Narrow" panose="020B0606020202030204" pitchFamily="34" charset="0"/>
              </a:rPr>
              <a:t>План действий по развитию туризма в БЕАР</a:t>
            </a:r>
          </a:p>
          <a:p>
            <a:pPr marL="171450" indent="-171450">
              <a:buFontTx/>
              <a:buChar char="-"/>
            </a:pPr>
            <a:r>
              <a:rPr lang="ru-RU" sz="1400" dirty="0">
                <a:latin typeface="Arial Narrow" panose="020B0606020202030204" pitchFamily="34" charset="0"/>
              </a:rPr>
              <a:t>План действий по предотвращению негативных последствий изменения климата</a:t>
            </a:r>
          </a:p>
          <a:p>
            <a:pPr marL="171450" indent="-171450">
              <a:buFontTx/>
              <a:buChar char="-"/>
            </a:pPr>
            <a:r>
              <a:rPr lang="ru-RU" sz="1400" dirty="0">
                <a:latin typeface="Arial Narrow" panose="020B0606020202030204" pitchFamily="34" charset="0"/>
              </a:rPr>
              <a:t>Совместный транспортный </a:t>
            </a:r>
            <a:r>
              <a:rPr lang="ru-RU" sz="1400" dirty="0" smtClean="0">
                <a:latin typeface="Arial Narrow" panose="020B0606020202030204" pitchFamily="34" charset="0"/>
              </a:rPr>
              <a:t>план БЕАР</a:t>
            </a:r>
          </a:p>
          <a:p>
            <a:pPr marL="171450" indent="-171450">
              <a:buFontTx/>
              <a:buChar char="-"/>
            </a:pPr>
            <a:endParaRPr lang="ru-RU" sz="1400" dirty="0" smtClean="0">
              <a:latin typeface="Arial Narrow" panose="020B0606020202030204" pitchFamily="34" charset="0"/>
            </a:endParaRPr>
          </a:p>
          <a:p>
            <a:pPr marL="171450" indent="-171450">
              <a:buFontTx/>
              <a:buChar char="-"/>
            </a:pPr>
            <a:r>
              <a:rPr lang="ru-RU" sz="1400" dirty="0">
                <a:latin typeface="Arial Narrow" panose="020B0606020202030204" pitchFamily="34" charset="0"/>
              </a:rPr>
              <a:t>Ежегодно в </a:t>
            </a:r>
            <a:r>
              <a:rPr lang="ru-RU" sz="1400" dirty="0" smtClean="0">
                <a:latin typeface="Arial Narrow" panose="020B0606020202030204" pitchFamily="34" charset="0"/>
              </a:rPr>
              <a:t>САФУ </a:t>
            </a:r>
            <a:r>
              <a:rPr lang="ru-RU" sz="1400" dirty="0">
                <a:latin typeface="Arial Narrow" panose="020B0606020202030204" pitchFamily="34" charset="0"/>
              </a:rPr>
              <a:t>проходит около 100 международных мероприятий.</a:t>
            </a:r>
            <a:endParaRPr lang="ru-RU" sz="1400" dirty="0" smtClean="0">
              <a:latin typeface="Arial Narrow" panose="020B0606020202030204" pitchFamily="34" charset="0"/>
            </a:endParaRPr>
          </a:p>
          <a:p>
            <a:pPr marL="171450" indent="-171450">
              <a:lnSpc>
                <a:spcPct val="120000"/>
              </a:lnSpc>
              <a:buFontTx/>
              <a:buChar char="-"/>
            </a:pPr>
            <a:r>
              <a:rPr lang="ru-RU" sz="1050" b="1" dirty="0">
                <a:solidFill>
                  <a:schemeClr val="bg1"/>
                </a:solidFill>
                <a:latin typeface="Arial Narrow" panose="020B0606020202030204" pitchFamily="34" charset="0"/>
                <a:cs typeface="Times New Roman" panose="02020603050405020304" pitchFamily="18" charset="0"/>
              </a:rPr>
              <a:t>Исследовательского офиса Университета </a:t>
            </a:r>
            <a:r>
              <a:rPr lang="ru-RU" sz="1050" b="1" dirty="0" smtClean="0">
                <a:solidFill>
                  <a:schemeClr val="bg1"/>
                </a:solidFill>
                <a:latin typeface="Arial Narrow" panose="020B0606020202030204" pitchFamily="34" charset="0"/>
                <a:cs typeface="Times New Roman" panose="02020603050405020304" pitchFamily="18" charset="0"/>
              </a:rPr>
              <a:t>Арктики</a:t>
            </a:r>
            <a:endParaRPr lang="en-US" sz="1050" b="1" dirty="0">
              <a:solidFill>
                <a:schemeClr val="bg1"/>
              </a:solidFill>
              <a:latin typeface="Arial Narrow" panose="020B0606020202030204" pitchFamily="34" charset="0"/>
              <a:cs typeface="Times New Roman" panose="02020603050405020304" pitchFamily="18" charset="0"/>
            </a:endParaRPr>
          </a:p>
        </p:txBody>
      </p:sp>
      <p:pic>
        <p:nvPicPr>
          <p:cNvPr id="60" name="Рисунок 15" descr="Арктический форум в Архангельске завершился">
            <a:hlinkClick r:id="rId13" tooltip="'&lt;a href=&quot;/upload/iblock/d1e/IMG_6150.JPG&quot;&gt;Ссылка для скачивания (3888x2592)&lt;/a&gt;'"/>
          </p:cNvPr>
          <p:cNvPicPr>
            <a:picLocks noChangeAspect="1" noChangeArrowheads="1"/>
          </p:cNvPicPr>
          <p:nvPr/>
        </p:nvPicPr>
        <p:blipFill>
          <a:blip r:embed="rId14" cstate="print"/>
          <a:srcRect/>
          <a:stretch>
            <a:fillRect/>
          </a:stretch>
        </p:blipFill>
        <p:spPr bwMode="auto">
          <a:xfrm>
            <a:off x="179512" y="4162792"/>
            <a:ext cx="1713765" cy="980708"/>
          </a:xfrm>
          <a:prstGeom prst="rect">
            <a:avLst/>
          </a:prstGeom>
          <a:ln>
            <a:noFill/>
          </a:ln>
          <a:effectLst>
            <a:outerShdw blurRad="292100" dist="139700" dir="2700000" algn="tl" rotWithShape="0">
              <a:srgbClr val="333333">
                <a:alpha val="65000"/>
              </a:srgbClr>
            </a:outerShdw>
            <a:softEdge rad="31750"/>
          </a:effectLst>
        </p:spPr>
      </p:pic>
      <p:pic>
        <p:nvPicPr>
          <p:cNvPr id="61" name="Picture 4" descr="C:\Users\User\Documents\ПРЕЗЕНТАЦИЯ_12 ДЕКАБРЯ\Международка\IMG_9649.JPG"/>
          <p:cNvPicPr>
            <a:picLocks noChangeAspect="1" noChangeArrowheads="1"/>
          </p:cNvPicPr>
          <p:nvPr/>
        </p:nvPicPr>
        <p:blipFill>
          <a:blip r:embed="rId15" cstate="print"/>
          <a:srcRect/>
          <a:stretch>
            <a:fillRect/>
          </a:stretch>
        </p:blipFill>
        <p:spPr bwMode="auto">
          <a:xfrm>
            <a:off x="2516341" y="4185904"/>
            <a:ext cx="1555366" cy="963698"/>
          </a:xfrm>
          <a:prstGeom prst="rect">
            <a:avLst/>
          </a:prstGeom>
          <a:ln>
            <a:noFill/>
          </a:ln>
          <a:effectLst>
            <a:outerShdw blurRad="292100" dist="139700" dir="2700000" algn="tl" rotWithShape="0">
              <a:srgbClr val="333333">
                <a:alpha val="65000"/>
              </a:srgbClr>
            </a:outerShdw>
            <a:softEdge rad="31750"/>
          </a:effectLst>
          <a:extLst/>
        </p:spPr>
      </p:pic>
      <p:pic>
        <p:nvPicPr>
          <p:cNvPr id="62" name="Picture 9" descr="C:\Users\a.proskuryakov\Desktop\2013 06 18 3 русско-финский деловой форум\IMG_2001.jpg"/>
          <p:cNvPicPr>
            <a:picLocks noChangeAspect="1" noChangeArrowheads="1"/>
          </p:cNvPicPr>
          <p:nvPr/>
        </p:nvPicPr>
        <p:blipFill>
          <a:blip r:embed="rId16" cstate="print"/>
          <a:srcRect/>
          <a:stretch>
            <a:fillRect/>
          </a:stretch>
        </p:blipFill>
        <p:spPr bwMode="auto">
          <a:xfrm>
            <a:off x="4801239" y="4221127"/>
            <a:ext cx="1377659" cy="952871"/>
          </a:xfrm>
          <a:prstGeom prst="rect">
            <a:avLst/>
          </a:prstGeom>
          <a:ln>
            <a:noFill/>
          </a:ln>
          <a:effectLst>
            <a:outerShdw blurRad="292100" dist="139700" dir="2700000" algn="tl" rotWithShape="0">
              <a:srgbClr val="333333">
                <a:alpha val="65000"/>
              </a:srgbClr>
            </a:outerShdw>
            <a:softEdge rad="31750"/>
          </a:effectLst>
          <a:extLst/>
        </p:spPr>
      </p:pic>
      <p:pic>
        <p:nvPicPr>
          <p:cNvPr id="63" name="Picture 2"/>
          <p:cNvPicPr>
            <a:picLocks noChangeAspect="1" noChangeArrowheads="1"/>
          </p:cNvPicPr>
          <p:nvPr/>
        </p:nvPicPr>
        <p:blipFill>
          <a:blip r:embed="rId17" cstate="print"/>
          <a:srcRect/>
          <a:stretch>
            <a:fillRect/>
          </a:stretch>
        </p:blipFill>
        <p:spPr bwMode="auto">
          <a:xfrm>
            <a:off x="6948264" y="4221127"/>
            <a:ext cx="1722486" cy="928475"/>
          </a:xfrm>
          <a:prstGeom prst="rect">
            <a:avLst/>
          </a:prstGeom>
          <a:ln>
            <a:noFill/>
          </a:ln>
          <a:effectLst>
            <a:outerShdw blurRad="292100" dist="139700" dir="2700000" algn="tl" rotWithShape="0">
              <a:srgbClr val="333333">
                <a:alpha val="65000"/>
              </a:srgbClr>
            </a:outerShdw>
            <a:softEdge rad="31750"/>
          </a:effectLst>
        </p:spPr>
      </p:pic>
      <p:pic>
        <p:nvPicPr>
          <p:cNvPr id="64" name="Picture 4" descr="Картинки по запросу Арктика – территория диалога"/>
          <p:cNvPicPr>
            <a:picLocks noChangeAspect="1" noChangeArrowheads="1"/>
          </p:cNvPicPr>
          <p:nvPr/>
        </p:nvPicPr>
        <p:blipFill rotWithShape="1">
          <a:blip r:embed="rId18">
            <a:extLst>
              <a:ext uri="{28A0092B-C50C-407E-A947-70E740481C1C}">
                <a14:useLocalDpi xmlns:a14="http://schemas.microsoft.com/office/drawing/2010/main" val="0"/>
              </a:ext>
            </a:extLst>
          </a:blip>
          <a:srcRect l="5605" t="28102" r="57999" b="27367"/>
          <a:stretch/>
        </p:blipFill>
        <p:spPr bwMode="auto">
          <a:xfrm>
            <a:off x="66855" y="1081303"/>
            <a:ext cx="1597263" cy="130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371600" y="194095"/>
            <a:ext cx="6867144" cy="49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ru-RU"/>
            </a:defPPr>
            <a:lvl1pPr algn="ctr" eaLnBrk="0" fontAlgn="base" hangingPunct="0">
              <a:spcBef>
                <a:spcPct val="0"/>
              </a:spcBef>
              <a:spcAft>
                <a:spcPct val="0"/>
              </a:spcAft>
              <a:defRPr sz="2400" b="1">
                <a:solidFill>
                  <a:srgbClr val="0070C0"/>
                </a:solidFill>
                <a:effectLst>
                  <a:outerShdw blurRad="25400" dist="25400" dir="2700000" algn="tl">
                    <a:schemeClr val="tx2">
                      <a:lumMod val="75000"/>
                      <a:alpha val="43000"/>
                    </a:schemeClr>
                  </a:outerShdw>
                </a:effectLst>
                <a:latin typeface="Georgia" panose="02040502050405020303" pitchFamily="18" charset="0"/>
                <a:ea typeface="+mj-ea"/>
                <a:cs typeface="+mj-cs"/>
              </a:defRPr>
            </a:lvl1pPr>
          </a:lstStyle>
          <a:p>
            <a:r>
              <a:rPr lang="ru-RU" sz="1800" dirty="0" smtClean="0">
                <a:effectLst/>
                <a:latin typeface="Trebuchet MS" panose="020B0603020202020204" pitchFamily="34" charset="0"/>
              </a:rPr>
              <a:t>КЛАСТЕРНАЯ ПОЛИТИКА В АРХАНГЕЛЬСКОЙ ОБЛАСТИ</a:t>
            </a:r>
            <a:endParaRPr lang="ru-RU" sz="1800" dirty="0">
              <a:effectLst/>
              <a:latin typeface="Trebuchet MS" panose="020B0603020202020204" pitchFamily="34" charset="0"/>
            </a:endParaRPr>
          </a:p>
        </p:txBody>
      </p:sp>
      <p:pic>
        <p:nvPicPr>
          <p:cNvPr id="3075" name="Picture 3" descr="C:\Users\a.mengazetdinova\Desktop\Сентябрь 2016\30.09 Рос Союз ректоров Самара\Карта Арх обл.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87493"/>
            <a:ext cx="3695474" cy="33060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20640" y="1287493"/>
            <a:ext cx="3686476" cy="2715664"/>
          </a:xfrm>
          <a:prstGeom prst="rect">
            <a:avLst/>
          </a:prstGeom>
          <a:solidFill>
            <a:srgbClr val="D4E4F0"/>
          </a:solidFill>
        </p:spPr>
        <p:txBody>
          <a:bodyPr wrap="square" lIns="54000" tIns="135000" rIns="162000" bIns="243000">
            <a:spAutoFit/>
          </a:bodyPr>
          <a:lstStyle/>
          <a:p>
            <a:pPr marL="257175" indent="-257175">
              <a:spcAft>
                <a:spcPts val="450"/>
              </a:spcAft>
              <a:buFont typeface="Arial" panose="020B0604020202020204" pitchFamily="34" charset="0"/>
              <a:buChar char="•"/>
            </a:pPr>
            <a:r>
              <a:rPr lang="ru-RU" sz="1500" dirty="0">
                <a:solidFill>
                  <a:schemeClr val="accent1">
                    <a:lumMod val="75000"/>
                  </a:schemeClr>
                </a:solidFill>
                <a:latin typeface="Arial Narrow" panose="020B0606020202030204" pitchFamily="34" charset="0"/>
              </a:rPr>
              <a:t>Судостроительный инновационный территориальный кластер</a:t>
            </a:r>
            <a:endParaRPr lang="en-US" sz="1500" dirty="0">
              <a:solidFill>
                <a:schemeClr val="accent1">
                  <a:lumMod val="75000"/>
                </a:schemeClr>
              </a:solidFill>
              <a:latin typeface="Arial Narrow" panose="020B0606020202030204" pitchFamily="34" charset="0"/>
            </a:endParaRPr>
          </a:p>
          <a:p>
            <a:pPr marL="257175" indent="-257175">
              <a:spcAft>
                <a:spcPts val="450"/>
              </a:spcAft>
              <a:buFont typeface="Arial" panose="020B0604020202020204" pitchFamily="34" charset="0"/>
              <a:buChar char="•"/>
            </a:pPr>
            <a:r>
              <a:rPr lang="ru-RU" sz="1500" dirty="0">
                <a:solidFill>
                  <a:schemeClr val="accent1">
                    <a:lumMod val="75000"/>
                  </a:schemeClr>
                </a:solidFill>
                <a:latin typeface="Arial Narrow" panose="020B0606020202030204" pitchFamily="34" charset="0"/>
              </a:rPr>
              <a:t>Лесопромышленный инновационный территориальный кластер «</a:t>
            </a:r>
            <a:r>
              <a:rPr lang="ru-RU" sz="1500" dirty="0" err="1">
                <a:solidFill>
                  <a:schemeClr val="accent1">
                    <a:lumMod val="75000"/>
                  </a:schemeClr>
                </a:solidFill>
                <a:latin typeface="Arial Narrow" panose="020B0606020202030204" pitchFamily="34" charset="0"/>
              </a:rPr>
              <a:t>ПоморИнноваЛес</a:t>
            </a:r>
            <a:r>
              <a:rPr lang="ru-RU" sz="1500" dirty="0">
                <a:solidFill>
                  <a:schemeClr val="accent1">
                    <a:lumMod val="75000"/>
                  </a:schemeClr>
                </a:solidFill>
                <a:latin typeface="Arial Narrow" panose="020B0606020202030204" pitchFamily="34" charset="0"/>
              </a:rPr>
              <a:t>»</a:t>
            </a:r>
            <a:endParaRPr lang="en-US" sz="1500" dirty="0">
              <a:solidFill>
                <a:schemeClr val="accent1">
                  <a:lumMod val="75000"/>
                </a:schemeClr>
              </a:solidFill>
              <a:latin typeface="Arial Narrow" panose="020B0606020202030204" pitchFamily="34" charset="0"/>
            </a:endParaRPr>
          </a:p>
          <a:p>
            <a:pPr marL="257175" indent="-257175">
              <a:spcAft>
                <a:spcPts val="450"/>
              </a:spcAft>
              <a:buFont typeface="Arial" panose="020B0604020202020204" pitchFamily="34" charset="0"/>
              <a:buChar char="•"/>
            </a:pPr>
            <a:r>
              <a:rPr lang="ru-RU" sz="1500" dirty="0" err="1">
                <a:solidFill>
                  <a:schemeClr val="accent1">
                    <a:lumMod val="75000"/>
                  </a:schemeClr>
                </a:solidFill>
                <a:latin typeface="Arial Narrow" panose="020B0606020202030204" pitchFamily="34" charset="0"/>
              </a:rPr>
              <a:t>Биоресурный</a:t>
            </a:r>
            <a:r>
              <a:rPr lang="ru-RU" sz="1500" dirty="0">
                <a:solidFill>
                  <a:schemeClr val="accent1">
                    <a:lumMod val="75000"/>
                  </a:schemeClr>
                </a:solidFill>
                <a:latin typeface="Arial Narrow" panose="020B0606020202030204" pitchFamily="34" charset="0"/>
              </a:rPr>
              <a:t> и биотехнологический  кластер</a:t>
            </a:r>
            <a:endParaRPr lang="en-US" sz="1500" dirty="0">
              <a:solidFill>
                <a:schemeClr val="accent1">
                  <a:lumMod val="75000"/>
                </a:schemeClr>
              </a:solidFill>
              <a:latin typeface="Arial Narrow" panose="020B0606020202030204" pitchFamily="34" charset="0"/>
            </a:endParaRPr>
          </a:p>
          <a:p>
            <a:pPr marL="257175" indent="-257175">
              <a:spcAft>
                <a:spcPts val="450"/>
              </a:spcAft>
              <a:buFont typeface="Arial" panose="020B0604020202020204" pitchFamily="34" charset="0"/>
              <a:buChar char="•"/>
            </a:pPr>
            <a:r>
              <a:rPr lang="ru-RU" sz="1500" dirty="0">
                <a:solidFill>
                  <a:schemeClr val="accent1">
                    <a:lumMod val="75000"/>
                  </a:schemeClr>
                </a:solidFill>
                <a:latin typeface="Arial Narrow" panose="020B0606020202030204" pitchFamily="34" charset="0"/>
              </a:rPr>
              <a:t>Социальный кластер</a:t>
            </a:r>
            <a:endParaRPr lang="en-US" sz="1500" dirty="0">
              <a:solidFill>
                <a:schemeClr val="accent1">
                  <a:lumMod val="75000"/>
                </a:schemeClr>
              </a:solidFill>
              <a:latin typeface="Arial Narrow" panose="020B0606020202030204" pitchFamily="34" charset="0"/>
            </a:endParaRPr>
          </a:p>
          <a:p>
            <a:pPr marL="214313" indent="-214313">
              <a:spcAft>
                <a:spcPts val="450"/>
              </a:spcAft>
              <a:buFont typeface="Arial" panose="020B0604020202020204" pitchFamily="34" charset="0"/>
              <a:buChar char="•"/>
            </a:pPr>
            <a:r>
              <a:rPr lang="ru-RU" sz="1500" dirty="0">
                <a:solidFill>
                  <a:schemeClr val="accent1">
                    <a:lumMod val="75000"/>
                  </a:schemeClr>
                </a:solidFill>
                <a:latin typeface="Arial Narrow" panose="020B0606020202030204" pitchFamily="34" charset="0"/>
              </a:rPr>
              <a:t>Рыбопромышленный </a:t>
            </a:r>
            <a:r>
              <a:rPr lang="en-US" sz="1500" dirty="0">
                <a:solidFill>
                  <a:schemeClr val="accent1">
                    <a:lumMod val="75000"/>
                  </a:schemeClr>
                </a:solidFill>
                <a:latin typeface="Arial Narrow" panose="020B0606020202030204" pitchFamily="34" charset="0"/>
              </a:rPr>
              <a:t>   </a:t>
            </a:r>
            <a:r>
              <a:rPr lang="ru-RU" sz="1500" dirty="0" smtClean="0">
                <a:solidFill>
                  <a:schemeClr val="accent1">
                    <a:lumMod val="75000"/>
                  </a:schemeClr>
                </a:solidFill>
                <a:latin typeface="Arial Narrow" panose="020B0606020202030204" pitchFamily="34" charset="0"/>
              </a:rPr>
              <a:t>кластер</a:t>
            </a:r>
            <a:endParaRPr lang="ru-RU" sz="15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97652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Группа 5"/>
          <p:cNvGrpSpPr>
            <a:grpSpLocks/>
          </p:cNvGrpSpPr>
          <p:nvPr/>
        </p:nvGrpSpPr>
        <p:grpSpPr bwMode="auto">
          <a:xfrm>
            <a:off x="2838157" y="857251"/>
            <a:ext cx="6105818" cy="3925490"/>
            <a:chOff x="723900" y="1125538"/>
            <a:chExt cx="7593013" cy="5740400"/>
          </a:xfrm>
        </p:grpSpPr>
        <p:pic>
          <p:nvPicPr>
            <p:cNvPr id="15364" name="Picture 25" descr="T:\Слайд_3_1.jpg"/>
            <p:cNvPicPr>
              <a:picLocks noChangeAspect="1" noChangeArrowheads="1"/>
            </p:cNvPicPr>
            <p:nvPr/>
          </p:nvPicPr>
          <p:blipFill>
            <a:blip r:embed="rId3" cstate="print">
              <a:extLst>
                <a:ext uri="{28A0092B-C50C-407E-A947-70E740481C1C}">
                  <a14:useLocalDpi xmlns:a14="http://schemas.microsoft.com/office/drawing/2010/main" val="0"/>
                </a:ext>
              </a:extLst>
            </a:blip>
            <a:srcRect r="9431"/>
            <a:stretch>
              <a:fillRect/>
            </a:stretch>
          </p:blipFill>
          <p:spPr bwMode="auto">
            <a:xfrm>
              <a:off x="723900" y="1125538"/>
              <a:ext cx="7593013"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57801" y="1844910"/>
              <a:ext cx="1269712" cy="720119"/>
            </a:xfrm>
            <a:prstGeom prst="rect">
              <a:avLst/>
            </a:prstGeom>
            <a:noFill/>
          </p:spPr>
          <p:txBody>
            <a:bodyPr>
              <a:spAutoFit/>
            </a:bodyPr>
            <a:lstStyle/>
            <a:p>
              <a:pPr>
                <a:defRPr/>
              </a:pPr>
              <a:r>
                <a:rPr lang="ru-RU" sz="900" b="1" dirty="0">
                  <a:solidFill>
                    <a:srgbClr val="E92B05"/>
                  </a:solidFill>
                  <a:effectLst>
                    <a:outerShdw blurRad="38100" dist="38100" dir="2700000" algn="tl">
                      <a:srgbClr val="C0C0C0"/>
                    </a:outerShdw>
                  </a:effectLst>
                  <a:latin typeface="Arial" pitchFamily="34" charset="0"/>
                  <a:cs typeface="Arial" pitchFamily="34" charset="0"/>
                </a:rPr>
                <a:t>«Звездочка»</a:t>
              </a:r>
            </a:p>
            <a:p>
              <a:pPr>
                <a:defRPr/>
              </a:pPr>
              <a:r>
                <a:rPr lang="ru-RU" sz="900" b="1" dirty="0">
                  <a:solidFill>
                    <a:srgbClr val="FF3300"/>
                  </a:solidFill>
                  <a:effectLst>
                    <a:outerShdw blurRad="38100" dist="38100" dir="2700000" algn="tl">
                      <a:srgbClr val="C0C0C0"/>
                    </a:outerShdw>
                  </a:effectLst>
                  <a:latin typeface="Arial" pitchFamily="34" charset="0"/>
                  <a:cs typeface="Arial" pitchFamily="34" charset="0"/>
                </a:rPr>
                <a:t>«Онега»</a:t>
              </a:r>
            </a:p>
            <a:p>
              <a:pPr>
                <a:defRPr/>
              </a:pPr>
              <a:endParaRPr lang="ru-RU" sz="800" dirty="0">
                <a:solidFill>
                  <a:srgbClr val="E92B05"/>
                </a:solidFill>
              </a:endParaRPr>
            </a:p>
          </p:txBody>
        </p:sp>
        <p:sp>
          <p:nvSpPr>
            <p:cNvPr id="13" name="TextBox 12"/>
            <p:cNvSpPr txBox="1"/>
            <p:nvPr/>
          </p:nvSpPr>
          <p:spPr>
            <a:xfrm>
              <a:off x="3560225" y="4806168"/>
              <a:ext cx="1097576" cy="337555"/>
            </a:xfrm>
            <a:prstGeom prst="rect">
              <a:avLst/>
            </a:prstGeom>
            <a:noFill/>
          </p:spPr>
          <p:txBody>
            <a:bodyPr>
              <a:spAutoFit/>
            </a:bodyPr>
            <a:lstStyle/>
            <a:p>
              <a:pPr>
                <a:defRPr/>
              </a:pPr>
              <a:r>
                <a:rPr lang="ru-RU" sz="900" b="1" dirty="0">
                  <a:solidFill>
                    <a:srgbClr val="FF3300"/>
                  </a:solidFill>
                  <a:effectLst>
                    <a:outerShdw blurRad="38100" dist="38100" dir="2700000" algn="tl">
                      <a:srgbClr val="C0C0C0"/>
                    </a:outerShdw>
                  </a:effectLst>
                  <a:latin typeface="Arial" pitchFamily="34" charset="0"/>
                  <a:cs typeface="Arial" pitchFamily="34" charset="0"/>
                </a:rPr>
                <a:t>«СЕВМАШ</a:t>
              </a:r>
              <a:r>
                <a:rPr lang="ru-RU" sz="900" b="1" dirty="0">
                  <a:solidFill>
                    <a:srgbClr val="E92B05"/>
                  </a:solidFill>
                  <a:effectLst>
                    <a:outerShdw blurRad="38100" dist="38100" dir="2700000" algn="tl">
                      <a:srgbClr val="C0C0C0"/>
                    </a:outerShdw>
                  </a:effectLst>
                  <a:latin typeface="Arial" pitchFamily="34" charset="0"/>
                  <a:cs typeface="Arial" pitchFamily="34" charset="0"/>
                </a:rPr>
                <a:t>»</a:t>
              </a:r>
              <a:endParaRPr lang="ru-RU" sz="900" dirty="0">
                <a:solidFill>
                  <a:srgbClr val="E92B05"/>
                </a:solidFill>
              </a:endParaRPr>
            </a:p>
          </p:txBody>
        </p:sp>
        <p:sp>
          <p:nvSpPr>
            <p:cNvPr id="14" name="TextBox 13"/>
            <p:cNvSpPr txBox="1"/>
            <p:nvPr/>
          </p:nvSpPr>
          <p:spPr>
            <a:xfrm>
              <a:off x="4720971" y="3478519"/>
              <a:ext cx="1095996" cy="337555"/>
            </a:xfrm>
            <a:prstGeom prst="rect">
              <a:avLst/>
            </a:prstGeom>
            <a:noFill/>
          </p:spPr>
          <p:txBody>
            <a:bodyPr>
              <a:spAutoFit/>
            </a:bodyPr>
            <a:lstStyle/>
            <a:p>
              <a:pPr>
                <a:defRPr/>
              </a:pPr>
              <a:r>
                <a:rPr lang="ru-RU" sz="900" b="1" dirty="0">
                  <a:solidFill>
                    <a:srgbClr val="FF3300"/>
                  </a:solidFill>
                  <a:effectLst>
                    <a:outerShdw blurRad="38100" dist="38100" dir="2700000" algn="tl">
                      <a:srgbClr val="C0C0C0"/>
                    </a:outerShdw>
                  </a:effectLst>
                  <a:latin typeface="Arial" pitchFamily="34" charset="0"/>
                  <a:cs typeface="Arial" pitchFamily="34" charset="0"/>
                </a:rPr>
                <a:t>«Арктика</a:t>
              </a:r>
              <a:r>
                <a:rPr lang="ru-RU" sz="900" b="1" dirty="0">
                  <a:solidFill>
                    <a:srgbClr val="E92B05"/>
                  </a:solidFill>
                  <a:effectLst>
                    <a:outerShdw blurRad="38100" dist="38100" dir="2700000" algn="tl">
                      <a:srgbClr val="C0C0C0"/>
                    </a:outerShdw>
                  </a:effectLst>
                  <a:latin typeface="Arial" pitchFamily="34" charset="0"/>
                  <a:cs typeface="Arial" pitchFamily="34" charset="0"/>
                </a:rPr>
                <a:t>»</a:t>
              </a:r>
              <a:endParaRPr lang="ru-RU" sz="900" dirty="0">
                <a:solidFill>
                  <a:srgbClr val="E92B05"/>
                </a:solidFill>
              </a:endParaRPr>
            </a:p>
          </p:txBody>
        </p:sp>
        <p:sp>
          <p:nvSpPr>
            <p:cNvPr id="15" name="TextBox 14"/>
            <p:cNvSpPr txBox="1"/>
            <p:nvPr/>
          </p:nvSpPr>
          <p:spPr>
            <a:xfrm>
              <a:off x="6475513" y="3995738"/>
              <a:ext cx="1337623" cy="540089"/>
            </a:xfrm>
            <a:prstGeom prst="rect">
              <a:avLst/>
            </a:prstGeom>
            <a:noFill/>
          </p:spPr>
          <p:txBody>
            <a:bodyPr>
              <a:spAutoFit/>
            </a:bodyPr>
            <a:lstStyle/>
            <a:p>
              <a:pPr>
                <a:defRPr/>
              </a:pPr>
              <a:r>
                <a:rPr lang="ru-RU" sz="900" b="1" dirty="0">
                  <a:solidFill>
                    <a:schemeClr val="accent2"/>
                  </a:solidFill>
                  <a:effectLst>
                    <a:outerShdw blurRad="38100" dist="38100" dir="2700000" algn="tl">
                      <a:srgbClr val="C0C0C0"/>
                    </a:outerShdw>
                  </a:effectLst>
                  <a:latin typeface="Arial" pitchFamily="34" charset="0"/>
                  <a:cs typeface="Arial" pitchFamily="34" charset="0"/>
                </a:rPr>
                <a:t>Технический колледж</a:t>
              </a:r>
            </a:p>
          </p:txBody>
        </p:sp>
        <p:sp>
          <p:nvSpPr>
            <p:cNvPr id="16" name="TextBox 15"/>
            <p:cNvSpPr txBox="1"/>
            <p:nvPr/>
          </p:nvSpPr>
          <p:spPr>
            <a:xfrm>
              <a:off x="4125595" y="5693090"/>
              <a:ext cx="1440272" cy="337555"/>
            </a:xfrm>
            <a:prstGeom prst="rect">
              <a:avLst/>
            </a:prstGeom>
            <a:noFill/>
          </p:spPr>
          <p:txBody>
            <a:bodyPr>
              <a:spAutoFit/>
            </a:bodyPr>
            <a:lstStyle/>
            <a:p>
              <a:pPr>
                <a:defRPr/>
              </a:pPr>
              <a:r>
                <a:rPr lang="ru-RU" sz="900" b="1" dirty="0">
                  <a:solidFill>
                    <a:schemeClr val="accent2"/>
                  </a:solidFill>
                  <a:effectLst>
                    <a:outerShdw blurRad="38100" dist="38100" dir="2700000" algn="tl">
                      <a:srgbClr val="C0C0C0"/>
                    </a:outerShdw>
                  </a:effectLst>
                  <a:latin typeface="Arial" pitchFamily="34" charset="0"/>
                  <a:cs typeface="Arial" pitchFamily="34" charset="0"/>
                </a:rPr>
                <a:t>ИСМАРТ</a:t>
              </a:r>
              <a:endParaRPr lang="ru-RU" sz="900" dirty="0">
                <a:solidFill>
                  <a:schemeClr val="accent2"/>
                </a:solidFill>
              </a:endParaRPr>
            </a:p>
          </p:txBody>
        </p:sp>
        <p:sp>
          <p:nvSpPr>
            <p:cNvPr id="3" name="TextBox 14"/>
            <p:cNvSpPr txBox="1"/>
            <p:nvPr/>
          </p:nvSpPr>
          <p:spPr>
            <a:xfrm>
              <a:off x="1241893" y="5949877"/>
              <a:ext cx="1336042" cy="720119"/>
            </a:xfrm>
            <a:prstGeom prst="rect">
              <a:avLst/>
            </a:prstGeom>
            <a:noFill/>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defRPr/>
              </a:pPr>
              <a:r>
                <a:rPr lang="ru-RU" sz="900" b="1" dirty="0">
                  <a:solidFill>
                    <a:schemeClr val="accent2"/>
                  </a:solidFill>
                  <a:effectLst>
                    <a:outerShdw blurRad="38100" dist="38100" dir="2700000" algn="tl">
                      <a:srgbClr val="C0C0C0"/>
                    </a:outerShdw>
                  </a:effectLst>
                  <a:latin typeface="Arial" pitchFamily="34" charset="0"/>
                  <a:cs typeface="Arial" pitchFamily="34" charset="0"/>
                </a:rPr>
                <a:t>Гуманитарный</a:t>
              </a:r>
            </a:p>
            <a:p>
              <a:pPr algn="ctr" eaLnBrk="1" hangingPunct="1">
                <a:defRPr/>
              </a:pPr>
              <a:r>
                <a:rPr lang="ru-RU" sz="900" b="1" dirty="0">
                  <a:solidFill>
                    <a:schemeClr val="accent2"/>
                  </a:solidFill>
                  <a:effectLst>
                    <a:outerShdw blurRad="38100" dist="38100" dir="2700000" algn="tl">
                      <a:srgbClr val="C0C0C0"/>
                    </a:outerShdw>
                  </a:effectLst>
                  <a:latin typeface="Arial" pitchFamily="34" charset="0"/>
                  <a:cs typeface="Arial" pitchFamily="34" charset="0"/>
                </a:rPr>
                <a:t>институт</a:t>
              </a:r>
            </a:p>
            <a:p>
              <a:pPr eaLnBrk="1" hangingPunct="1">
                <a:defRPr/>
              </a:pPr>
              <a:endParaRPr lang="ru-RU" sz="800" dirty="0">
                <a:solidFill>
                  <a:srgbClr val="E92B05"/>
                </a:solidFill>
              </a:endParaRPr>
            </a:p>
          </p:txBody>
        </p:sp>
      </p:grpSp>
      <p:sp>
        <p:nvSpPr>
          <p:cNvPr id="20" name="Rectangle 14"/>
          <p:cNvSpPr>
            <a:spLocks noRot="1" noChangeArrowheads="1"/>
          </p:cNvSpPr>
          <p:nvPr/>
        </p:nvSpPr>
        <p:spPr bwMode="auto">
          <a:xfrm>
            <a:off x="1094407" y="0"/>
            <a:ext cx="7986093" cy="771550"/>
          </a:xfrm>
          <a:prstGeom prst="rect">
            <a:avLst/>
          </a:prstGeom>
          <a:noFill/>
          <a:ln>
            <a:noFill/>
            <a:miter lim="800000"/>
            <a:headEnd/>
            <a:tailEnd/>
          </a:ln>
          <a:extLst/>
        </p:spPr>
        <p:txBody>
          <a:bodyPr lIns="68580" tIns="34290" rIns="68580" bIns="34290" anchor="ctr"/>
          <a:lstStyle/>
          <a:p>
            <a:pPr algn="ctr" eaLnBrk="0" hangingPunct="0">
              <a:defRPr/>
            </a:pPr>
            <a:r>
              <a:rPr lang="ru-RU" b="1" dirty="0" smtClean="0">
                <a:solidFill>
                  <a:srgbClr val="0070C0"/>
                </a:solidFill>
                <a:latin typeface="Trebuchet MS" panose="020B0603020202020204" pitchFamily="34" charset="0"/>
                <a:ea typeface="+mj-ea"/>
                <a:cs typeface="+mj-cs"/>
              </a:rPr>
              <a:t>СУДОСТРОИТЕЛЬНЫЙ ИННОВАЦИОННЫЙ </a:t>
            </a:r>
          </a:p>
          <a:p>
            <a:pPr algn="ctr" eaLnBrk="0" hangingPunct="0">
              <a:defRPr/>
            </a:pPr>
            <a:r>
              <a:rPr lang="ru-RU" b="1" dirty="0" smtClean="0">
                <a:solidFill>
                  <a:srgbClr val="0070C0"/>
                </a:solidFill>
                <a:latin typeface="Trebuchet MS" panose="020B0603020202020204" pitchFamily="34" charset="0"/>
                <a:ea typeface="+mj-ea"/>
                <a:cs typeface="+mj-cs"/>
              </a:rPr>
              <a:t>ТЕРРИТОРИАЛЬНЫЙ КЛАСТЕР </a:t>
            </a:r>
            <a:endParaRPr lang="ru-RU" b="1" dirty="0">
              <a:solidFill>
                <a:srgbClr val="0070C0"/>
              </a:solidFill>
              <a:latin typeface="Trebuchet MS" panose="020B0603020202020204" pitchFamily="34" charset="0"/>
              <a:ea typeface="+mj-ea"/>
              <a:cs typeface="+mj-cs"/>
            </a:endParaRPr>
          </a:p>
        </p:txBody>
      </p:sp>
      <p:sp>
        <p:nvSpPr>
          <p:cNvPr id="12" name="Slide Number Placeholder 10"/>
          <p:cNvSpPr>
            <a:spLocks noGrp="1"/>
          </p:cNvSpPr>
          <p:nvPr>
            <p:ph type="sldNum" sz="quarter" idx="12"/>
          </p:nvPr>
        </p:nvSpPr>
        <p:spPr>
          <a:xfrm>
            <a:off x="6946900" y="4881564"/>
            <a:ext cx="2133600" cy="273844"/>
          </a:xfrm>
        </p:spPr>
        <p:txBody>
          <a:bodyPr anchor="ctr"/>
          <a:lstStyle/>
          <a:p>
            <a:pPr algn="r">
              <a:defRPr/>
            </a:pPr>
            <a:fld id="{896D42E2-59B2-40A9-87FF-72545CAF37D7}" type="slidenum">
              <a:rPr lang="ru-RU" sz="900"/>
              <a:pPr algn="r">
                <a:defRPr/>
              </a:pPr>
              <a:t>8</a:t>
            </a:fld>
            <a:endParaRPr lang="ru-RU" sz="900"/>
          </a:p>
        </p:txBody>
      </p:sp>
      <p:sp>
        <p:nvSpPr>
          <p:cNvPr id="4" name="Прямоугольник 3"/>
          <p:cNvSpPr/>
          <p:nvPr/>
        </p:nvSpPr>
        <p:spPr>
          <a:xfrm>
            <a:off x="107504" y="857251"/>
            <a:ext cx="3090041" cy="3962623"/>
          </a:xfrm>
          <a:prstGeom prst="rect">
            <a:avLst/>
          </a:prstGeom>
        </p:spPr>
        <p:txBody>
          <a:bodyPr wrap="square" lIns="68580" tIns="34290" rIns="68580" bIns="34290">
            <a:spAutoFit/>
          </a:bodyPr>
          <a:lstStyle/>
          <a:p>
            <a:pPr algn="ctr"/>
            <a:r>
              <a:rPr lang="en-US" b="1" dirty="0" smtClean="0">
                <a:solidFill>
                  <a:schemeClr val="accent1"/>
                </a:solidFill>
                <a:latin typeface="Arial Narrow" panose="020B0606020202030204" pitchFamily="34" charset="0"/>
              </a:rPr>
              <a:t>      </a:t>
            </a:r>
          </a:p>
          <a:p>
            <a:pPr algn="ctr"/>
            <a:r>
              <a:rPr lang="ru-RU" sz="1400" dirty="0">
                <a:latin typeface="Arial Narrow" panose="020B0606020202030204" pitchFamily="34" charset="0"/>
              </a:rPr>
              <a:t>СИТК сформирован в 2012 </a:t>
            </a:r>
            <a:r>
              <a:rPr lang="ru-RU" sz="1400" dirty="0" smtClean="0">
                <a:latin typeface="Arial Narrow" panose="020B0606020202030204" pitchFamily="34" charset="0"/>
              </a:rPr>
              <a:t>году         </a:t>
            </a:r>
            <a:r>
              <a:rPr lang="ru-RU" sz="1400" dirty="0">
                <a:latin typeface="Arial Narrow" panose="020B0606020202030204" pitchFamily="34" charset="0"/>
              </a:rPr>
              <a:t>( Распоряжение губернатора Архангельской области 9 апреля 2012 года №300-р). </a:t>
            </a:r>
            <a:r>
              <a:rPr lang="ru-RU" sz="1400" dirty="0" smtClean="0">
                <a:latin typeface="Arial Narrow" panose="020B0606020202030204" pitchFamily="34" charset="0"/>
              </a:rPr>
              <a:t>                               Кластер </a:t>
            </a:r>
            <a:r>
              <a:rPr lang="ru-RU" sz="1400" dirty="0">
                <a:latin typeface="Arial Narrow" panose="020B0606020202030204" pitchFamily="34" charset="0"/>
              </a:rPr>
              <a:t>объединяет производственные, проектные предприятия и организации судостроения и судоремонта, образовательные организации Архангельской области</a:t>
            </a:r>
            <a:r>
              <a:rPr lang="ru-RU" sz="1400" dirty="0" smtClean="0">
                <a:latin typeface="Arial Narrow" panose="020B0606020202030204" pitchFamily="34" charset="0"/>
              </a:rPr>
              <a:t>.</a:t>
            </a:r>
          </a:p>
          <a:p>
            <a:pPr algn="ctr"/>
            <a:endParaRPr lang="ru-RU" sz="1400" dirty="0">
              <a:latin typeface="Arial Narrow" panose="020B0606020202030204" pitchFamily="34" charset="0"/>
            </a:endParaRPr>
          </a:p>
          <a:p>
            <a:pPr algn="ctr"/>
            <a:r>
              <a:rPr lang="ru-RU" sz="1400" dirty="0" smtClean="0">
                <a:latin typeface="Arial Narrow" panose="020B0606020202030204" pitchFamily="34" charset="0"/>
              </a:rPr>
              <a:t>Трехстороннее Соглашение </a:t>
            </a:r>
            <a:r>
              <a:rPr lang="ru-RU" sz="1400" dirty="0">
                <a:latin typeface="Arial Narrow" panose="020B0606020202030204" pitchFamily="34" charset="0"/>
              </a:rPr>
              <a:t>между САФУ, </a:t>
            </a:r>
            <a:r>
              <a:rPr lang="ru-RU" sz="1400" dirty="0" smtClean="0">
                <a:latin typeface="Arial Narrow" panose="020B0606020202030204" pitchFamily="34" charset="0"/>
              </a:rPr>
              <a:t>ОСК </a:t>
            </a:r>
            <a:r>
              <a:rPr lang="ru-RU" sz="1400" dirty="0">
                <a:latin typeface="Arial Narrow" panose="020B0606020202030204" pitchFamily="34" charset="0"/>
              </a:rPr>
              <a:t>и </a:t>
            </a:r>
            <a:r>
              <a:rPr lang="ru-RU" sz="1400" dirty="0" err="1" smtClean="0">
                <a:latin typeface="Arial Narrow" panose="020B0606020202030204" pitchFamily="34" charset="0"/>
              </a:rPr>
              <a:t>Минобрнауки</a:t>
            </a:r>
            <a:r>
              <a:rPr lang="ru-RU" sz="1400" dirty="0" smtClean="0">
                <a:latin typeface="Arial Narrow" panose="020B0606020202030204" pitchFamily="34" charset="0"/>
              </a:rPr>
              <a:t> РФ </a:t>
            </a:r>
          </a:p>
          <a:p>
            <a:pPr algn="ctr"/>
            <a:r>
              <a:rPr lang="ru-RU" sz="1400" dirty="0" smtClean="0">
                <a:latin typeface="Arial Narrow" panose="020B0606020202030204" pitchFamily="34" charset="0"/>
              </a:rPr>
              <a:t>о сотрудничестве  в  подготовке </a:t>
            </a:r>
            <a:r>
              <a:rPr lang="ru-RU" sz="1400" dirty="0">
                <a:latin typeface="Arial Narrow" panose="020B0606020202030204" pitchFamily="34" charset="0"/>
              </a:rPr>
              <a:t>квалифицированных кадров для предприятий судостроения и судоремонта на основе интеграции образования, науки и промышленных </a:t>
            </a:r>
            <a:r>
              <a:rPr lang="ru-RU" sz="1400" dirty="0" smtClean="0">
                <a:latin typeface="Arial Narrow" panose="020B0606020202030204" pitchFamily="34" charset="0"/>
              </a:rPr>
              <a:t>предприятий.</a:t>
            </a:r>
          </a:p>
          <a:p>
            <a:pPr algn="ctr"/>
            <a:r>
              <a:rPr lang="ru-RU" sz="1100" dirty="0" smtClean="0">
                <a:latin typeface="Arial Narrow" panose="020B0606020202030204" pitchFamily="34" charset="0"/>
              </a:rPr>
              <a:t>Сентябрь 2013 года</a:t>
            </a:r>
            <a:endParaRPr lang="ru-RU" sz="1100" dirty="0">
              <a:latin typeface="Arial Narrow" panose="020B0606020202030204" pitchFamily="34" charset="0"/>
            </a:endParaRPr>
          </a:p>
        </p:txBody>
      </p:sp>
    </p:spTree>
    <p:extLst>
      <p:ext uri="{BB962C8B-B14F-4D97-AF65-F5344CB8AC3E}">
        <p14:creationId xmlns:p14="http://schemas.microsoft.com/office/powerpoint/2010/main" val="1926936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914400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ru-RU">
              <a:solidFill>
                <a:srgbClr val="2E75B6"/>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94" y="76288"/>
            <a:ext cx="1177607" cy="664612"/>
          </a:xfrm>
          <a:prstGeom prst="rect">
            <a:avLst/>
          </a:prstGeom>
        </p:spPr>
      </p:pic>
      <p:sp>
        <p:nvSpPr>
          <p:cNvPr id="35" name="Text Box 10"/>
          <p:cNvSpPr txBox="1">
            <a:spLocks noChangeArrowheads="1"/>
          </p:cNvSpPr>
          <p:nvPr/>
        </p:nvSpPr>
        <p:spPr bwMode="auto">
          <a:xfrm>
            <a:off x="4138614" y="53591"/>
            <a:ext cx="5041900" cy="461665"/>
          </a:xfrm>
          <a:prstGeom prst="rect">
            <a:avLst/>
          </a:prstGeom>
          <a:noFill/>
          <a:ln w="9525">
            <a:noFill/>
            <a:miter lim="800000"/>
            <a:headEnd/>
            <a:tailEnd/>
          </a:ln>
          <a:effectLst/>
        </p:spPr>
        <p:txBody>
          <a:bodyPr lIns="91438" tIns="45719" rIns="91438" bIns="45719">
            <a:spAutoFit/>
          </a:bodyPr>
          <a:lstStyle/>
          <a:p>
            <a:pPr eaLnBrk="1" hangingPunct="1">
              <a:spcBef>
                <a:spcPct val="50000"/>
              </a:spcBef>
              <a:defRPr/>
            </a:pPr>
            <a:endParaRPr lang="ru-RU" sz="2400" b="1">
              <a:effectLst>
                <a:outerShdw blurRad="38100" dist="38100" dir="2700000" algn="tl">
                  <a:srgbClr val="C0C0C0"/>
                </a:outerShdw>
              </a:effectLst>
            </a:endParaRPr>
          </a:p>
        </p:txBody>
      </p:sp>
      <p:sp>
        <p:nvSpPr>
          <p:cNvPr id="36" name="Пятиугольник 35"/>
          <p:cNvSpPr/>
          <p:nvPr/>
        </p:nvSpPr>
        <p:spPr>
          <a:xfrm>
            <a:off x="2162690" y="4169038"/>
            <a:ext cx="6783075" cy="670940"/>
          </a:xfrm>
          <a:prstGeom prst="homePlate">
            <a:avLst/>
          </a:prstGeom>
        </p:spPr>
        <p:style>
          <a:lnRef idx="1">
            <a:schemeClr val="accent1"/>
          </a:lnRef>
          <a:fillRef idx="3">
            <a:schemeClr val="accent1"/>
          </a:fillRef>
          <a:effectRef idx="2">
            <a:schemeClr val="accent1"/>
          </a:effectRef>
          <a:fontRef idx="minor">
            <a:schemeClr val="lt1"/>
          </a:fontRef>
        </p:style>
        <p:txBody>
          <a:bodyPr lIns="91438" tIns="45719" rIns="91438" bIns="45719"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defRPr/>
            </a:pPr>
            <a:r>
              <a:rPr lang="ru-RU" b="1" dirty="0">
                <a:solidFill>
                  <a:schemeClr val="bg1"/>
                </a:solidFill>
              </a:rPr>
              <a:t>Дополнительное </a:t>
            </a:r>
          </a:p>
          <a:p>
            <a:pPr algn="ctr" eaLnBrk="1" hangingPunct="1">
              <a:defRPr/>
            </a:pPr>
            <a:r>
              <a:rPr lang="ru-RU" b="1" dirty="0">
                <a:solidFill>
                  <a:schemeClr val="bg1"/>
                </a:solidFill>
              </a:rPr>
              <a:t>профессиональное образование</a:t>
            </a:r>
          </a:p>
        </p:txBody>
      </p:sp>
      <p:sp>
        <p:nvSpPr>
          <p:cNvPr id="37" name="Прямоугольник 106"/>
          <p:cNvSpPr>
            <a:spLocks noChangeArrowheads="1"/>
          </p:cNvSpPr>
          <p:nvPr/>
        </p:nvSpPr>
        <p:spPr bwMode="auto">
          <a:xfrm>
            <a:off x="1744214" y="2106212"/>
            <a:ext cx="1963691" cy="954105"/>
          </a:xfrm>
          <a:prstGeom prst="rect">
            <a:avLst/>
          </a:prstGeom>
          <a:noFill/>
          <a:ln>
            <a:noFill/>
          </a:ln>
          <a:extLst/>
        </p:spPr>
        <p:txBody>
          <a:bodyPr wrap="square" lIns="91438" tIns="45719" rIns="91438" bIns="45719">
            <a:spAutoFit/>
          </a:bodyPr>
          <a:lstStyle/>
          <a:p>
            <a:pPr algn="ctr" eaLnBrk="1" hangingPunct="1">
              <a:defRPr/>
            </a:pPr>
            <a:r>
              <a:rPr lang="ru-RU" sz="1400" b="1" dirty="0">
                <a:solidFill>
                  <a:schemeClr val="tx2"/>
                </a:solidFill>
                <a:latin typeface="Arial Narrow" panose="020B0606020202030204" pitchFamily="34" charset="0"/>
                <a:cs typeface="Arial" pitchFamily="34" charset="0"/>
              </a:rPr>
              <a:t>Технический колледж и профессиональные образовательные учреждения</a:t>
            </a:r>
          </a:p>
        </p:txBody>
      </p:sp>
      <p:sp>
        <p:nvSpPr>
          <p:cNvPr id="38" name="Прямоугольник 143"/>
          <p:cNvSpPr>
            <a:spLocks noChangeArrowheads="1"/>
          </p:cNvSpPr>
          <p:nvPr/>
        </p:nvSpPr>
        <p:spPr bwMode="auto">
          <a:xfrm>
            <a:off x="3995936" y="782206"/>
            <a:ext cx="4248150" cy="113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ru-RU" altLang="ru-RU" sz="1600" b="1" dirty="0">
                <a:solidFill>
                  <a:schemeClr val="tx2"/>
                </a:solidFill>
                <a:latin typeface="Arial Narrow" panose="020B0606020202030204" pitchFamily="34" charset="0"/>
                <a:cs typeface="Arial" pitchFamily="34" charset="0"/>
              </a:rPr>
              <a:t>Институт судостроения и морской арктической техники (</a:t>
            </a:r>
            <a:r>
              <a:rPr lang="ru-RU" altLang="ru-RU" sz="1600" b="1" dirty="0" err="1">
                <a:solidFill>
                  <a:schemeClr val="tx2"/>
                </a:solidFill>
                <a:latin typeface="Arial Narrow" panose="020B0606020202030204" pitchFamily="34" charset="0"/>
                <a:cs typeface="Arial" pitchFamily="34" charset="0"/>
              </a:rPr>
              <a:t>Севмашвтуз</a:t>
            </a:r>
            <a:r>
              <a:rPr lang="ru-RU" altLang="ru-RU" sz="1600" b="1" dirty="0">
                <a:solidFill>
                  <a:schemeClr val="tx2"/>
                </a:solidFill>
                <a:latin typeface="Arial Narrow" panose="020B0606020202030204" pitchFamily="34" charset="0"/>
                <a:cs typeface="Arial" pitchFamily="34" charset="0"/>
              </a:rPr>
              <a:t>)</a:t>
            </a:r>
          </a:p>
          <a:p>
            <a:pPr algn="ctr" eaLnBrk="1" hangingPunct="1"/>
            <a:endParaRPr lang="ru-RU" altLang="ru-RU" sz="2000" b="1" dirty="0">
              <a:solidFill>
                <a:schemeClr val="tx2"/>
              </a:solidFill>
              <a:latin typeface="Arial Narrow" panose="020B0606020202030204" pitchFamily="34" charset="0"/>
            </a:endParaRPr>
          </a:p>
          <a:p>
            <a:pPr algn="ctr" eaLnBrk="1" hangingPunct="1"/>
            <a:endParaRPr lang="ru-RU" altLang="ru-RU" sz="1600" b="1" dirty="0">
              <a:solidFill>
                <a:schemeClr val="tx2"/>
              </a:solidFill>
              <a:latin typeface="Arial Narrow" panose="020B0606020202030204" pitchFamily="34" charset="0"/>
              <a:cs typeface="Arial" pitchFamily="34" charset="0"/>
            </a:endParaRPr>
          </a:p>
        </p:txBody>
      </p:sp>
      <p:sp>
        <p:nvSpPr>
          <p:cNvPr id="39" name="Прямоугольник 106"/>
          <p:cNvSpPr>
            <a:spLocks noChangeArrowheads="1"/>
          </p:cNvSpPr>
          <p:nvPr/>
        </p:nvSpPr>
        <p:spPr bwMode="auto">
          <a:xfrm>
            <a:off x="4138614" y="3638126"/>
            <a:ext cx="3168650"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ru-RU" altLang="ru-RU" sz="1600" b="1" dirty="0">
                <a:solidFill>
                  <a:schemeClr val="tx2"/>
                </a:solidFill>
                <a:latin typeface="Arial Narrow" panose="020B0606020202030204" pitchFamily="34" charset="0"/>
                <a:cs typeface="Arial" pitchFamily="34" charset="0"/>
              </a:rPr>
              <a:t>Институт переподготовки и повышения квалификации</a:t>
            </a:r>
          </a:p>
        </p:txBody>
      </p:sp>
      <p:sp>
        <p:nvSpPr>
          <p:cNvPr id="40" name="Заголовок 2"/>
          <p:cNvSpPr>
            <a:spLocks/>
          </p:cNvSpPr>
          <p:nvPr/>
        </p:nvSpPr>
        <p:spPr bwMode="auto">
          <a:xfrm>
            <a:off x="640426" y="195546"/>
            <a:ext cx="9180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fontAlgn="base" hangingPunct="0">
              <a:spcBef>
                <a:spcPct val="0"/>
              </a:spcBef>
              <a:spcAft>
                <a:spcPct val="0"/>
              </a:spcAft>
              <a:defRPr/>
            </a:pPr>
            <a:r>
              <a:rPr lang="ru-RU" altLang="ru-RU" b="1" cap="all" dirty="0">
                <a:solidFill>
                  <a:srgbClr val="0070C0"/>
                </a:solidFill>
                <a:latin typeface="Trebuchet MS" panose="020B0603020202020204" pitchFamily="34" charset="0"/>
                <a:cs typeface="Times New Roman" panose="02020603050405020304" pitchFamily="18" charset="0"/>
              </a:rPr>
              <a:t>Система непрерывного </a:t>
            </a:r>
          </a:p>
          <a:p>
            <a:pPr algn="ctr" eaLnBrk="0" fontAlgn="base" hangingPunct="0">
              <a:spcBef>
                <a:spcPct val="0"/>
              </a:spcBef>
              <a:spcAft>
                <a:spcPct val="0"/>
              </a:spcAft>
              <a:defRPr/>
            </a:pPr>
            <a:r>
              <a:rPr lang="ru-RU" altLang="ru-RU" b="1" cap="all" dirty="0">
                <a:solidFill>
                  <a:srgbClr val="0070C0"/>
                </a:solidFill>
                <a:latin typeface="Trebuchet MS" panose="020B0603020202020204" pitchFamily="34" charset="0"/>
                <a:cs typeface="Times New Roman" panose="02020603050405020304" pitchFamily="18" charset="0"/>
              </a:rPr>
              <a:t>инженерно-технического образования</a:t>
            </a:r>
          </a:p>
        </p:txBody>
      </p:sp>
      <p:sp>
        <p:nvSpPr>
          <p:cNvPr id="41" name="Нашивка 40"/>
          <p:cNvSpPr/>
          <p:nvPr/>
        </p:nvSpPr>
        <p:spPr>
          <a:xfrm>
            <a:off x="1907704" y="3243150"/>
            <a:ext cx="1954698" cy="540544"/>
          </a:xfrm>
          <a:prstGeom prst="chevron">
            <a:avLst/>
          </a:prstGeom>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hangingPunct="1">
              <a:defRPr/>
            </a:pPr>
            <a:r>
              <a:rPr lang="ru-RU" sz="1600" b="1" dirty="0">
                <a:solidFill>
                  <a:schemeClr val="bg1"/>
                </a:solidFill>
                <a:latin typeface="Georgia" panose="02040502050405020303" pitchFamily="18" charset="0"/>
                <a:cs typeface="Arial" pitchFamily="34" charset="0"/>
              </a:rPr>
              <a:t>СПО</a:t>
            </a:r>
          </a:p>
        </p:txBody>
      </p:sp>
      <p:sp>
        <p:nvSpPr>
          <p:cNvPr id="42" name="Нашивка 41"/>
          <p:cNvSpPr/>
          <p:nvPr/>
        </p:nvSpPr>
        <p:spPr>
          <a:xfrm>
            <a:off x="3531991" y="2680692"/>
            <a:ext cx="2216150" cy="539354"/>
          </a:xfrm>
          <a:prstGeom prst="chevron">
            <a:avLst/>
          </a:prstGeom>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eaLnBrk="1" hangingPunct="1">
              <a:defRPr/>
            </a:pPr>
            <a:r>
              <a:rPr lang="ru-RU" sz="1600" b="1" dirty="0" err="1">
                <a:solidFill>
                  <a:schemeClr val="bg1"/>
                </a:solidFill>
                <a:latin typeface="Georgia" panose="02040502050405020303" pitchFamily="18" charset="0"/>
                <a:cs typeface="Arial" pitchFamily="34" charset="0"/>
              </a:rPr>
              <a:t>Бакалавриат</a:t>
            </a:r>
            <a:endParaRPr lang="ru-RU" sz="1600" b="1" dirty="0">
              <a:solidFill>
                <a:schemeClr val="bg1"/>
              </a:solidFill>
              <a:latin typeface="Georgia" panose="02040502050405020303" pitchFamily="18" charset="0"/>
              <a:cs typeface="Arial" pitchFamily="34" charset="0"/>
            </a:endParaRPr>
          </a:p>
        </p:txBody>
      </p:sp>
      <p:sp>
        <p:nvSpPr>
          <p:cNvPr id="43" name="Нашивка 42"/>
          <p:cNvSpPr/>
          <p:nvPr/>
        </p:nvSpPr>
        <p:spPr>
          <a:xfrm>
            <a:off x="5292081" y="2106211"/>
            <a:ext cx="2232670" cy="539353"/>
          </a:xfrm>
          <a:prstGeom prst="chevron">
            <a:avLst/>
          </a:prstGeom>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lnSpc>
                <a:spcPts val="1300"/>
              </a:lnSpc>
              <a:defRPr/>
            </a:pPr>
            <a:r>
              <a:rPr lang="ru-RU" sz="1500" b="1" dirty="0">
                <a:solidFill>
                  <a:schemeClr val="bg1"/>
                </a:solidFill>
                <a:latin typeface="Georgia" panose="02040502050405020303" pitchFamily="18" charset="0"/>
                <a:cs typeface="Arial" pitchFamily="34" charset="0"/>
              </a:rPr>
              <a:t>Магистратура</a:t>
            </a:r>
          </a:p>
        </p:txBody>
      </p:sp>
      <p:sp>
        <p:nvSpPr>
          <p:cNvPr id="44" name="Нашивка 43"/>
          <p:cNvSpPr/>
          <p:nvPr/>
        </p:nvSpPr>
        <p:spPr>
          <a:xfrm>
            <a:off x="6948513" y="1515334"/>
            <a:ext cx="2160587" cy="539354"/>
          </a:xfrm>
          <a:prstGeom prst="chevron">
            <a:avLst/>
          </a:prstGeom>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a:lnSpc>
                <a:spcPts val="1300"/>
              </a:lnSpc>
              <a:defRPr/>
            </a:pPr>
            <a:r>
              <a:rPr lang="ru-RU" sz="1600" b="1" dirty="0">
                <a:solidFill>
                  <a:schemeClr val="bg1"/>
                </a:solidFill>
                <a:latin typeface="Georgia" panose="02040502050405020303" pitchFamily="18" charset="0"/>
                <a:cs typeface="Arial" pitchFamily="34" charset="0"/>
              </a:rPr>
              <a:t>Аспирантура</a:t>
            </a:r>
          </a:p>
        </p:txBody>
      </p:sp>
      <p:sp>
        <p:nvSpPr>
          <p:cNvPr id="46" name="Правая фигурная скобка 45"/>
          <p:cNvSpPr/>
          <p:nvPr/>
        </p:nvSpPr>
        <p:spPr>
          <a:xfrm rot="16200000">
            <a:off x="6228769" y="-1320602"/>
            <a:ext cx="215504" cy="5545137"/>
          </a:xfrm>
          <a:prstGeom prst="rightBrace">
            <a:avLst>
              <a:gd name="adj1" fmla="val 8333"/>
              <a:gd name="adj2" fmla="val 49775"/>
            </a:avLst>
          </a:prstGeom>
          <a:ln>
            <a:solidFill>
              <a:schemeClr val="tx1">
                <a:lumMod val="65000"/>
                <a:lumOff val="35000"/>
              </a:schemeClr>
            </a:solidFill>
          </a:ln>
        </p:spPr>
        <p:style>
          <a:lnRef idx="2">
            <a:schemeClr val="accent2"/>
          </a:lnRef>
          <a:fillRef idx="0">
            <a:schemeClr val="accent2"/>
          </a:fillRef>
          <a:effectRef idx="1">
            <a:schemeClr val="accent2"/>
          </a:effectRef>
          <a:fontRef idx="minor">
            <a:schemeClr val="tx1"/>
          </a:fontRef>
        </p:style>
        <p:txBody>
          <a:bodyPr lIns="91438" tIns="45719" rIns="91438" bIns="45719" anchor="ctr"/>
          <a:lstStyle/>
          <a:p>
            <a:pPr algn="ctr" eaLnBrk="1" hangingPunct="1">
              <a:defRPr/>
            </a:pPr>
            <a:endParaRPr lang="ru-RU"/>
          </a:p>
        </p:txBody>
      </p:sp>
      <p:sp>
        <p:nvSpPr>
          <p:cNvPr id="2" name="Левая фигурная скобка 1"/>
          <p:cNvSpPr/>
          <p:nvPr/>
        </p:nvSpPr>
        <p:spPr>
          <a:xfrm>
            <a:off x="1588389" y="1344215"/>
            <a:ext cx="311651" cy="2524733"/>
          </a:xfrm>
          <a:prstGeom prst="leftBrace">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lIns="91438" tIns="45719" rIns="91438" bIns="45719" rtlCol="0" anchor="ctr"/>
          <a:lstStyle/>
          <a:p>
            <a:pPr algn="ctr"/>
            <a:endParaRPr lang="ru-RU"/>
          </a:p>
        </p:txBody>
      </p:sp>
      <p:sp>
        <p:nvSpPr>
          <p:cNvPr id="6" name="TextBox 5"/>
          <p:cNvSpPr txBox="1"/>
          <p:nvPr/>
        </p:nvSpPr>
        <p:spPr>
          <a:xfrm>
            <a:off x="107505" y="2156456"/>
            <a:ext cx="1532579" cy="2677654"/>
          </a:xfrm>
          <a:prstGeom prst="rect">
            <a:avLst/>
          </a:prstGeom>
          <a:noFill/>
        </p:spPr>
        <p:txBody>
          <a:bodyPr wrap="square" lIns="91438" tIns="45719" rIns="91438" bIns="45719" rtlCol="0">
            <a:spAutoFit/>
          </a:bodyPr>
          <a:lstStyle/>
          <a:p>
            <a:pPr algn="ctr"/>
            <a:r>
              <a:rPr lang="ru-RU" sz="1600" b="1" dirty="0" smtClean="0">
                <a:solidFill>
                  <a:schemeClr val="tx2"/>
                </a:solidFill>
                <a:latin typeface="Arial Narrow" panose="020B0606020202030204" pitchFamily="34" charset="0"/>
              </a:rPr>
              <a:t>Целевой</a:t>
            </a:r>
          </a:p>
          <a:p>
            <a:pPr algn="ctr"/>
            <a:r>
              <a:rPr lang="ru-RU" sz="1600" b="1" dirty="0">
                <a:solidFill>
                  <a:schemeClr val="tx2"/>
                </a:solidFill>
                <a:latin typeface="Arial Narrow" panose="020B0606020202030204" pitchFamily="34" charset="0"/>
              </a:rPr>
              <a:t>н</a:t>
            </a:r>
            <a:r>
              <a:rPr lang="ru-RU" sz="1600" b="1" dirty="0" smtClean="0">
                <a:solidFill>
                  <a:schemeClr val="tx2"/>
                </a:solidFill>
                <a:latin typeface="Arial Narrow" panose="020B0606020202030204" pitchFamily="34" charset="0"/>
              </a:rPr>
              <a:t>абор и</a:t>
            </a:r>
          </a:p>
          <a:p>
            <a:pPr algn="ctr"/>
            <a:r>
              <a:rPr lang="ru-RU" sz="1600" b="1" dirty="0" smtClean="0">
                <a:solidFill>
                  <a:schemeClr val="tx2"/>
                </a:solidFill>
                <a:latin typeface="Arial Narrow" panose="020B0606020202030204" pitchFamily="34" charset="0"/>
              </a:rPr>
              <a:t>целевое</a:t>
            </a:r>
          </a:p>
          <a:p>
            <a:pPr algn="ctr"/>
            <a:r>
              <a:rPr lang="ru-RU" sz="1600" b="1" dirty="0">
                <a:solidFill>
                  <a:schemeClr val="tx2"/>
                </a:solidFill>
                <a:latin typeface="Arial Narrow" panose="020B0606020202030204" pitchFamily="34" charset="0"/>
              </a:rPr>
              <a:t>о</a:t>
            </a:r>
            <a:r>
              <a:rPr lang="ru-RU" sz="1600" b="1" dirty="0" smtClean="0">
                <a:solidFill>
                  <a:schemeClr val="tx2"/>
                </a:solidFill>
                <a:latin typeface="Arial Narrow" panose="020B0606020202030204" pitchFamily="34" charset="0"/>
              </a:rPr>
              <a:t>бучение</a:t>
            </a:r>
          </a:p>
          <a:p>
            <a:pPr algn="ctr"/>
            <a:r>
              <a:rPr lang="ru-RU" sz="1600" b="1" dirty="0" smtClean="0">
                <a:solidFill>
                  <a:schemeClr val="tx2"/>
                </a:solidFill>
                <a:latin typeface="Arial Narrow" panose="020B0606020202030204" pitchFamily="34" charset="0"/>
              </a:rPr>
              <a:t>(более 500 студентов)</a:t>
            </a:r>
          </a:p>
          <a:p>
            <a:pPr algn="ctr"/>
            <a:endParaRPr lang="ru-RU" b="1" dirty="0">
              <a:solidFill>
                <a:schemeClr val="tx2"/>
              </a:solidFill>
              <a:latin typeface="Georgia" panose="02040502050405020303" pitchFamily="18" charset="0"/>
            </a:endParaRPr>
          </a:p>
          <a:p>
            <a:pPr algn="ctr"/>
            <a:endParaRPr lang="ru-RU" b="1" dirty="0" smtClean="0">
              <a:solidFill>
                <a:schemeClr val="tx2"/>
              </a:solidFill>
              <a:latin typeface="Georgia" panose="02040502050405020303" pitchFamily="18" charset="0"/>
            </a:endParaRPr>
          </a:p>
          <a:p>
            <a:pPr algn="ctr"/>
            <a:endParaRPr lang="ru-RU" b="1" dirty="0">
              <a:solidFill>
                <a:schemeClr val="tx2"/>
              </a:solidFill>
              <a:latin typeface="Georgia" panose="02040502050405020303" pitchFamily="18" charset="0"/>
            </a:endParaRPr>
          </a:p>
          <a:p>
            <a:pPr algn="ctr"/>
            <a:endParaRPr lang="ru-RU" b="1" dirty="0" smtClean="0">
              <a:solidFill>
                <a:schemeClr val="tx2"/>
              </a:solidFill>
              <a:latin typeface="Georgia" panose="02040502050405020303" pitchFamily="18" charset="0"/>
            </a:endParaRPr>
          </a:p>
        </p:txBody>
      </p:sp>
      <p:sp>
        <p:nvSpPr>
          <p:cNvPr id="3" name="Прямоугольник 2"/>
          <p:cNvSpPr/>
          <p:nvPr/>
        </p:nvSpPr>
        <p:spPr>
          <a:xfrm>
            <a:off x="107507" y="4169038"/>
            <a:ext cx="1532577" cy="500137"/>
          </a:xfrm>
          <a:prstGeom prst="rect">
            <a:avLst/>
          </a:prstGeom>
          <a:solidFill>
            <a:schemeClr val="accent1"/>
          </a:solidFill>
        </p:spPr>
        <p:txBody>
          <a:bodyPr wrap="square" lIns="68580" tIns="34290" rIns="68580" bIns="34290">
            <a:spAutoFit/>
          </a:bodyPr>
          <a:lstStyle/>
          <a:p>
            <a:pPr algn="ctr"/>
            <a:r>
              <a:rPr lang="ru-RU" sz="1400" b="1" dirty="0" err="1">
                <a:solidFill>
                  <a:schemeClr val="bg1"/>
                </a:solidFill>
                <a:latin typeface="Georgia" panose="02040502050405020303" pitchFamily="18" charset="0"/>
              </a:rPr>
              <a:t>Довузовская</a:t>
            </a:r>
            <a:r>
              <a:rPr lang="ru-RU" sz="1400" b="1" dirty="0">
                <a:solidFill>
                  <a:schemeClr val="bg1"/>
                </a:solidFill>
                <a:latin typeface="Georgia" panose="02040502050405020303" pitchFamily="18" charset="0"/>
              </a:rPr>
              <a:t> подготовка </a:t>
            </a:r>
          </a:p>
        </p:txBody>
      </p:sp>
    </p:spTree>
    <p:extLst>
      <p:ext uri="{BB962C8B-B14F-4D97-AF65-F5344CB8AC3E}">
        <p14:creationId xmlns:p14="http://schemas.microsoft.com/office/powerpoint/2010/main" val="259005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85802aeca032bef634bbbdb7e87e1380979d"/>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7455</TotalTime>
  <Words>6506</Words>
  <Application>Microsoft Office PowerPoint</Application>
  <PresentationFormat>Экран (16:9)</PresentationFormat>
  <Paragraphs>505</Paragraphs>
  <Slides>26</Slides>
  <Notes>25</Notes>
  <HiddenSlides>4</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9" baseType="lpstr">
      <vt:lpstr>Arial</vt:lpstr>
      <vt:lpstr>Arial Narrow</vt:lpstr>
      <vt:lpstr>Calibri</vt:lpstr>
      <vt:lpstr>Garamond</vt:lpstr>
      <vt:lpstr>Georgia</vt:lpstr>
      <vt:lpstr>Helvetica</vt:lpstr>
      <vt:lpstr>Helvetica Light</vt:lpstr>
      <vt:lpstr>Tahoma</vt:lpstr>
      <vt:lpstr>Times New Roman</vt:lpstr>
      <vt:lpstr>Trebuchet MS</vt:lpstr>
      <vt:lpstr>Wingdings</vt:lpstr>
      <vt:lpstr>Тема Office</vt:lpstr>
      <vt:lpstr>Image</vt:lpstr>
      <vt:lpstr>Презентация PowerPoint</vt:lpstr>
      <vt:lpstr>ВЛИЯНИЕ САФУ. ТРИ ИЗМЕРЕНИЯ</vt:lpstr>
      <vt:lpstr>ВЛИЯНИЕ САФУ НА РЕГИОНАЛЬНОМ УРОВНЕ</vt:lpstr>
      <vt:lpstr>ВЛИЯНИЕ САФУ НА РЕГИОНАЛЬНОМ УРОВНЕ</vt:lpstr>
      <vt:lpstr>Презентация PowerPoint</vt:lpstr>
      <vt:lpstr>Презентация PowerPoint</vt:lpstr>
      <vt:lpstr>Презентация PowerPoint</vt:lpstr>
      <vt:lpstr>Презентация PowerPoint</vt:lpstr>
      <vt:lpstr>Презентация PowerPoint</vt:lpstr>
      <vt:lpstr>ЛЕСОПРОМЫШЛЕННЫЙ ИННОВАЦИОННЫЙ ТЕРРИТОРИАЛЬНЫЙ КЛАСТЕР «ПОМОРИННОВАЛЕС»</vt:lpstr>
      <vt:lpstr>САФУ - УЧАСТНИК КЛАСТЕРА «ПОМОРИННОВАЛЕС»</vt:lpstr>
      <vt:lpstr>БИОРЕСУРНЫЙ И БИОТЕХНОЛОГИЧЕСКИЙ КЛАСТЕР</vt:lpstr>
      <vt:lpstr>РЫБОПРОМЫШЛЕННЫЙ КЛАСТЕР</vt:lpstr>
      <vt:lpstr>СОЦИАЛЬНЫЙ КЛАСТЕР</vt:lpstr>
      <vt:lpstr>САФУ – СОЦИАЛЬНО ОТВЕТСТВЕННЫЙ УНИВЕРСИТЕТ</vt:lpstr>
      <vt:lpstr>Презентация PowerPoint</vt:lpstr>
      <vt:lpstr>РЕАЛИЗАЦИЯ  ГОСУДАРСТВЕННОЙ МОЛОДЕЖНОЙ ПОЛИТИКИ РЕГИОНА</vt:lpstr>
      <vt:lpstr>Презентация PowerPoint</vt:lpstr>
      <vt:lpstr>Реализация социально значимых проектов</vt:lpstr>
      <vt:lpstr>ИНТЕЛЛЕКТУАЛЬНЫЙ ЦЕНТР САФУ –  НАУЧНАЯ БИБЛИОТЕКА ИМ.Е.И.ОВСЯНКИНА</vt:lpstr>
      <vt:lpstr>Реализация социальной политики</vt:lpstr>
      <vt:lpstr>Миссия Северного (Арктического) федерального университета — создание инновационной научной и кадровой базы  для интеллектуального освоения Севера России и Арктики</vt:lpstr>
      <vt:lpstr>Презентация PowerPoint</vt:lpstr>
      <vt:lpstr>Презентация PowerPoint</vt:lpstr>
      <vt:lpstr>Презентация PowerPoint</vt:lpstr>
      <vt:lpstr>Презентация PowerPoint</vt:lpstr>
    </vt:vector>
  </TitlesOfParts>
  <Company>АГТУ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s.pirogova</dc:creator>
  <cp:lastModifiedBy>Коршунов Алексей Анатольевич</cp:lastModifiedBy>
  <cp:revision>836</cp:revision>
  <cp:lastPrinted>2017-11-24T07:54:10Z</cp:lastPrinted>
  <dcterms:created xsi:type="dcterms:W3CDTF">2014-03-03T07:45:43Z</dcterms:created>
  <dcterms:modified xsi:type="dcterms:W3CDTF">2017-12-13T21:38:48Z</dcterms:modified>
</cp:coreProperties>
</file>