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883" r:id="rId5"/>
    <p:sldMasterId id="2147483908" r:id="rId6"/>
    <p:sldMasterId id="2147483920" r:id="rId7"/>
    <p:sldMasterId id="2147483933" r:id="rId8"/>
    <p:sldMasterId id="2147483945" r:id="rId9"/>
    <p:sldMasterId id="2147483981" r:id="rId10"/>
    <p:sldMasterId id="2147483994" r:id="rId11"/>
    <p:sldMasterId id="2147484055" r:id="rId12"/>
    <p:sldMasterId id="2147484079" r:id="rId13"/>
    <p:sldMasterId id="2147484092" r:id="rId14"/>
    <p:sldMasterId id="2147484104" r:id="rId15"/>
    <p:sldMasterId id="2147484117" r:id="rId16"/>
    <p:sldMasterId id="2147484140" r:id="rId17"/>
    <p:sldMasterId id="2147484151" r:id="rId18"/>
    <p:sldMasterId id="2147484176" r:id="rId19"/>
    <p:sldMasterId id="2147484188" r:id="rId20"/>
    <p:sldMasterId id="2147484200" r:id="rId21"/>
  </p:sldMasterIdLst>
  <p:notesMasterIdLst>
    <p:notesMasterId r:id="rId53"/>
  </p:notesMasterIdLst>
  <p:sldIdLst>
    <p:sldId id="330" r:id="rId22"/>
    <p:sldId id="336" r:id="rId23"/>
    <p:sldId id="296" r:id="rId24"/>
    <p:sldId id="331" r:id="rId25"/>
    <p:sldId id="311" r:id="rId26"/>
    <p:sldId id="309" r:id="rId27"/>
    <p:sldId id="333" r:id="rId28"/>
    <p:sldId id="321" r:id="rId29"/>
    <p:sldId id="300" r:id="rId30"/>
    <p:sldId id="301" r:id="rId31"/>
    <p:sldId id="322" r:id="rId32"/>
    <p:sldId id="314" r:id="rId33"/>
    <p:sldId id="340" r:id="rId34"/>
    <p:sldId id="341" r:id="rId35"/>
    <p:sldId id="325" r:id="rId36"/>
    <p:sldId id="326" r:id="rId37"/>
    <p:sldId id="327" r:id="rId38"/>
    <p:sldId id="318" r:id="rId39"/>
    <p:sldId id="335" r:id="rId40"/>
    <p:sldId id="337" r:id="rId41"/>
    <p:sldId id="338" r:id="rId42"/>
    <p:sldId id="339" r:id="rId43"/>
    <p:sldId id="293" r:id="rId44"/>
    <p:sldId id="305" r:id="rId45"/>
    <p:sldId id="306" r:id="rId46"/>
    <p:sldId id="295" r:id="rId47"/>
    <p:sldId id="323" r:id="rId48"/>
    <p:sldId id="324" r:id="rId49"/>
    <p:sldId id="334" r:id="rId50"/>
    <p:sldId id="303" r:id="rId51"/>
    <p:sldId id="328" r:id="rId52"/>
  </p:sldIdLst>
  <p:sldSz cx="9144000" cy="5143500" type="screen16x9"/>
  <p:notesSz cx="6797675" cy="9874250"/>
  <p:defaultTextStyle>
    <a:defPPr>
      <a:defRPr lang="ru-RU"/>
    </a:defPPr>
    <a:lvl1pPr marL="0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042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350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480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699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740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843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056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206" algn="l" defTabSz="910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FB1"/>
    <a:srgbClr val="C5B9D5"/>
    <a:srgbClr val="EEEAF2"/>
    <a:srgbClr val="DCD4E4"/>
    <a:srgbClr val="CBBFD7"/>
    <a:srgbClr val="F0ECF4"/>
    <a:srgbClr val="225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0" y="3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0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F3-48EC-922C-D896236F4BAF}"/>
                </c:ext>
              </c:extLst>
            </c:dLbl>
            <c:dLbl>
              <c:idx val="3"/>
              <c:layout>
                <c:manualLayout>
                  <c:x val="2.1405861883311325E-2"/>
                  <c:y val="-1.665147929381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EA-43DC-9AA4-B1B0A1D9AE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Базовые кафедры</c:v>
                </c:pt>
                <c:pt idx="1">
                  <c:v>Совместные производства</c:v>
                </c:pt>
                <c:pt idx="2">
                  <c:v>Совместные лаборатории</c:v>
                </c:pt>
                <c:pt idx="3">
                  <c:v>Оборот МИП</c:v>
                </c:pt>
                <c:pt idx="4">
                  <c:v>Трансляционные площадки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28</c:v>
                </c:pt>
                <c:pt idx="3">
                  <c:v>22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A-4C2B-BE48-7A07AA8691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83478816142668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CC-4D54-B0BE-A6C1EE352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C-4D54-B0BE-A6C1EE352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1412 (+1380)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CC-4D54-B0BE-A6C1EE3527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13 (+2)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CC-4D54-B0BE-A6C1EE352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Базовые кафедры</c:v>
                </c:pt>
                <c:pt idx="1">
                  <c:v>Совместные производства</c:v>
                </c:pt>
                <c:pt idx="2">
                  <c:v>Совместные лаборатории</c:v>
                </c:pt>
                <c:pt idx="3">
                  <c:v>Оборот МИП</c:v>
                </c:pt>
                <c:pt idx="4">
                  <c:v>Трансляционные площадки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16</c:v>
                </c:pt>
                <c:pt idx="3">
                  <c:v>1360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A-4C2B-BE48-7A07AA8691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A-4C2B-BE48-7A07AA8691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FA-4C2B-BE48-7A07AA8691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FA-4C2B-BE48-7A07AA86917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A-4C2B-BE48-7A07AA8691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FA-4C2B-BE48-7A07AA869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Базовые кафедры</c:v>
                </c:pt>
                <c:pt idx="1">
                  <c:v>Совместные производства</c:v>
                </c:pt>
                <c:pt idx="2">
                  <c:v>Совместные лаборатории</c:v>
                </c:pt>
                <c:pt idx="3">
                  <c:v>Оборот МИП</c:v>
                </c:pt>
                <c:pt idx="4">
                  <c:v>Трансляционные площадки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95</c:v>
                </c:pt>
                <c:pt idx="1">
                  <c:v>7</c:v>
                </c:pt>
                <c:pt idx="2">
                  <c:v>56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FA-4C2B-BE48-7A07AA8691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97279744"/>
        <c:axId val="168499968"/>
      </c:barChart>
      <c:catAx>
        <c:axId val="19727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499968"/>
        <c:crosses val="autoZero"/>
        <c:auto val="1"/>
        <c:lblAlgn val="ctr"/>
        <c:lblOffset val="100"/>
        <c:noMultiLvlLbl val="0"/>
      </c:catAx>
      <c:valAx>
        <c:axId val="16849996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2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7356138801813"/>
          <c:y val="9.3206713970288749E-2"/>
          <c:w val="0.79955344003475315"/>
          <c:h val="0.7091803765955817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Лист1!$A$5</c:f>
              <c:strCache>
                <c:ptCount val="1"/>
                <c:pt idx="0">
                  <c:v>Q4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12.6</c:v>
                </c:pt>
                <c:pt idx="1">
                  <c:v>19.8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DE-45E9-B28C-3C3713DDD145}"/>
            </c:ext>
          </c:extLst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Q3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45.3</c:v>
                </c:pt>
                <c:pt idx="1">
                  <c:v>30.9</c:v>
                </c:pt>
                <c:pt idx="2">
                  <c:v>40.4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DE-45E9-B28C-3C3713DDD145}"/>
            </c:ext>
          </c:extLst>
        </c:ser>
        <c:ser>
          <c:idx val="3"/>
          <c:order val="2"/>
          <c:tx>
            <c:strRef>
              <c:f>Лист1!$A$3</c:f>
              <c:strCache>
                <c:ptCount val="1"/>
                <c:pt idx="0">
                  <c:v>Q2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11.3</c:v>
                </c:pt>
                <c:pt idx="1">
                  <c:v>24.3</c:v>
                </c:pt>
                <c:pt idx="2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DE-45E9-B28C-3C3713DDD145}"/>
            </c:ext>
          </c:extLst>
        </c:ser>
        <c:ser>
          <c:idx val="4"/>
          <c:order val="3"/>
          <c:tx>
            <c:strRef>
              <c:f>Лист1!$A$2</c:f>
              <c:strCache>
                <c:ptCount val="1"/>
                <c:pt idx="0">
                  <c:v>Q1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30.7</c:v>
                </c:pt>
                <c:pt idx="1">
                  <c:v>24.8</c:v>
                </c:pt>
                <c:pt idx="2">
                  <c:v>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DE-45E9-B28C-3C3713DDD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21056"/>
        <c:axId val="198264512"/>
      </c:lineChart>
      <c:catAx>
        <c:axId val="19902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198264512"/>
        <c:crosses val="autoZero"/>
        <c:auto val="1"/>
        <c:lblAlgn val="ctr"/>
        <c:lblOffset val="100"/>
        <c:noMultiLvlLbl val="0"/>
      </c:catAx>
      <c:valAx>
        <c:axId val="19826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19902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Средняя заработная плата по  Республике Татарстан</c:v>
                </c:pt>
              </c:strCache>
            </c:strRef>
          </c:tx>
          <c:spPr>
            <a:ln w="1428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592193748837043E-2"/>
                  <c:y val="2.8051761021084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19-414F-AC69-7B26911A9A50}"/>
                </c:ext>
              </c:extLst>
            </c:dLbl>
            <c:dLbl>
              <c:idx val="1"/>
              <c:layout>
                <c:manualLayout>
                  <c:x val="-5.1321285182872399E-2"/>
                  <c:y val="-2.0897168065781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19-414F-AC69-7B26911A9A50}"/>
                </c:ext>
              </c:extLst>
            </c:dLbl>
            <c:dLbl>
              <c:idx val="2"/>
              <c:layout>
                <c:manualLayout>
                  <c:x val="-4.4309013557880486E-2"/>
                  <c:y val="-2.086895936742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84-490C-A911-2AC580651CC8}"/>
                </c:ext>
              </c:extLst>
            </c:dLbl>
            <c:dLbl>
              <c:idx val="3"/>
              <c:layout>
                <c:manualLayout>
                  <c:x val="-4.5829438491508605E-2"/>
                  <c:y val="-3.478159894570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84-490C-A911-2AC580651CC8}"/>
                </c:ext>
              </c:extLst>
            </c:dLbl>
            <c:dLbl>
              <c:idx val="4"/>
              <c:layout>
                <c:manualLayout>
                  <c:x val="-4.5829438491508605E-2"/>
                  <c:y val="-3.130343905113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4-490C-A911-2AC580651CC8}"/>
                </c:ext>
              </c:extLst>
            </c:dLbl>
            <c:dLbl>
              <c:idx val="5"/>
              <c:layout>
                <c:manualLayout>
                  <c:x val="-4.7349863425136668E-2"/>
                  <c:y val="-3.4781598945706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4-490C-A911-2AC580651CC8}"/>
                </c:ext>
              </c:extLst>
            </c:dLbl>
            <c:spPr>
              <a:noFill/>
              <a:ln w="1904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22256.6</c:v>
                </c:pt>
                <c:pt idx="1">
                  <c:v>25075.599999999999</c:v>
                </c:pt>
                <c:pt idx="2">
                  <c:v>26951.7</c:v>
                </c:pt>
                <c:pt idx="3">
                  <c:v>27632.7</c:v>
                </c:pt>
                <c:pt idx="4">
                  <c:v>29753.200000000001</c:v>
                </c:pt>
                <c:pt idx="5">
                  <c:v>31488.3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9-414F-AC69-7B26911A9A50}"/>
            </c:ext>
          </c:extLst>
        </c:ser>
        <c:ser>
          <c:idx val="3"/>
          <c:order val="1"/>
          <c:tx>
            <c:strRef>
              <c:f>Лист1!$A$4</c:f>
              <c:strCache>
                <c:ptCount val="1"/>
                <c:pt idx="0">
                  <c:v>Средняя заработная плата по КФУ</c:v>
                </c:pt>
              </c:strCache>
            </c:strRef>
          </c:tx>
          <c:dLbls>
            <c:dLbl>
              <c:idx val="0"/>
              <c:layout>
                <c:manualLayout>
                  <c:x val="-5.4685667393186976E-2"/>
                  <c:y val="-3.506470127635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19-414F-AC69-7B26911A9A50}"/>
                </c:ext>
              </c:extLst>
            </c:dLbl>
            <c:dLbl>
              <c:idx val="1"/>
              <c:layout>
                <c:manualLayout>
                  <c:x val="-4.8763031935441098E-2"/>
                  <c:y val="-4.9090581786897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19-414F-AC69-7B26911A9A50}"/>
                </c:ext>
              </c:extLst>
            </c:dLbl>
            <c:dLbl>
              <c:idx val="2"/>
              <c:layout>
                <c:manualLayout>
                  <c:x val="-4.4814608296943843E-2"/>
                  <c:y val="-3.8571171403990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19-414F-AC69-7B26911A9A50}"/>
                </c:ext>
              </c:extLst>
            </c:dLbl>
            <c:dLbl>
              <c:idx val="3"/>
              <c:layout>
                <c:manualLayout>
                  <c:x val="-4.8763031935441098E-2"/>
                  <c:y val="-4.2077641531626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19-414F-AC69-7B26911A9A50}"/>
                </c:ext>
              </c:extLst>
            </c:dLbl>
            <c:dLbl>
              <c:idx val="4"/>
              <c:layout>
                <c:manualLayout>
                  <c:x val="-4.4814608296943843E-2"/>
                  <c:y val="-3.1558231148719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19-414F-AC69-7B26911A9A50}"/>
                </c:ext>
              </c:extLst>
            </c:dLbl>
            <c:dLbl>
              <c:idx val="5"/>
              <c:layout>
                <c:manualLayout>
                  <c:x val="-4.1960016894674539E-2"/>
                  <c:y val="-2.0868959367424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84-490C-A911-2AC580651CC8}"/>
                </c:ext>
              </c:extLst>
            </c:dLbl>
            <c:spPr>
              <a:noFill/>
              <a:ln w="19046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23300</c:v>
                </c:pt>
                <c:pt idx="1">
                  <c:v>34200</c:v>
                </c:pt>
                <c:pt idx="2">
                  <c:v>39700</c:v>
                </c:pt>
                <c:pt idx="3">
                  <c:v>42900</c:v>
                </c:pt>
                <c:pt idx="4">
                  <c:v>43593</c:v>
                </c:pt>
                <c:pt idx="5">
                  <c:v>44055.3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619-414F-AC69-7B26911A9A50}"/>
            </c:ext>
          </c:extLst>
        </c:ser>
        <c:ser>
          <c:idx val="1"/>
          <c:order val="2"/>
          <c:tx>
            <c:strRef>
              <c:f>Лист1!$A$5</c:f>
              <c:strCache>
                <c:ptCount val="1"/>
                <c:pt idx="0">
                  <c:v>Средня зарплата ППС КФУ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34900</c:v>
                </c:pt>
                <c:pt idx="1">
                  <c:v>46970</c:v>
                </c:pt>
                <c:pt idx="2">
                  <c:v>54800</c:v>
                </c:pt>
                <c:pt idx="3">
                  <c:v>56800</c:v>
                </c:pt>
                <c:pt idx="4">
                  <c:v>59900</c:v>
                </c:pt>
                <c:pt idx="5">
                  <c:v>60364.4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619-414F-AC69-7B26911A9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48928"/>
        <c:axId val="170861696"/>
      </c:lineChart>
      <c:catAx>
        <c:axId val="1979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142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861696"/>
        <c:crosses val="autoZero"/>
        <c:auto val="1"/>
        <c:lblAlgn val="ctr"/>
        <c:lblOffset val="100"/>
        <c:noMultiLvlLbl val="0"/>
      </c:catAx>
      <c:valAx>
        <c:axId val="17086169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200" b="1">
                    <a:solidFill>
                      <a:srgbClr val="002060"/>
                    </a:solidFill>
                  </a:rPr>
                  <a:t>Средняя заработная плата, руб.</a:t>
                </a:r>
              </a:p>
            </c:rich>
          </c:tx>
          <c:overlay val="0"/>
          <c:spPr>
            <a:noFill/>
            <a:ln w="1904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97948928"/>
        <c:crosses val="autoZero"/>
        <c:crossBetween val="between"/>
      </c:valAx>
      <c:spPr>
        <a:noFill/>
        <a:ln w="19046">
          <a:noFill/>
        </a:ln>
      </c:spPr>
    </c:plotArea>
    <c:legend>
      <c:legendPos val="b"/>
      <c:layout>
        <c:manualLayout>
          <c:xMode val="edge"/>
          <c:yMode val="edge"/>
          <c:x val="1.6634047366384581E-2"/>
          <c:y val="0.8501214343383664"/>
          <c:w val="0.96673190526723074"/>
          <c:h val="0.1290096062942096"/>
        </c:manualLayout>
      </c:layout>
      <c:overlay val="0"/>
      <c:spPr>
        <a:noFill/>
        <a:ln w="1904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7142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Охват международной мобильностью</c:v>
                </c:pt>
                <c:pt idx="1">
                  <c:v>Лаборатории мирового уровня</c:v>
                </c:pt>
                <c:pt idx="2">
                  <c:v>Исследователи высокого уровня</c:v>
                </c:pt>
                <c:pt idx="3">
                  <c:v>Журналы, индексируемые WoS и Scopus</c:v>
                </c:pt>
                <c:pt idx="4">
                  <c:v>Доля опытных сотрудников</c:v>
                </c:pt>
                <c:pt idx="5">
                  <c:v>Публикации в системах Scopus и Wos</c:v>
                </c:pt>
                <c:pt idx="6">
                  <c:v>Доля иностранных студентов</c:v>
                </c:pt>
                <c:pt idx="7">
                  <c:v>Центры превосходства</c:v>
                </c:pt>
                <c:pt idx="8">
                  <c:v>Доля НИР и ОКР в общих доходах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0.9</c:v>
                </c:pt>
                <c:pt idx="1">
                  <c:v>16</c:v>
                </c:pt>
                <c:pt idx="2">
                  <c:v>26</c:v>
                </c:pt>
                <c:pt idx="3">
                  <c:v>3</c:v>
                </c:pt>
                <c:pt idx="4">
                  <c:v>1.9</c:v>
                </c:pt>
                <c:pt idx="5">
                  <c:v>577</c:v>
                </c:pt>
                <c:pt idx="6">
                  <c:v>3.4</c:v>
                </c:pt>
                <c:pt idx="7">
                  <c:v>2</c:v>
                </c:pt>
                <c:pt idx="8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4-443A-A188-731F773A00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8D-4DAB-AA33-A6B32B6508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D-4DAB-AA33-A6B32B6508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8D-4DAB-AA33-A6B32B6508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8D-4DAB-AA33-A6B32B6508E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8D-4DAB-AA33-A6B32B6508E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3389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8D-4DAB-AA33-A6B32B6508E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8D-4DAB-AA33-A6B32B6508E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8D-4DAB-AA33-A6B32B6508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8D-4DAB-AA33-A6B32B650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Охват международной мобильностью</c:v>
                </c:pt>
                <c:pt idx="1">
                  <c:v>Лаборатории мирового уровня</c:v>
                </c:pt>
                <c:pt idx="2">
                  <c:v>Исследователи высокого уровня</c:v>
                </c:pt>
                <c:pt idx="3">
                  <c:v>Журналы, индексируемые WoS и Scopus</c:v>
                </c:pt>
                <c:pt idx="4">
                  <c:v>Доля опытных сотрудников</c:v>
                </c:pt>
                <c:pt idx="5">
                  <c:v>Публикации в системах Scopus и Wos</c:v>
                </c:pt>
                <c:pt idx="6">
                  <c:v>Доля иностранных студентов</c:v>
                </c:pt>
                <c:pt idx="7">
                  <c:v>Центры превосходства</c:v>
                </c:pt>
                <c:pt idx="8">
                  <c:v>Доля НИР и ОКР в общих доходах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1.4</c:v>
                </c:pt>
                <c:pt idx="1">
                  <c:v>40</c:v>
                </c:pt>
                <c:pt idx="2">
                  <c:v>74</c:v>
                </c:pt>
                <c:pt idx="3">
                  <c:v>2</c:v>
                </c:pt>
                <c:pt idx="4">
                  <c:v>2.6</c:v>
                </c:pt>
                <c:pt idx="5">
                  <c:v>2823</c:v>
                </c:pt>
                <c:pt idx="6">
                  <c:v>10.1</c:v>
                </c:pt>
                <c:pt idx="7">
                  <c:v>13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4-443A-A188-731F773A00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73-452A-992F-A214362C6E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73-452A-992F-A214362C6E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73-452A-992F-A214362C6E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73-452A-992F-A214362C6E92}"/>
                </c:ext>
              </c:extLst>
            </c:dLbl>
            <c:dLbl>
              <c:idx val="4"/>
              <c:layout>
                <c:manualLayout>
                  <c:x val="8.06505223171889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73-452A-992F-A214362C6E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4000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3-452A-992F-A214362C6E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3-452A-992F-A214362C6E92}"/>
                </c:ext>
              </c:extLst>
            </c:dLbl>
            <c:dLbl>
              <c:idx val="7"/>
              <c:layout>
                <c:manualLayout>
                  <c:x val="-3.821317779099796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73-452A-992F-A214362C6E92}"/>
                </c:ext>
              </c:extLst>
            </c:dLbl>
            <c:dLbl>
              <c:idx val="8"/>
              <c:layout>
                <c:manualLayout>
                  <c:x val="-2.43954703175341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73-452A-992F-A214362C6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Охват международной мобильностью</c:v>
                </c:pt>
                <c:pt idx="1">
                  <c:v>Лаборатории мирового уровня</c:v>
                </c:pt>
                <c:pt idx="2">
                  <c:v>Исследователи высокого уровня</c:v>
                </c:pt>
                <c:pt idx="3">
                  <c:v>Журналы, индексируемые WoS и Scopus</c:v>
                </c:pt>
                <c:pt idx="4">
                  <c:v>Доля опытных сотрудников</c:v>
                </c:pt>
                <c:pt idx="5">
                  <c:v>Публикации в системах Scopus и Wos</c:v>
                </c:pt>
                <c:pt idx="6">
                  <c:v>Доля иностранных студентов</c:v>
                </c:pt>
                <c:pt idx="7">
                  <c:v>Центры превосходства</c:v>
                </c:pt>
                <c:pt idx="8">
                  <c:v>Доля НИР и ОКР в общих доходах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7.7</c:v>
                </c:pt>
                <c:pt idx="1">
                  <c:v>44</c:v>
                </c:pt>
                <c:pt idx="2">
                  <c:v>100</c:v>
                </c:pt>
                <c:pt idx="3">
                  <c:v>3</c:v>
                </c:pt>
                <c:pt idx="4">
                  <c:v>3.5</c:v>
                </c:pt>
                <c:pt idx="5">
                  <c:v>600</c:v>
                </c:pt>
                <c:pt idx="6">
                  <c:v>1.5</c:v>
                </c:pt>
                <c:pt idx="7">
                  <c:v>0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94-443A-A188-731F773A0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97280768"/>
        <c:axId val="168504704"/>
      </c:barChart>
      <c:catAx>
        <c:axId val="19728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504704"/>
        <c:crosses val="autoZero"/>
        <c:auto val="1"/>
        <c:lblAlgn val="ctr"/>
        <c:lblOffset val="100"/>
        <c:noMultiLvlLbl val="0"/>
      </c:catAx>
      <c:valAx>
        <c:axId val="1685047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72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Доля иностранных студентов </c:v>
                </c:pt>
                <c:pt idx="1">
                  <c:v>Цитируемость Scopus</c:v>
                </c:pt>
                <c:pt idx="2">
                  <c:v>Цитируемость WoS</c:v>
                </c:pt>
                <c:pt idx="3">
                  <c:v>Публикации в Scopus</c:v>
                </c:pt>
                <c:pt idx="4">
                  <c:v>Публикации в WoS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5.6</c:v>
                </c:pt>
                <c:pt idx="2">
                  <c:v>4.8</c:v>
                </c:pt>
                <c:pt idx="3">
                  <c:v>2.4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2-4815-9347-0F3FE9864B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layout>
                <c:manualLayout>
                  <c:x val="2.1850079940815531E-2"/>
                  <c:y val="1.192864603292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DC-44C1-92CA-FB4E07105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Доля иностранных студентов </c:v>
                </c:pt>
                <c:pt idx="1">
                  <c:v>Цитируемость Scopus</c:v>
                </c:pt>
                <c:pt idx="2">
                  <c:v>Цитируемость WoS</c:v>
                </c:pt>
                <c:pt idx="3">
                  <c:v>Публикации в Scopus</c:v>
                </c:pt>
                <c:pt idx="4">
                  <c:v>Публикации в WoS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13.5</c:v>
                </c:pt>
                <c:pt idx="1">
                  <c:v>9.6</c:v>
                </c:pt>
                <c:pt idx="2">
                  <c:v>7.3</c:v>
                </c:pt>
                <c:pt idx="3">
                  <c:v>3.5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2-4815-9347-0F3FE9864B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Приоритет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Доля иностранных студентов </c:v>
                </c:pt>
                <c:pt idx="1">
                  <c:v>Цитируемость Scopus</c:v>
                </c:pt>
                <c:pt idx="2">
                  <c:v>Цитируемость WoS</c:v>
                </c:pt>
                <c:pt idx="3">
                  <c:v>Публикации в Scopus</c:v>
                </c:pt>
                <c:pt idx="4">
                  <c:v>Публикации в WoS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</c:v>
                </c:pt>
                <c:pt idx="1">
                  <c:v>11.5</c:v>
                </c:pt>
                <c:pt idx="2">
                  <c:v>9.9</c:v>
                </c:pt>
                <c:pt idx="3">
                  <c:v>4.5999999999999996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2-4815-9347-0F3FE9864B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691904"/>
        <c:axId val="196361536"/>
      </c:barChart>
      <c:catAx>
        <c:axId val="19769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61536"/>
        <c:crosses val="autoZero"/>
        <c:auto val="1"/>
        <c:lblAlgn val="ctr"/>
        <c:lblOffset val="100"/>
        <c:noMultiLvlLbl val="0"/>
      </c:catAx>
      <c:valAx>
        <c:axId val="1963615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внебюджетных доходов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2-4815-9347-0F3FE9864B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3.19770369624332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88-4064-8B4A-3CC37FC15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внебюджетных доходов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2-4815-9347-0F3FE9864B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Приоритет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4</a:t>
                    </a:r>
                    <a:r>
                      <a:rPr lang="ru-RU" sz="1100"/>
                      <a:t>,</a:t>
                    </a:r>
                    <a:r>
                      <a:rPr lang="en-US" sz="1100"/>
                      <a:t>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4C-4FC9-880D-AD4B28380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внебюджетных доходов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2-4815-9347-0F3FE9864B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372416"/>
        <c:axId val="196360384"/>
      </c:barChart>
      <c:catAx>
        <c:axId val="19737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0" b="0" i="0" u="none" strike="noStrike" kern="1200" cap="all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60384"/>
        <c:crosses val="autoZero"/>
        <c:auto val="1"/>
        <c:lblAlgn val="ctr"/>
        <c:lblOffset val="100"/>
        <c:noMultiLvlLbl val="0"/>
      </c:catAx>
      <c:valAx>
        <c:axId val="1963603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3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49997195714751"/>
          <c:y val="0.62966186966519522"/>
          <c:w val="0.46822933652499393"/>
          <c:h val="0.337747427523795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52826687165393E-2"/>
          <c:y val="9.3206713970288749E-2"/>
          <c:w val="0.74242418729048298"/>
          <c:h val="0.7858910015295930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Лист1!$A$5</c:f>
              <c:strCache>
                <c:ptCount val="1"/>
                <c:pt idx="0">
                  <c:v>Q4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44.48</c:v>
                </c:pt>
                <c:pt idx="1">
                  <c:v>39.450000000000003</c:v>
                </c:pt>
                <c:pt idx="2">
                  <c:v>36.99</c:v>
                </c:pt>
                <c:pt idx="3">
                  <c:v>31.76</c:v>
                </c:pt>
                <c:pt idx="4">
                  <c:v>26.63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FC-4FA3-9636-DEF0C1963A20}"/>
            </c:ext>
          </c:extLst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Q3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14.2</c:v>
                </c:pt>
                <c:pt idx="1">
                  <c:v>16.059999999999999</c:v>
                </c:pt>
                <c:pt idx="2">
                  <c:v>20.85</c:v>
                </c:pt>
                <c:pt idx="3">
                  <c:v>16.47</c:v>
                </c:pt>
                <c:pt idx="4">
                  <c:v>14.14</c:v>
                </c:pt>
                <c:pt idx="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C-4FA3-9636-DEF0C1963A20}"/>
            </c:ext>
          </c:extLst>
        </c:ser>
        <c:ser>
          <c:idx val="3"/>
          <c:order val="2"/>
          <c:tx>
            <c:strRef>
              <c:f>Лист1!$A$3</c:f>
              <c:strCache>
                <c:ptCount val="1"/>
                <c:pt idx="0">
                  <c:v>Q2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21.2</c:v>
                </c:pt>
                <c:pt idx="2">
                  <c:v>14.73</c:v>
                </c:pt>
                <c:pt idx="3">
                  <c:v>20.82</c:v>
                </c:pt>
                <c:pt idx="4">
                  <c:v>23.22</c:v>
                </c:pt>
                <c:pt idx="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FC-4FA3-9636-DEF0C1963A20}"/>
            </c:ext>
          </c:extLst>
        </c:ser>
        <c:ser>
          <c:idx val="4"/>
          <c:order val="3"/>
          <c:tx>
            <c:strRef>
              <c:f>Лист1!$A$2</c:f>
              <c:strCache>
                <c:ptCount val="1"/>
                <c:pt idx="0">
                  <c:v>Q1</c:v>
                </c:pt>
              </c:strCache>
            </c:strRef>
          </c:tx>
          <c:marker>
            <c:symbol val="square"/>
            <c:size val="5"/>
          </c:marker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24.92</c:v>
                </c:pt>
                <c:pt idx="1">
                  <c:v>23.39</c:v>
                </c:pt>
                <c:pt idx="2">
                  <c:v>27.43</c:v>
                </c:pt>
                <c:pt idx="3">
                  <c:v>30.94</c:v>
                </c:pt>
                <c:pt idx="4">
                  <c:v>36.020000000000003</c:v>
                </c:pt>
                <c:pt idx="5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FC-4FA3-9636-DEF0C1963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63840"/>
        <c:axId val="196658304"/>
      </c:lineChart>
      <c:catAx>
        <c:axId val="19856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2060"/>
                </a:solidFill>
              </a:defRPr>
            </a:pPr>
            <a:endParaRPr lang="ru-RU"/>
          </a:p>
        </c:txPr>
        <c:crossAx val="196658304"/>
        <c:crosses val="autoZero"/>
        <c:auto val="1"/>
        <c:lblAlgn val="ctr"/>
        <c:lblOffset val="100"/>
        <c:noMultiLvlLbl val="0"/>
      </c:catAx>
      <c:valAx>
        <c:axId val="19665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ru-RU"/>
          </a:p>
        </c:txPr>
        <c:crossAx val="19856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52826687165393E-2"/>
          <c:y val="9.3206713970288749E-2"/>
          <c:w val="0.64092852632044695"/>
          <c:h val="0.68924783429917513"/>
        </c:manualLayout>
      </c:layout>
      <c:lineChart>
        <c:grouping val="standard"/>
        <c:varyColors val="0"/>
        <c:ser>
          <c:idx val="3"/>
          <c:order val="0"/>
          <c:tx>
            <c:strRef>
              <c:f>Лист1!$A$2</c:f>
              <c:strCache>
                <c:ptCount val="1"/>
                <c:pt idx="0">
                  <c:v>WoS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squar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strRef>
              <c:f>Лист1!$B$1:$E$1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10.9</c:v>
                </c:pt>
                <c:pt idx="1">
                  <c:v>10.199999999999999</c:v>
                </c:pt>
                <c:pt idx="2">
                  <c:v>8.1</c:v>
                </c:pt>
                <c:pt idx="3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53-4BB2-8A9D-C7BE54286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932992"/>
        <c:axId val="196659456"/>
      </c:lineChart>
      <c:catAx>
        <c:axId val="19893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</a:defRPr>
            </a:pPr>
            <a:endParaRPr lang="ru-RU"/>
          </a:p>
        </c:txPr>
        <c:crossAx val="196659456"/>
        <c:crosses val="autoZero"/>
        <c:auto val="1"/>
        <c:lblAlgn val="ctr"/>
        <c:lblOffset val="100"/>
        <c:noMultiLvlLbl val="0"/>
      </c:catAx>
      <c:valAx>
        <c:axId val="196659456"/>
        <c:scaling>
          <c:orientation val="minMax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2060"/>
                </a:solidFill>
              </a:defRPr>
            </a:pPr>
            <a:endParaRPr lang="ru-RU"/>
          </a:p>
        </c:txPr>
        <c:crossAx val="19893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15067435209506"/>
          <c:y val="0.17016905835340723"/>
          <c:w val="0.34099690678937611"/>
          <c:h val="0.53468917530159521"/>
        </c:manualLayout>
      </c:layout>
      <c:overlay val="0"/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18121628742327E-2"/>
          <c:y val="9.3206713970288749E-2"/>
          <c:w val="0.63379483445892948"/>
          <c:h val="0.68924783429917513"/>
        </c:manualLayout>
      </c:layout>
      <c:lineChart>
        <c:grouping val="standard"/>
        <c:varyColors val="0"/>
        <c:ser>
          <c:idx val="3"/>
          <c:order val="0"/>
          <c:tx>
            <c:strRef>
              <c:f>Лист1!$A$2</c:f>
              <c:strCache>
                <c:ptCount val="1"/>
                <c:pt idx="0">
                  <c:v>Scopus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2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Лист1!$B$1:$E$1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44.2</c:v>
                </c:pt>
                <c:pt idx="1">
                  <c:v>48</c:v>
                </c:pt>
                <c:pt idx="2">
                  <c:v>46</c:v>
                </c:pt>
                <c:pt idx="3">
                  <c:v>44.5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B-492F-B569-E8F16A9FA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961664"/>
        <c:axId val="196661184"/>
      </c:lineChart>
      <c:catAx>
        <c:axId val="19896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</a:defRPr>
            </a:pPr>
            <a:endParaRPr lang="ru-RU"/>
          </a:p>
        </c:txPr>
        <c:crossAx val="196661184"/>
        <c:crosses val="autoZero"/>
        <c:auto val="1"/>
        <c:lblAlgn val="ctr"/>
        <c:lblOffset val="100"/>
        <c:noMultiLvlLbl val="0"/>
      </c:catAx>
      <c:valAx>
        <c:axId val="19666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2060"/>
                </a:solidFill>
              </a:defRPr>
            </a:pPr>
            <a:endParaRPr lang="ru-RU"/>
          </a:p>
        </c:txPr>
        <c:crossAx val="19896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34651463847012"/>
          <c:y val="0.17016905835340723"/>
          <c:w val="0.23747572733464398"/>
          <c:h val="0.53468917530159521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536</c:v>
                </c:pt>
                <c:pt idx="1">
                  <c:v>832</c:v>
                </c:pt>
                <c:pt idx="2">
                  <c:v>1755</c:v>
                </c:pt>
                <c:pt idx="3">
                  <c:v>2431</c:v>
                </c:pt>
                <c:pt idx="4">
                  <c:v>2806</c:v>
                </c:pt>
                <c:pt idx="5">
                  <c:v>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0-4F37-9393-B64D0056A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844480"/>
        <c:axId val="196662912"/>
      </c:barChart>
      <c:catAx>
        <c:axId val="19784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</a:defRPr>
            </a:pPr>
            <a:endParaRPr lang="ru-RU"/>
          </a:p>
        </c:txPr>
        <c:crossAx val="196662912"/>
        <c:crosses val="autoZero"/>
        <c:auto val="1"/>
        <c:lblAlgn val="ctr"/>
        <c:lblOffset val="100"/>
        <c:noMultiLvlLbl val="0"/>
      </c:catAx>
      <c:valAx>
        <c:axId val="196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</a:defRPr>
            </a:pPr>
            <a:endParaRPr lang="ru-RU"/>
          </a:p>
        </c:txPr>
        <c:crossAx val="19784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4066768895115"/>
          <c:y val="7.8127883657123171E-2"/>
          <c:w val="0.82601018319481023"/>
          <c:h val="0.83301010741046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Публикации в ТОП 10% журналах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31</c:v>
                </c:pt>
                <c:pt idx="1">
                  <c:v>18</c:v>
                </c:pt>
                <c:pt idx="2">
                  <c:v>128</c:v>
                </c:pt>
                <c:pt idx="3">
                  <c:v>184</c:v>
                </c:pt>
                <c:pt idx="4">
                  <c:v>241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0-4F37-9393-B64D0056A65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Публикации в ТОП 25% журналах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83</c:v>
                </c:pt>
                <c:pt idx="1">
                  <c:v>114</c:v>
                </c:pt>
                <c:pt idx="2">
                  <c:v>276</c:v>
                </c:pt>
                <c:pt idx="3">
                  <c:v>345</c:v>
                </c:pt>
                <c:pt idx="4">
                  <c:v>453</c:v>
                </c:pt>
                <c:pt idx="5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5-4404-8700-E55FACD1B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932480"/>
        <c:axId val="196664640"/>
      </c:barChart>
      <c:catAx>
        <c:axId val="1989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</a:defRPr>
            </a:pPr>
            <a:endParaRPr lang="ru-RU"/>
          </a:p>
        </c:txPr>
        <c:crossAx val="196664640"/>
        <c:crosses val="autoZero"/>
        <c:auto val="1"/>
        <c:lblAlgn val="ctr"/>
        <c:lblOffset val="100"/>
        <c:noMultiLvlLbl val="0"/>
      </c:catAx>
      <c:valAx>
        <c:axId val="1966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2060"/>
                </a:solidFill>
              </a:defRPr>
            </a:pPr>
            <a:endParaRPr lang="ru-RU"/>
          </a:p>
        </c:txPr>
        <c:crossAx val="19893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2868E-46D8-4755-A4D3-181FD7B27600}" type="doc">
      <dgm:prSet loTypeId="urn:microsoft.com/office/officeart/2005/8/layout/vList3#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9DBC1-3659-48FE-8338-EDD4FA1AACDC}">
      <dgm:prSet custT="1"/>
      <dgm:spPr/>
      <dgm:t>
        <a:bodyPr/>
        <a:lstStyle/>
        <a:p>
          <a:pPr rtl="0"/>
          <a:r>
            <a:rPr lang="ru-RU" sz="2000" b="1">
              <a:latin typeface="Arial Narrow" pitchFamily="34" charset="0"/>
              <a:cs typeface="Arial" pitchFamily="34" charset="0"/>
            </a:rPr>
            <a:t>Инфокоммуникационные и космические технологии</a:t>
          </a:r>
          <a:endParaRPr lang="ru-RU" sz="2000" dirty="0">
            <a:latin typeface="Arial Narrow" pitchFamily="34" charset="0"/>
            <a:cs typeface="Arial" pitchFamily="34" charset="0"/>
          </a:endParaRPr>
        </a:p>
      </dgm:t>
    </dgm:pt>
    <dgm:pt modelId="{130679D6-7A2B-455F-BB66-7958675AB2CF}" type="parTrans" cxnId="{77D22D33-4358-40B4-B7CE-7A732CC6E2AD}">
      <dgm:prSet/>
      <dgm:spPr/>
      <dgm:t>
        <a:bodyPr/>
        <a:lstStyle/>
        <a:p>
          <a:endParaRPr lang="ru-RU" sz="1400">
            <a:solidFill>
              <a:schemeClr val="tx2">
                <a:lumMod val="75000"/>
              </a:schemeClr>
            </a:solidFill>
            <a:latin typeface="Arial Narrow" pitchFamily="34" charset="0"/>
            <a:cs typeface="Arial" pitchFamily="34" charset="0"/>
          </a:endParaRPr>
        </a:p>
      </dgm:t>
    </dgm:pt>
    <dgm:pt modelId="{24C5BB33-2223-47FE-AD16-3AF4DA3BF196}" type="sibTrans" cxnId="{77D22D33-4358-40B4-B7CE-7A732CC6E2AD}">
      <dgm:prSet/>
      <dgm:spPr/>
      <dgm:t>
        <a:bodyPr/>
        <a:lstStyle/>
        <a:p>
          <a:endParaRPr lang="ru-RU" sz="1400">
            <a:solidFill>
              <a:schemeClr val="tx2">
                <a:lumMod val="75000"/>
              </a:schemeClr>
            </a:solidFill>
            <a:latin typeface="Arial Narrow" pitchFamily="34" charset="0"/>
            <a:cs typeface="Arial" pitchFamily="34" charset="0"/>
          </a:endParaRPr>
        </a:p>
      </dgm:t>
    </dgm:pt>
    <dgm:pt modelId="{7C2F0C43-2AB7-4492-ADC4-A35CF939FBF2}">
      <dgm:prSet custT="1"/>
      <dgm:spPr/>
      <dgm:t>
        <a:bodyPr/>
        <a:lstStyle/>
        <a:p>
          <a:pPr rtl="0"/>
          <a:r>
            <a:rPr lang="ru-RU" sz="2000" b="1">
              <a:latin typeface="Arial Narrow" pitchFamily="34" charset="0"/>
              <a:cs typeface="Arial" pitchFamily="34" charset="0"/>
            </a:rPr>
            <a:t>Перспективные материалы</a:t>
          </a:r>
          <a:endParaRPr lang="ru-RU" sz="2000" dirty="0">
            <a:latin typeface="Arial Narrow" pitchFamily="34" charset="0"/>
            <a:cs typeface="Arial" pitchFamily="34" charset="0"/>
          </a:endParaRPr>
        </a:p>
      </dgm:t>
    </dgm:pt>
    <dgm:pt modelId="{B3EE96FE-81AA-4DDB-9D1F-123E97F6AC27}" type="parTrans" cxnId="{E48AFE5F-A5D5-4280-8F24-FAD75F1F76B4}">
      <dgm:prSet/>
      <dgm:spPr/>
      <dgm:t>
        <a:bodyPr/>
        <a:lstStyle/>
        <a:p>
          <a:endParaRPr lang="ru-RU" sz="1400">
            <a:solidFill>
              <a:schemeClr val="tx2">
                <a:lumMod val="75000"/>
              </a:schemeClr>
            </a:solidFill>
            <a:latin typeface="Arial Narrow" pitchFamily="34" charset="0"/>
            <a:cs typeface="Arial" pitchFamily="34" charset="0"/>
          </a:endParaRPr>
        </a:p>
      </dgm:t>
    </dgm:pt>
    <dgm:pt modelId="{0D7F8876-92C7-4E2B-A286-E017B864F703}" type="sibTrans" cxnId="{E48AFE5F-A5D5-4280-8F24-FAD75F1F76B4}">
      <dgm:prSet/>
      <dgm:spPr/>
      <dgm:t>
        <a:bodyPr/>
        <a:lstStyle/>
        <a:p>
          <a:endParaRPr lang="ru-RU" sz="1400">
            <a:solidFill>
              <a:schemeClr val="tx2">
                <a:lumMod val="75000"/>
              </a:schemeClr>
            </a:solidFill>
            <a:latin typeface="Arial Narrow" pitchFamily="34" charset="0"/>
            <a:cs typeface="Arial" pitchFamily="34" charset="0"/>
          </a:endParaRPr>
        </a:p>
      </dgm:t>
    </dgm:pt>
    <dgm:pt modelId="{246867AC-2039-4B10-BF76-0A869FE95761}">
      <dgm:prSet custT="1"/>
      <dgm:spPr/>
      <dgm:t>
        <a:bodyPr/>
        <a:lstStyle/>
        <a:p>
          <a:pPr rtl="0"/>
          <a:r>
            <a:rPr lang="ru-RU" sz="2000" b="1">
              <a:latin typeface="Arial Narrow" pitchFamily="34" charset="0"/>
              <a:cs typeface="Arial" pitchFamily="34" charset="0"/>
            </a:rPr>
            <a:t>Комплексные социо-гуманитарные исследования</a:t>
          </a:r>
          <a:endParaRPr lang="ru-RU" sz="2000" dirty="0">
            <a:latin typeface="Arial Narrow" pitchFamily="34" charset="0"/>
            <a:cs typeface="Arial" pitchFamily="34" charset="0"/>
          </a:endParaRPr>
        </a:p>
      </dgm:t>
    </dgm:pt>
    <dgm:pt modelId="{B3438582-32FB-431A-993D-BAC3B52682D4}" type="parTrans" cxnId="{1163E6A0-5CBC-4F61-BB0D-44732776D22E}">
      <dgm:prSet/>
      <dgm:spPr/>
      <dgm:t>
        <a:bodyPr/>
        <a:lstStyle/>
        <a:p>
          <a:endParaRPr lang="ru-RU" sz="1400">
            <a:solidFill>
              <a:schemeClr val="tx2">
                <a:lumMod val="75000"/>
              </a:schemeClr>
            </a:solidFill>
            <a:latin typeface="Arial Narrow" pitchFamily="34" charset="0"/>
            <a:cs typeface="Arial" pitchFamily="34" charset="0"/>
          </a:endParaRPr>
        </a:p>
      </dgm:t>
    </dgm:pt>
    <dgm:pt modelId="{C8D74AE2-D41F-44B4-B375-5DD81CAEB55B}" type="sibTrans" cxnId="{1163E6A0-5CBC-4F61-BB0D-44732776D22E}">
      <dgm:prSet/>
      <dgm:spPr/>
      <dgm:t>
        <a:bodyPr/>
        <a:lstStyle/>
        <a:p>
          <a:endParaRPr lang="ru-RU" sz="1400">
            <a:solidFill>
              <a:schemeClr val="tx2">
                <a:lumMod val="75000"/>
              </a:schemeClr>
            </a:solidFill>
            <a:latin typeface="Arial Narrow" pitchFamily="34" charset="0"/>
            <a:cs typeface="Arial" pitchFamily="34" charset="0"/>
          </a:endParaRPr>
        </a:p>
      </dgm:t>
    </dgm:pt>
    <dgm:pt modelId="{EC1EA87F-FD60-4844-90C5-8FB34D7AF0E1}">
      <dgm:prSet custT="1"/>
      <dgm:spPr/>
      <dgm:t>
        <a:bodyPr/>
        <a:lstStyle/>
        <a:p>
          <a:pPr rtl="0"/>
          <a:r>
            <a:rPr lang="ru-RU" sz="2000" b="1" dirty="0">
              <a:latin typeface="Arial Narrow" pitchFamily="34" charset="0"/>
              <a:cs typeface="Arial" pitchFamily="34" charset="0"/>
            </a:rPr>
            <a:t>Биомедицина и фармацевтика</a:t>
          </a:r>
          <a:endParaRPr lang="ru-RU" sz="2000" dirty="0">
            <a:latin typeface="Arial Narrow" pitchFamily="34" charset="0"/>
            <a:cs typeface="Arial" pitchFamily="34" charset="0"/>
          </a:endParaRPr>
        </a:p>
      </dgm:t>
    </dgm:pt>
    <dgm:pt modelId="{C96763D8-0ACA-49C1-A742-C942F8A093F7}" type="parTrans" cxnId="{7B63B874-CE8D-492B-9923-37229E44589A}">
      <dgm:prSet/>
      <dgm:spPr/>
      <dgm:t>
        <a:bodyPr/>
        <a:lstStyle/>
        <a:p>
          <a:endParaRPr lang="ru-RU"/>
        </a:p>
      </dgm:t>
    </dgm:pt>
    <dgm:pt modelId="{9639179F-3139-4762-AFC3-3F7E5BDE67D3}" type="sibTrans" cxnId="{7B63B874-CE8D-492B-9923-37229E44589A}">
      <dgm:prSet/>
      <dgm:spPr/>
      <dgm:t>
        <a:bodyPr/>
        <a:lstStyle/>
        <a:p>
          <a:endParaRPr lang="ru-RU"/>
        </a:p>
      </dgm:t>
    </dgm:pt>
    <dgm:pt modelId="{CBF745CD-6246-4D42-BBC4-B0ABFF0926CA}">
      <dgm:prSet custT="1"/>
      <dgm:spPr/>
      <dgm:t>
        <a:bodyPr/>
        <a:lstStyle/>
        <a:p>
          <a:pPr rtl="0"/>
          <a:r>
            <a:rPr lang="ru-RU" sz="2000" b="1">
              <a:latin typeface="Arial Narrow" pitchFamily="34" charset="0"/>
              <a:cs typeface="Arial" pitchFamily="34" charset="0"/>
            </a:rPr>
            <a:t>Нефтедобыча, нефтепереработка и нефтехимия </a:t>
          </a:r>
          <a:endParaRPr lang="ru-RU" sz="2000" dirty="0">
            <a:latin typeface="Arial Narrow" pitchFamily="34" charset="0"/>
            <a:cs typeface="Arial" pitchFamily="34" charset="0"/>
          </a:endParaRPr>
        </a:p>
      </dgm:t>
    </dgm:pt>
    <dgm:pt modelId="{6A6FE3A9-23F2-40F7-8BA0-70105DAD5E65}" type="parTrans" cxnId="{7C47B762-27FE-4FDB-A8CD-8F25DB93693E}">
      <dgm:prSet/>
      <dgm:spPr/>
      <dgm:t>
        <a:bodyPr/>
        <a:lstStyle/>
        <a:p>
          <a:endParaRPr lang="ru-RU"/>
        </a:p>
      </dgm:t>
    </dgm:pt>
    <dgm:pt modelId="{6E57FC78-A967-42F6-A456-D73AC6C65734}" type="sibTrans" cxnId="{7C47B762-27FE-4FDB-A8CD-8F25DB93693E}">
      <dgm:prSet/>
      <dgm:spPr/>
      <dgm:t>
        <a:bodyPr/>
        <a:lstStyle/>
        <a:p>
          <a:endParaRPr lang="ru-RU"/>
        </a:p>
      </dgm:t>
    </dgm:pt>
    <dgm:pt modelId="{7767DDA3-E0C4-4A77-8FA5-A3E1CE5CF7EE}" type="pres">
      <dgm:prSet presAssocID="{5D72868E-46D8-4755-A4D3-181FD7B27600}" presName="linearFlow" presStyleCnt="0">
        <dgm:presLayoutVars>
          <dgm:dir/>
          <dgm:resizeHandles val="exact"/>
        </dgm:presLayoutVars>
      </dgm:prSet>
      <dgm:spPr/>
    </dgm:pt>
    <dgm:pt modelId="{E11551FC-0C15-4B76-BFF0-30B7E80D6577}" type="pres">
      <dgm:prSet presAssocID="{EC1EA87F-FD60-4844-90C5-8FB34D7AF0E1}" presName="composite" presStyleCnt="0"/>
      <dgm:spPr/>
    </dgm:pt>
    <dgm:pt modelId="{A79D563C-897F-4264-B601-89D5C976B169}" type="pres">
      <dgm:prSet presAssocID="{EC1EA87F-FD60-4844-90C5-8FB34D7AF0E1}" presName="imgShp" presStyleLbl="fgImgPlace1" presStyleIdx="0" presStyleCnt="5" custLinFactNeighborX="-95558" custLinFactNeighborY="-436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4048BB4C-BB54-49EC-B65A-69DF2604F24B}" type="pres">
      <dgm:prSet presAssocID="{EC1EA87F-FD60-4844-90C5-8FB34D7AF0E1}" presName="txShp" presStyleLbl="node1" presStyleIdx="0" presStyleCnt="5" custScaleX="137301" custLinFactNeighborX="4427" custLinFactNeighborY="-436">
        <dgm:presLayoutVars>
          <dgm:bulletEnabled val="1"/>
        </dgm:presLayoutVars>
      </dgm:prSet>
      <dgm:spPr/>
    </dgm:pt>
    <dgm:pt modelId="{329D7A24-0B4C-448B-B9D9-136C997C2A00}" type="pres">
      <dgm:prSet presAssocID="{9639179F-3139-4762-AFC3-3F7E5BDE67D3}" presName="spacing" presStyleCnt="0"/>
      <dgm:spPr/>
    </dgm:pt>
    <dgm:pt modelId="{1B5B2024-569A-4C8D-962F-883A13D882A7}" type="pres">
      <dgm:prSet presAssocID="{CBF745CD-6246-4D42-BBC4-B0ABFF0926CA}" presName="composite" presStyleCnt="0"/>
      <dgm:spPr/>
    </dgm:pt>
    <dgm:pt modelId="{8C6D3C38-6FAB-40E3-B102-8CD4AAEBDE29}" type="pres">
      <dgm:prSet presAssocID="{CBF745CD-6246-4D42-BBC4-B0ABFF0926CA}" presName="imgShp" presStyleLbl="fgImgPlace1" presStyleIdx="1" presStyleCnt="5" custLinFactNeighborX="-95558" custLinFactNeighborY="-6232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83B0C8EB-9579-407C-9D9D-D51C6B1C3C12}" type="pres">
      <dgm:prSet presAssocID="{CBF745CD-6246-4D42-BBC4-B0ABFF0926CA}" presName="txShp" presStyleLbl="node1" presStyleIdx="1" presStyleCnt="5" custScaleX="137301" custLinFactNeighborX="4427" custLinFactNeighborY="-436">
        <dgm:presLayoutVars>
          <dgm:bulletEnabled val="1"/>
        </dgm:presLayoutVars>
      </dgm:prSet>
      <dgm:spPr/>
    </dgm:pt>
    <dgm:pt modelId="{7916578D-8200-443D-9273-5E795C9312EC}" type="pres">
      <dgm:prSet presAssocID="{6E57FC78-A967-42F6-A456-D73AC6C65734}" presName="spacing" presStyleCnt="0"/>
      <dgm:spPr/>
    </dgm:pt>
    <dgm:pt modelId="{0437C23F-DAD1-4919-A6C5-3C3FA9E225FF}" type="pres">
      <dgm:prSet presAssocID="{CC39DBC1-3659-48FE-8338-EDD4FA1AACDC}" presName="composite" presStyleCnt="0"/>
      <dgm:spPr/>
    </dgm:pt>
    <dgm:pt modelId="{32B32BFB-6EDB-4C89-B0B0-B980CB893573}" type="pres">
      <dgm:prSet presAssocID="{CC39DBC1-3659-48FE-8338-EDD4FA1AACDC}" presName="imgShp" presStyleLbl="fgImgPlace1" presStyleIdx="2" presStyleCnt="5" custLinFactNeighborX="-92179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D9DF38C2-8961-4816-89B3-3E607F601818}" type="pres">
      <dgm:prSet presAssocID="{CC39DBC1-3659-48FE-8338-EDD4FA1AACDC}" presName="txShp" presStyleLbl="node1" presStyleIdx="2" presStyleCnt="5" custScaleX="137301" custLinFactNeighborX="4427" custLinFactNeighborY="-436">
        <dgm:presLayoutVars>
          <dgm:bulletEnabled val="1"/>
        </dgm:presLayoutVars>
      </dgm:prSet>
      <dgm:spPr/>
    </dgm:pt>
    <dgm:pt modelId="{6357B07C-8651-4E9C-8E13-697ADBE85ECA}" type="pres">
      <dgm:prSet presAssocID="{24C5BB33-2223-47FE-AD16-3AF4DA3BF196}" presName="spacing" presStyleCnt="0"/>
      <dgm:spPr/>
    </dgm:pt>
    <dgm:pt modelId="{3B2F7045-6981-40CE-BD60-0A47E7360D83}" type="pres">
      <dgm:prSet presAssocID="{7C2F0C43-2AB7-4492-ADC4-A35CF939FBF2}" presName="composite" presStyleCnt="0"/>
      <dgm:spPr/>
    </dgm:pt>
    <dgm:pt modelId="{D57B2778-E0DE-4B5B-9CC8-B9CF57E91FC5}" type="pres">
      <dgm:prSet presAssocID="{7C2F0C43-2AB7-4492-ADC4-A35CF939FBF2}" presName="imgShp" presStyleLbl="fgImgPlace1" presStyleIdx="3" presStyleCnt="5" custLinFactNeighborX="-92179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B83647B-B9D5-4B29-BFE1-543CA77A9885}" type="pres">
      <dgm:prSet presAssocID="{7C2F0C43-2AB7-4492-ADC4-A35CF939FBF2}" presName="txShp" presStyleLbl="node1" presStyleIdx="3" presStyleCnt="5" custScaleX="137301" custLinFactNeighborX="4427" custLinFactNeighborY="-436">
        <dgm:presLayoutVars>
          <dgm:bulletEnabled val="1"/>
        </dgm:presLayoutVars>
      </dgm:prSet>
      <dgm:spPr/>
    </dgm:pt>
    <dgm:pt modelId="{84163A11-F74F-43A2-B051-937ADB078BDD}" type="pres">
      <dgm:prSet presAssocID="{0D7F8876-92C7-4E2B-A286-E017B864F703}" presName="spacing" presStyleCnt="0"/>
      <dgm:spPr/>
    </dgm:pt>
    <dgm:pt modelId="{9BA5B99A-FE6B-41F8-AA37-2C1430FE5D56}" type="pres">
      <dgm:prSet presAssocID="{246867AC-2039-4B10-BF76-0A869FE95761}" presName="composite" presStyleCnt="0"/>
      <dgm:spPr/>
    </dgm:pt>
    <dgm:pt modelId="{1776E442-048E-47F7-B887-1E8D12B16658}" type="pres">
      <dgm:prSet presAssocID="{246867AC-2039-4B10-BF76-0A869FE95761}" presName="imgShp" presStyleLbl="fgImgPlace1" presStyleIdx="4" presStyleCnt="5" custLinFactNeighborX="-95558" custLinFactNeighborY="-2853"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E04EF82F-01A0-4FA9-AADF-E1456FBED903}" type="pres">
      <dgm:prSet presAssocID="{246867AC-2039-4B10-BF76-0A869FE95761}" presName="txShp" presStyleLbl="node1" presStyleIdx="4" presStyleCnt="5" custScaleX="137301" custLinFactNeighborX="4427" custLinFactNeighborY="-4106">
        <dgm:presLayoutVars>
          <dgm:bulletEnabled val="1"/>
        </dgm:presLayoutVars>
      </dgm:prSet>
      <dgm:spPr/>
    </dgm:pt>
  </dgm:ptLst>
  <dgm:cxnLst>
    <dgm:cxn modelId="{D44F0808-FD63-4BD1-91A8-1721461E74CC}" type="presOf" srcId="{246867AC-2039-4B10-BF76-0A869FE95761}" destId="{E04EF82F-01A0-4FA9-AADF-E1456FBED903}" srcOrd="0" destOrd="0" presId="urn:microsoft.com/office/officeart/2005/8/layout/vList3#1"/>
    <dgm:cxn modelId="{77D22D33-4358-40B4-B7CE-7A732CC6E2AD}" srcId="{5D72868E-46D8-4755-A4D3-181FD7B27600}" destId="{CC39DBC1-3659-48FE-8338-EDD4FA1AACDC}" srcOrd="2" destOrd="0" parTransId="{130679D6-7A2B-455F-BB66-7958675AB2CF}" sibTransId="{24C5BB33-2223-47FE-AD16-3AF4DA3BF196}"/>
    <dgm:cxn modelId="{E48AFE5F-A5D5-4280-8F24-FAD75F1F76B4}" srcId="{5D72868E-46D8-4755-A4D3-181FD7B27600}" destId="{7C2F0C43-2AB7-4492-ADC4-A35CF939FBF2}" srcOrd="3" destOrd="0" parTransId="{B3EE96FE-81AA-4DDB-9D1F-123E97F6AC27}" sibTransId="{0D7F8876-92C7-4E2B-A286-E017B864F703}"/>
    <dgm:cxn modelId="{7C47B762-27FE-4FDB-A8CD-8F25DB93693E}" srcId="{5D72868E-46D8-4755-A4D3-181FD7B27600}" destId="{CBF745CD-6246-4D42-BBC4-B0ABFF0926CA}" srcOrd="1" destOrd="0" parTransId="{6A6FE3A9-23F2-40F7-8BA0-70105DAD5E65}" sibTransId="{6E57FC78-A967-42F6-A456-D73AC6C65734}"/>
    <dgm:cxn modelId="{6E7EA146-108A-41D5-B5D9-AEDF3724F75C}" type="presOf" srcId="{7C2F0C43-2AB7-4492-ADC4-A35CF939FBF2}" destId="{CB83647B-B9D5-4B29-BFE1-543CA77A9885}" srcOrd="0" destOrd="0" presId="urn:microsoft.com/office/officeart/2005/8/layout/vList3#1"/>
    <dgm:cxn modelId="{FF407669-F14B-48A9-A581-BB64D82F348E}" type="presOf" srcId="{CC39DBC1-3659-48FE-8338-EDD4FA1AACDC}" destId="{D9DF38C2-8961-4816-89B3-3E607F601818}" srcOrd="0" destOrd="0" presId="urn:microsoft.com/office/officeart/2005/8/layout/vList3#1"/>
    <dgm:cxn modelId="{7B63B874-CE8D-492B-9923-37229E44589A}" srcId="{5D72868E-46D8-4755-A4D3-181FD7B27600}" destId="{EC1EA87F-FD60-4844-90C5-8FB34D7AF0E1}" srcOrd="0" destOrd="0" parTransId="{C96763D8-0ACA-49C1-A742-C942F8A093F7}" sibTransId="{9639179F-3139-4762-AFC3-3F7E5BDE67D3}"/>
    <dgm:cxn modelId="{9434FD55-2C14-45FD-B112-C82A5CCD19A1}" type="presOf" srcId="{EC1EA87F-FD60-4844-90C5-8FB34D7AF0E1}" destId="{4048BB4C-BB54-49EC-B65A-69DF2604F24B}" srcOrd="0" destOrd="0" presId="urn:microsoft.com/office/officeart/2005/8/layout/vList3#1"/>
    <dgm:cxn modelId="{A96D1E8E-3CF6-469F-A148-85CB1E290FF6}" type="presOf" srcId="{CBF745CD-6246-4D42-BBC4-B0ABFF0926CA}" destId="{83B0C8EB-9579-407C-9D9D-D51C6B1C3C12}" srcOrd="0" destOrd="0" presId="urn:microsoft.com/office/officeart/2005/8/layout/vList3#1"/>
    <dgm:cxn modelId="{1163E6A0-5CBC-4F61-BB0D-44732776D22E}" srcId="{5D72868E-46D8-4755-A4D3-181FD7B27600}" destId="{246867AC-2039-4B10-BF76-0A869FE95761}" srcOrd="4" destOrd="0" parTransId="{B3438582-32FB-431A-993D-BAC3B52682D4}" sibTransId="{C8D74AE2-D41F-44B4-B375-5DD81CAEB55B}"/>
    <dgm:cxn modelId="{F0573CAC-DB1F-464B-A075-4E8B2E65D8B5}" type="presOf" srcId="{5D72868E-46D8-4755-A4D3-181FD7B27600}" destId="{7767DDA3-E0C4-4A77-8FA5-A3E1CE5CF7EE}" srcOrd="0" destOrd="0" presId="urn:microsoft.com/office/officeart/2005/8/layout/vList3#1"/>
    <dgm:cxn modelId="{291422CB-33A3-4DA5-9518-C1CD2C6F04C9}" type="presParOf" srcId="{7767DDA3-E0C4-4A77-8FA5-A3E1CE5CF7EE}" destId="{E11551FC-0C15-4B76-BFF0-30B7E80D6577}" srcOrd="0" destOrd="0" presId="urn:microsoft.com/office/officeart/2005/8/layout/vList3#1"/>
    <dgm:cxn modelId="{B052A3B8-9FDC-47F6-BD48-25C2B14A410A}" type="presParOf" srcId="{E11551FC-0C15-4B76-BFF0-30B7E80D6577}" destId="{A79D563C-897F-4264-B601-89D5C976B169}" srcOrd="0" destOrd="0" presId="urn:microsoft.com/office/officeart/2005/8/layout/vList3#1"/>
    <dgm:cxn modelId="{E574882E-7067-4660-8113-308ABE383524}" type="presParOf" srcId="{E11551FC-0C15-4B76-BFF0-30B7E80D6577}" destId="{4048BB4C-BB54-49EC-B65A-69DF2604F24B}" srcOrd="1" destOrd="0" presId="urn:microsoft.com/office/officeart/2005/8/layout/vList3#1"/>
    <dgm:cxn modelId="{1D28BE86-7D5D-4B16-B899-F6756396608F}" type="presParOf" srcId="{7767DDA3-E0C4-4A77-8FA5-A3E1CE5CF7EE}" destId="{329D7A24-0B4C-448B-B9D9-136C997C2A00}" srcOrd="1" destOrd="0" presId="urn:microsoft.com/office/officeart/2005/8/layout/vList3#1"/>
    <dgm:cxn modelId="{C606EBE5-10B9-4DE3-9A6E-25D6162F057E}" type="presParOf" srcId="{7767DDA3-E0C4-4A77-8FA5-A3E1CE5CF7EE}" destId="{1B5B2024-569A-4C8D-962F-883A13D882A7}" srcOrd="2" destOrd="0" presId="urn:microsoft.com/office/officeart/2005/8/layout/vList3#1"/>
    <dgm:cxn modelId="{73FDFB8A-B9E5-45F6-94E5-E98D58E6C57E}" type="presParOf" srcId="{1B5B2024-569A-4C8D-962F-883A13D882A7}" destId="{8C6D3C38-6FAB-40E3-B102-8CD4AAEBDE29}" srcOrd="0" destOrd="0" presId="urn:microsoft.com/office/officeart/2005/8/layout/vList3#1"/>
    <dgm:cxn modelId="{6DA301AB-8E15-4306-A037-0AE84EF4F4C9}" type="presParOf" srcId="{1B5B2024-569A-4C8D-962F-883A13D882A7}" destId="{83B0C8EB-9579-407C-9D9D-D51C6B1C3C12}" srcOrd="1" destOrd="0" presId="urn:microsoft.com/office/officeart/2005/8/layout/vList3#1"/>
    <dgm:cxn modelId="{47CC3119-950E-411D-8D90-2853DEA54164}" type="presParOf" srcId="{7767DDA3-E0C4-4A77-8FA5-A3E1CE5CF7EE}" destId="{7916578D-8200-443D-9273-5E795C9312EC}" srcOrd="3" destOrd="0" presId="urn:microsoft.com/office/officeart/2005/8/layout/vList3#1"/>
    <dgm:cxn modelId="{A00BB5E7-B763-42A2-9CEF-E97B75B270D5}" type="presParOf" srcId="{7767DDA3-E0C4-4A77-8FA5-A3E1CE5CF7EE}" destId="{0437C23F-DAD1-4919-A6C5-3C3FA9E225FF}" srcOrd="4" destOrd="0" presId="urn:microsoft.com/office/officeart/2005/8/layout/vList3#1"/>
    <dgm:cxn modelId="{BD9F2620-29C6-4039-99B5-CE4AE232A5A0}" type="presParOf" srcId="{0437C23F-DAD1-4919-A6C5-3C3FA9E225FF}" destId="{32B32BFB-6EDB-4C89-B0B0-B980CB893573}" srcOrd="0" destOrd="0" presId="urn:microsoft.com/office/officeart/2005/8/layout/vList3#1"/>
    <dgm:cxn modelId="{CB1F50B7-EA6D-434F-858E-6EADFA0AEF76}" type="presParOf" srcId="{0437C23F-DAD1-4919-A6C5-3C3FA9E225FF}" destId="{D9DF38C2-8961-4816-89B3-3E607F601818}" srcOrd="1" destOrd="0" presId="urn:microsoft.com/office/officeart/2005/8/layout/vList3#1"/>
    <dgm:cxn modelId="{630D4B67-96F9-4DCF-BF75-3F4C15C7A9AD}" type="presParOf" srcId="{7767DDA3-E0C4-4A77-8FA5-A3E1CE5CF7EE}" destId="{6357B07C-8651-4E9C-8E13-697ADBE85ECA}" srcOrd="5" destOrd="0" presId="urn:microsoft.com/office/officeart/2005/8/layout/vList3#1"/>
    <dgm:cxn modelId="{9720C888-4AE8-4960-B7A6-BB9E91804259}" type="presParOf" srcId="{7767DDA3-E0C4-4A77-8FA5-A3E1CE5CF7EE}" destId="{3B2F7045-6981-40CE-BD60-0A47E7360D83}" srcOrd="6" destOrd="0" presId="urn:microsoft.com/office/officeart/2005/8/layout/vList3#1"/>
    <dgm:cxn modelId="{FE77C298-CD09-4434-9178-5658EA1A2E5B}" type="presParOf" srcId="{3B2F7045-6981-40CE-BD60-0A47E7360D83}" destId="{D57B2778-E0DE-4B5B-9CC8-B9CF57E91FC5}" srcOrd="0" destOrd="0" presId="urn:microsoft.com/office/officeart/2005/8/layout/vList3#1"/>
    <dgm:cxn modelId="{0C582901-4EFA-4167-B94C-A37C893539AE}" type="presParOf" srcId="{3B2F7045-6981-40CE-BD60-0A47E7360D83}" destId="{CB83647B-B9D5-4B29-BFE1-543CA77A9885}" srcOrd="1" destOrd="0" presId="urn:microsoft.com/office/officeart/2005/8/layout/vList3#1"/>
    <dgm:cxn modelId="{90840AC3-B119-4149-BE8D-BD4818AF602A}" type="presParOf" srcId="{7767DDA3-E0C4-4A77-8FA5-A3E1CE5CF7EE}" destId="{84163A11-F74F-43A2-B051-937ADB078BDD}" srcOrd="7" destOrd="0" presId="urn:microsoft.com/office/officeart/2005/8/layout/vList3#1"/>
    <dgm:cxn modelId="{5FED0573-33A0-4CF3-8126-315263FCA2E0}" type="presParOf" srcId="{7767DDA3-E0C4-4A77-8FA5-A3E1CE5CF7EE}" destId="{9BA5B99A-FE6B-41F8-AA37-2C1430FE5D56}" srcOrd="8" destOrd="0" presId="urn:microsoft.com/office/officeart/2005/8/layout/vList3#1"/>
    <dgm:cxn modelId="{1CD52AF3-FC10-44AD-9C5A-52A0C33301E0}" type="presParOf" srcId="{9BA5B99A-FE6B-41F8-AA37-2C1430FE5D56}" destId="{1776E442-048E-47F7-B887-1E8D12B16658}" srcOrd="0" destOrd="0" presId="urn:microsoft.com/office/officeart/2005/8/layout/vList3#1"/>
    <dgm:cxn modelId="{FF3DECA0-D343-4583-A260-61D345A266F4}" type="presParOf" srcId="{9BA5B99A-FE6B-41F8-AA37-2C1430FE5D56}" destId="{E04EF82F-01A0-4FA9-AADF-E1456FBED9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76CBC-A9AD-4AEC-9812-3BF50AD9FAC0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F17D62D-A7DB-41FE-BC17-718B2D606C4F}">
      <dgm:prSet phldrT="[Текст]" custT="1"/>
      <dgm:spPr/>
      <dgm:t>
        <a:bodyPr/>
        <a:lstStyle/>
        <a:p>
          <a:r>
            <a:rPr lang="ru-RU" sz="1800" dirty="0"/>
            <a:t>425 000 </a:t>
          </a:r>
        </a:p>
      </dgm:t>
    </dgm:pt>
    <dgm:pt modelId="{D88F2925-BA1B-4F3A-9972-ED6A8A03EE9F}" type="parTrans" cxnId="{FB637DA9-867E-4CFB-AF41-177232CEEA03}">
      <dgm:prSet/>
      <dgm:spPr/>
      <dgm:t>
        <a:bodyPr/>
        <a:lstStyle/>
        <a:p>
          <a:endParaRPr lang="ru-RU"/>
        </a:p>
      </dgm:t>
    </dgm:pt>
    <dgm:pt modelId="{918F4085-AE04-47C0-BBAF-1BB6885B4777}" type="sibTrans" cxnId="{FB637DA9-867E-4CFB-AF41-177232CEEA03}">
      <dgm:prSet/>
      <dgm:spPr/>
      <dgm:t>
        <a:bodyPr/>
        <a:lstStyle/>
        <a:p>
          <a:endParaRPr lang="ru-RU"/>
        </a:p>
      </dgm:t>
    </dgm:pt>
    <dgm:pt modelId="{559E29D9-34BA-4EF0-8178-A57954D71DCB}">
      <dgm:prSet phldrT="[Текст]" custT="1"/>
      <dgm:spPr/>
      <dgm:t>
        <a:bodyPr/>
        <a:lstStyle/>
        <a:p>
          <a:r>
            <a:rPr lang="ru-RU" sz="1600" dirty="0"/>
            <a:t>33 000</a:t>
          </a:r>
        </a:p>
      </dgm:t>
    </dgm:pt>
    <dgm:pt modelId="{D7A62337-ECBE-4A51-9441-CCF013B1A94C}" type="parTrans" cxnId="{DCF6DF20-E352-4296-8871-C252DCCB83BF}">
      <dgm:prSet/>
      <dgm:spPr/>
      <dgm:t>
        <a:bodyPr/>
        <a:lstStyle/>
        <a:p>
          <a:endParaRPr lang="ru-RU"/>
        </a:p>
      </dgm:t>
    </dgm:pt>
    <dgm:pt modelId="{898011E3-3AB0-41A6-A1EA-86579FFA86A8}" type="sibTrans" cxnId="{DCF6DF20-E352-4296-8871-C252DCCB83BF}">
      <dgm:prSet/>
      <dgm:spPr/>
      <dgm:t>
        <a:bodyPr/>
        <a:lstStyle/>
        <a:p>
          <a:endParaRPr lang="ru-RU"/>
        </a:p>
      </dgm:t>
    </dgm:pt>
    <dgm:pt modelId="{87626F62-FD70-4889-961D-42BC51C5ECA1}">
      <dgm:prSet phldrT="[Текст]" custT="1"/>
      <dgm:spPr/>
      <dgm:t>
        <a:bodyPr/>
        <a:lstStyle/>
        <a:p>
          <a:r>
            <a:rPr lang="ru-RU" sz="2000" dirty="0"/>
            <a:t>3 500</a:t>
          </a:r>
          <a:endParaRPr lang="ru-RU" sz="2400" dirty="0"/>
        </a:p>
      </dgm:t>
    </dgm:pt>
    <dgm:pt modelId="{09B1CABD-CB59-49D1-92F0-15C37D8E9E1B}" type="parTrans" cxnId="{B90907CC-98C1-480E-BAD1-F6A01A1020F6}">
      <dgm:prSet/>
      <dgm:spPr/>
      <dgm:t>
        <a:bodyPr/>
        <a:lstStyle/>
        <a:p>
          <a:endParaRPr lang="ru-RU"/>
        </a:p>
      </dgm:t>
    </dgm:pt>
    <dgm:pt modelId="{C4C28DFB-92DC-4E32-BF8A-528B44517AD8}" type="sibTrans" cxnId="{B90907CC-98C1-480E-BAD1-F6A01A1020F6}">
      <dgm:prSet/>
      <dgm:spPr/>
      <dgm:t>
        <a:bodyPr/>
        <a:lstStyle/>
        <a:p>
          <a:endParaRPr lang="ru-RU"/>
        </a:p>
      </dgm:t>
    </dgm:pt>
    <dgm:pt modelId="{51547F42-A658-4CF2-9427-931B75211F5F}">
      <dgm:prSet phldrT="[Текст]" custT="1"/>
      <dgm:spPr/>
      <dgm:t>
        <a:bodyPr/>
        <a:lstStyle/>
        <a:p>
          <a:r>
            <a:rPr lang="ru-RU" sz="2000"/>
            <a:t>5 600</a:t>
          </a:r>
          <a:endParaRPr lang="ru-RU" sz="1600" dirty="0"/>
        </a:p>
      </dgm:t>
    </dgm:pt>
    <dgm:pt modelId="{42A6C6BF-C69E-43D6-A435-C68AFFB2FA95}" type="parTrans" cxnId="{868510D4-6D6B-45DC-A0FD-71D396D2E70D}">
      <dgm:prSet/>
      <dgm:spPr/>
      <dgm:t>
        <a:bodyPr/>
        <a:lstStyle/>
        <a:p>
          <a:endParaRPr lang="ru-RU"/>
        </a:p>
      </dgm:t>
    </dgm:pt>
    <dgm:pt modelId="{81F439BA-8B63-4C46-ACC3-98570EF5F86B}" type="sibTrans" cxnId="{868510D4-6D6B-45DC-A0FD-71D396D2E70D}">
      <dgm:prSet/>
      <dgm:spPr/>
      <dgm:t>
        <a:bodyPr/>
        <a:lstStyle/>
        <a:p>
          <a:endParaRPr lang="ru-RU"/>
        </a:p>
      </dgm:t>
    </dgm:pt>
    <dgm:pt modelId="{587A1596-7113-47D2-8035-EBE59C6B1F38}" type="pres">
      <dgm:prSet presAssocID="{06C76CBC-A9AD-4AEC-9812-3BF50AD9FAC0}" presName="Name0" presStyleCnt="0">
        <dgm:presLayoutVars>
          <dgm:chMax val="7"/>
          <dgm:resizeHandles val="exact"/>
        </dgm:presLayoutVars>
      </dgm:prSet>
      <dgm:spPr/>
    </dgm:pt>
    <dgm:pt modelId="{92069FEA-F194-43B3-85A5-3CC470CBBC95}" type="pres">
      <dgm:prSet presAssocID="{06C76CBC-A9AD-4AEC-9812-3BF50AD9FAC0}" presName="comp1" presStyleCnt="0"/>
      <dgm:spPr/>
    </dgm:pt>
    <dgm:pt modelId="{3E33A9C4-5B4A-4850-A52F-648E79416B98}" type="pres">
      <dgm:prSet presAssocID="{06C76CBC-A9AD-4AEC-9812-3BF50AD9FAC0}" presName="circle1" presStyleLbl="node1" presStyleIdx="0" presStyleCnt="4" custScaleX="74569" custScaleY="97506" custLinFactNeighborX="0" custLinFactNeighborY="8410"/>
      <dgm:spPr/>
    </dgm:pt>
    <dgm:pt modelId="{06C77BCD-961C-4B3C-8918-D8209915C229}" type="pres">
      <dgm:prSet presAssocID="{06C76CBC-A9AD-4AEC-9812-3BF50AD9FAC0}" presName="c1text" presStyleLbl="node1" presStyleIdx="0" presStyleCnt="4">
        <dgm:presLayoutVars>
          <dgm:bulletEnabled val="1"/>
        </dgm:presLayoutVars>
      </dgm:prSet>
      <dgm:spPr/>
    </dgm:pt>
    <dgm:pt modelId="{1F4B7EF9-26BA-4D4C-BDD9-3AF6754A61B4}" type="pres">
      <dgm:prSet presAssocID="{06C76CBC-A9AD-4AEC-9812-3BF50AD9FAC0}" presName="comp2" presStyleCnt="0"/>
      <dgm:spPr/>
    </dgm:pt>
    <dgm:pt modelId="{97DEC6AC-98ED-4FD7-AC5B-B5B412B032D4}" type="pres">
      <dgm:prSet presAssocID="{06C76CBC-A9AD-4AEC-9812-3BF50AD9FAC0}" presName="circle2" presStyleLbl="node1" presStyleIdx="1" presStyleCnt="4" custScaleX="68823" custScaleY="89089" custLinFactNeighborY="14274"/>
      <dgm:spPr/>
    </dgm:pt>
    <dgm:pt modelId="{CA49F248-ADF8-498E-B850-E2FF2EAD30D2}" type="pres">
      <dgm:prSet presAssocID="{06C76CBC-A9AD-4AEC-9812-3BF50AD9FAC0}" presName="c2text" presStyleLbl="node1" presStyleIdx="1" presStyleCnt="4">
        <dgm:presLayoutVars>
          <dgm:bulletEnabled val="1"/>
        </dgm:presLayoutVars>
      </dgm:prSet>
      <dgm:spPr/>
    </dgm:pt>
    <dgm:pt modelId="{971BEE41-BB7D-42C4-BD7B-53249397B98F}" type="pres">
      <dgm:prSet presAssocID="{06C76CBC-A9AD-4AEC-9812-3BF50AD9FAC0}" presName="comp3" presStyleCnt="0"/>
      <dgm:spPr/>
    </dgm:pt>
    <dgm:pt modelId="{9BFB6089-B486-46F6-B2E4-A35CAEE21DFD}" type="pres">
      <dgm:prSet presAssocID="{06C76CBC-A9AD-4AEC-9812-3BF50AD9FAC0}" presName="circle3" presStyleLbl="node1" presStyleIdx="2" presStyleCnt="4" custScaleX="63808" custScaleY="78995" custLinFactNeighborX="0" custLinFactNeighborY="22628"/>
      <dgm:spPr/>
    </dgm:pt>
    <dgm:pt modelId="{E1F6A0C4-9367-4022-8CA3-AB97403D67EA}" type="pres">
      <dgm:prSet presAssocID="{06C76CBC-A9AD-4AEC-9812-3BF50AD9FAC0}" presName="c3text" presStyleLbl="node1" presStyleIdx="2" presStyleCnt="4">
        <dgm:presLayoutVars>
          <dgm:bulletEnabled val="1"/>
        </dgm:presLayoutVars>
      </dgm:prSet>
      <dgm:spPr/>
    </dgm:pt>
    <dgm:pt modelId="{8E455012-3E42-449A-9C93-78E4DDBD1445}" type="pres">
      <dgm:prSet presAssocID="{06C76CBC-A9AD-4AEC-9812-3BF50AD9FAC0}" presName="comp4" presStyleCnt="0"/>
      <dgm:spPr/>
    </dgm:pt>
    <dgm:pt modelId="{674075FF-E3F4-4B98-8F76-372F107CA3ED}" type="pres">
      <dgm:prSet presAssocID="{06C76CBC-A9AD-4AEC-9812-3BF50AD9FAC0}" presName="circle4" presStyleLbl="node1" presStyleIdx="3" presStyleCnt="4" custScaleX="71526" custScaleY="68255" custLinFactNeighborX="787" custLinFactNeighborY="32455"/>
      <dgm:spPr/>
    </dgm:pt>
    <dgm:pt modelId="{571FD3CD-6E43-45F6-B891-D0167F875F7C}" type="pres">
      <dgm:prSet presAssocID="{06C76CBC-A9AD-4AEC-9812-3BF50AD9FAC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0F38A12-5C6F-48FD-841F-9534FBF93ACF}" type="presOf" srcId="{CF17D62D-A7DB-41FE-BC17-718B2D606C4F}" destId="{3E33A9C4-5B4A-4850-A52F-648E79416B98}" srcOrd="0" destOrd="0" presId="urn:microsoft.com/office/officeart/2005/8/layout/venn2"/>
    <dgm:cxn modelId="{DCF6DF20-E352-4296-8871-C252DCCB83BF}" srcId="{06C76CBC-A9AD-4AEC-9812-3BF50AD9FAC0}" destId="{559E29D9-34BA-4EF0-8178-A57954D71DCB}" srcOrd="1" destOrd="0" parTransId="{D7A62337-ECBE-4A51-9441-CCF013B1A94C}" sibTransId="{898011E3-3AB0-41A6-A1EA-86579FFA86A8}"/>
    <dgm:cxn modelId="{196BD327-718C-4E61-8914-46FA58B37F93}" type="presOf" srcId="{51547F42-A658-4CF2-9427-931B75211F5F}" destId="{9BFB6089-B486-46F6-B2E4-A35CAEE21DFD}" srcOrd="0" destOrd="0" presId="urn:microsoft.com/office/officeart/2005/8/layout/venn2"/>
    <dgm:cxn modelId="{F18F9B62-B025-4FE6-8776-2B40AE891EE9}" type="presOf" srcId="{51547F42-A658-4CF2-9427-931B75211F5F}" destId="{E1F6A0C4-9367-4022-8CA3-AB97403D67EA}" srcOrd="1" destOrd="0" presId="urn:microsoft.com/office/officeart/2005/8/layout/venn2"/>
    <dgm:cxn modelId="{74A8E868-EE9D-4F0E-B4CC-4398E305CCA7}" type="presOf" srcId="{06C76CBC-A9AD-4AEC-9812-3BF50AD9FAC0}" destId="{587A1596-7113-47D2-8035-EBE59C6B1F38}" srcOrd="0" destOrd="0" presId="urn:microsoft.com/office/officeart/2005/8/layout/venn2"/>
    <dgm:cxn modelId="{1153288A-284B-4661-867B-42326DCE81F2}" type="presOf" srcId="{87626F62-FD70-4889-961D-42BC51C5ECA1}" destId="{571FD3CD-6E43-45F6-B891-D0167F875F7C}" srcOrd="1" destOrd="0" presId="urn:microsoft.com/office/officeart/2005/8/layout/venn2"/>
    <dgm:cxn modelId="{86BDDA8A-23DE-4A0D-B7A8-CE60F0E2A74B}" type="presOf" srcId="{87626F62-FD70-4889-961D-42BC51C5ECA1}" destId="{674075FF-E3F4-4B98-8F76-372F107CA3ED}" srcOrd="0" destOrd="0" presId="urn:microsoft.com/office/officeart/2005/8/layout/venn2"/>
    <dgm:cxn modelId="{FB637DA9-867E-4CFB-AF41-177232CEEA03}" srcId="{06C76CBC-A9AD-4AEC-9812-3BF50AD9FAC0}" destId="{CF17D62D-A7DB-41FE-BC17-718B2D606C4F}" srcOrd="0" destOrd="0" parTransId="{D88F2925-BA1B-4F3A-9972-ED6A8A03EE9F}" sibTransId="{918F4085-AE04-47C0-BBAF-1BB6885B4777}"/>
    <dgm:cxn modelId="{777FBCC9-0842-4AEE-8A57-9CE53C0B4EFF}" type="presOf" srcId="{559E29D9-34BA-4EF0-8178-A57954D71DCB}" destId="{97DEC6AC-98ED-4FD7-AC5B-B5B412B032D4}" srcOrd="0" destOrd="0" presId="urn:microsoft.com/office/officeart/2005/8/layout/venn2"/>
    <dgm:cxn modelId="{B90907CC-98C1-480E-BAD1-F6A01A1020F6}" srcId="{06C76CBC-A9AD-4AEC-9812-3BF50AD9FAC0}" destId="{87626F62-FD70-4889-961D-42BC51C5ECA1}" srcOrd="3" destOrd="0" parTransId="{09B1CABD-CB59-49D1-92F0-15C37D8E9E1B}" sibTransId="{C4C28DFB-92DC-4E32-BF8A-528B44517AD8}"/>
    <dgm:cxn modelId="{868510D4-6D6B-45DC-A0FD-71D396D2E70D}" srcId="{06C76CBC-A9AD-4AEC-9812-3BF50AD9FAC0}" destId="{51547F42-A658-4CF2-9427-931B75211F5F}" srcOrd="2" destOrd="0" parTransId="{42A6C6BF-C69E-43D6-A435-C68AFFB2FA95}" sibTransId="{81F439BA-8B63-4C46-ACC3-98570EF5F86B}"/>
    <dgm:cxn modelId="{F57C67E6-0B53-4686-8671-950897857362}" type="presOf" srcId="{CF17D62D-A7DB-41FE-BC17-718B2D606C4F}" destId="{06C77BCD-961C-4B3C-8918-D8209915C229}" srcOrd="1" destOrd="0" presId="urn:microsoft.com/office/officeart/2005/8/layout/venn2"/>
    <dgm:cxn modelId="{E9FA04FC-2D92-4C8F-829E-5C2229D0A861}" type="presOf" srcId="{559E29D9-34BA-4EF0-8178-A57954D71DCB}" destId="{CA49F248-ADF8-498E-B850-E2FF2EAD30D2}" srcOrd="1" destOrd="0" presId="urn:microsoft.com/office/officeart/2005/8/layout/venn2"/>
    <dgm:cxn modelId="{F0225BA7-32B2-4335-84F0-78FA23A331CD}" type="presParOf" srcId="{587A1596-7113-47D2-8035-EBE59C6B1F38}" destId="{92069FEA-F194-43B3-85A5-3CC470CBBC95}" srcOrd="0" destOrd="0" presId="urn:microsoft.com/office/officeart/2005/8/layout/venn2"/>
    <dgm:cxn modelId="{EF0F71DE-010A-4EC7-B364-4702B4869D02}" type="presParOf" srcId="{92069FEA-F194-43B3-85A5-3CC470CBBC95}" destId="{3E33A9C4-5B4A-4850-A52F-648E79416B98}" srcOrd="0" destOrd="0" presId="urn:microsoft.com/office/officeart/2005/8/layout/venn2"/>
    <dgm:cxn modelId="{854DC20D-B833-4F9E-A0CE-41594D53013F}" type="presParOf" srcId="{92069FEA-F194-43B3-85A5-3CC470CBBC95}" destId="{06C77BCD-961C-4B3C-8918-D8209915C229}" srcOrd="1" destOrd="0" presId="urn:microsoft.com/office/officeart/2005/8/layout/venn2"/>
    <dgm:cxn modelId="{2686E32A-2392-4301-8D2F-FBE5F8446F4A}" type="presParOf" srcId="{587A1596-7113-47D2-8035-EBE59C6B1F38}" destId="{1F4B7EF9-26BA-4D4C-BDD9-3AF6754A61B4}" srcOrd="1" destOrd="0" presId="urn:microsoft.com/office/officeart/2005/8/layout/venn2"/>
    <dgm:cxn modelId="{05037314-8C3E-4639-85C4-5B37B0493824}" type="presParOf" srcId="{1F4B7EF9-26BA-4D4C-BDD9-3AF6754A61B4}" destId="{97DEC6AC-98ED-4FD7-AC5B-B5B412B032D4}" srcOrd="0" destOrd="0" presId="urn:microsoft.com/office/officeart/2005/8/layout/venn2"/>
    <dgm:cxn modelId="{1AE63EEC-F71E-4763-953A-E28E97D9B8EB}" type="presParOf" srcId="{1F4B7EF9-26BA-4D4C-BDD9-3AF6754A61B4}" destId="{CA49F248-ADF8-498E-B850-E2FF2EAD30D2}" srcOrd="1" destOrd="0" presId="urn:microsoft.com/office/officeart/2005/8/layout/venn2"/>
    <dgm:cxn modelId="{39D3B1B1-C719-4B66-B57C-988DB0000B59}" type="presParOf" srcId="{587A1596-7113-47D2-8035-EBE59C6B1F38}" destId="{971BEE41-BB7D-42C4-BD7B-53249397B98F}" srcOrd="2" destOrd="0" presId="urn:microsoft.com/office/officeart/2005/8/layout/venn2"/>
    <dgm:cxn modelId="{7F75CEBE-B942-477B-ADF5-E9A2B9632FAC}" type="presParOf" srcId="{971BEE41-BB7D-42C4-BD7B-53249397B98F}" destId="{9BFB6089-B486-46F6-B2E4-A35CAEE21DFD}" srcOrd="0" destOrd="0" presId="urn:microsoft.com/office/officeart/2005/8/layout/venn2"/>
    <dgm:cxn modelId="{82EDF898-CB8E-400E-9300-21DD4D0AF28F}" type="presParOf" srcId="{971BEE41-BB7D-42C4-BD7B-53249397B98F}" destId="{E1F6A0C4-9367-4022-8CA3-AB97403D67EA}" srcOrd="1" destOrd="0" presId="urn:microsoft.com/office/officeart/2005/8/layout/venn2"/>
    <dgm:cxn modelId="{9ECD1B5B-4461-45FD-892A-7E51A16222A6}" type="presParOf" srcId="{587A1596-7113-47D2-8035-EBE59C6B1F38}" destId="{8E455012-3E42-449A-9C93-78E4DDBD1445}" srcOrd="3" destOrd="0" presId="urn:microsoft.com/office/officeart/2005/8/layout/venn2"/>
    <dgm:cxn modelId="{E7343B87-7F29-4F13-8D82-597304146486}" type="presParOf" srcId="{8E455012-3E42-449A-9C93-78E4DDBD1445}" destId="{674075FF-E3F4-4B98-8F76-372F107CA3ED}" srcOrd="0" destOrd="0" presId="urn:microsoft.com/office/officeart/2005/8/layout/venn2"/>
    <dgm:cxn modelId="{60079493-8A95-4822-AED4-5EBCAF7DA46A}" type="presParOf" srcId="{8E455012-3E42-449A-9C93-78E4DDBD1445}" destId="{571FD3CD-6E43-45F6-B891-D0167F875F7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8BB4C-BB54-49EC-B65A-69DF2604F24B}">
      <dsp:nvSpPr>
        <dsp:cNvPr id="0" name=""/>
        <dsp:cNvSpPr/>
      </dsp:nvSpPr>
      <dsp:spPr>
        <a:xfrm rot="10800000">
          <a:off x="561789" y="0"/>
          <a:ext cx="7034931" cy="54634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92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 Narrow" pitchFamily="34" charset="0"/>
              <a:cs typeface="Arial" pitchFamily="34" charset="0"/>
            </a:rPr>
            <a:t>Биомедицина и фармацевтика</a:t>
          </a:r>
          <a:endParaRPr lang="ru-RU" sz="2000" kern="1200" dirty="0">
            <a:latin typeface="Arial Narrow" pitchFamily="34" charset="0"/>
            <a:cs typeface="Arial" pitchFamily="34" charset="0"/>
          </a:endParaRPr>
        </a:p>
      </dsp:txBody>
      <dsp:txXfrm rot="10800000">
        <a:off x="698375" y="0"/>
        <a:ext cx="6898345" cy="546346"/>
      </dsp:txXfrm>
    </dsp:sp>
    <dsp:sp modelId="{A79D563C-897F-4264-B601-89D5C976B169}">
      <dsp:nvSpPr>
        <dsp:cNvPr id="0" name=""/>
        <dsp:cNvSpPr/>
      </dsp:nvSpPr>
      <dsp:spPr>
        <a:xfrm>
          <a:off x="495311" y="0"/>
          <a:ext cx="546346" cy="54634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B0C8EB-9579-407C-9D9D-D51C6B1C3C12}">
      <dsp:nvSpPr>
        <dsp:cNvPr id="0" name=""/>
        <dsp:cNvSpPr/>
      </dsp:nvSpPr>
      <dsp:spPr>
        <a:xfrm rot="10800000">
          <a:off x="561789" y="707196"/>
          <a:ext cx="7034931" cy="54634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92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Arial Narrow" pitchFamily="34" charset="0"/>
              <a:cs typeface="Arial" pitchFamily="34" charset="0"/>
            </a:rPr>
            <a:t>Нефтедобыча, нефтепереработка и нефтехимия </a:t>
          </a:r>
          <a:endParaRPr lang="ru-RU" sz="2000" kern="1200" dirty="0">
            <a:latin typeface="Arial Narrow" pitchFamily="34" charset="0"/>
            <a:cs typeface="Arial" pitchFamily="34" charset="0"/>
          </a:endParaRPr>
        </a:p>
      </dsp:txBody>
      <dsp:txXfrm rot="10800000">
        <a:off x="698375" y="707196"/>
        <a:ext cx="6898345" cy="546346"/>
      </dsp:txXfrm>
    </dsp:sp>
    <dsp:sp modelId="{8C6D3C38-6FAB-40E3-B102-8CD4AAEBDE29}">
      <dsp:nvSpPr>
        <dsp:cNvPr id="0" name=""/>
        <dsp:cNvSpPr/>
      </dsp:nvSpPr>
      <dsp:spPr>
        <a:xfrm>
          <a:off x="495311" y="675530"/>
          <a:ext cx="546346" cy="546346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DF38C2-8961-4816-89B3-3E607F601818}">
      <dsp:nvSpPr>
        <dsp:cNvPr id="0" name=""/>
        <dsp:cNvSpPr/>
      </dsp:nvSpPr>
      <dsp:spPr>
        <a:xfrm rot="10800000">
          <a:off x="561789" y="1416632"/>
          <a:ext cx="7034931" cy="54634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92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Arial Narrow" pitchFamily="34" charset="0"/>
              <a:cs typeface="Arial" pitchFamily="34" charset="0"/>
            </a:rPr>
            <a:t>Инфокоммуникационные и космические технологии</a:t>
          </a:r>
          <a:endParaRPr lang="ru-RU" sz="2000" kern="1200" dirty="0">
            <a:latin typeface="Arial Narrow" pitchFamily="34" charset="0"/>
            <a:cs typeface="Arial" pitchFamily="34" charset="0"/>
          </a:endParaRPr>
        </a:p>
      </dsp:txBody>
      <dsp:txXfrm rot="10800000">
        <a:off x="698375" y="1416632"/>
        <a:ext cx="6898345" cy="546346"/>
      </dsp:txXfrm>
    </dsp:sp>
    <dsp:sp modelId="{32B32BFB-6EDB-4C89-B0B0-B980CB893573}">
      <dsp:nvSpPr>
        <dsp:cNvPr id="0" name=""/>
        <dsp:cNvSpPr/>
      </dsp:nvSpPr>
      <dsp:spPr>
        <a:xfrm>
          <a:off x="513772" y="1419014"/>
          <a:ext cx="546346" cy="546346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83647B-B9D5-4B29-BFE1-543CA77A9885}">
      <dsp:nvSpPr>
        <dsp:cNvPr id="0" name=""/>
        <dsp:cNvSpPr/>
      </dsp:nvSpPr>
      <dsp:spPr>
        <a:xfrm rot="10800000">
          <a:off x="561789" y="2126068"/>
          <a:ext cx="7034931" cy="54634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92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Arial Narrow" pitchFamily="34" charset="0"/>
              <a:cs typeface="Arial" pitchFamily="34" charset="0"/>
            </a:rPr>
            <a:t>Перспективные материалы</a:t>
          </a:r>
          <a:endParaRPr lang="ru-RU" sz="2000" kern="1200" dirty="0">
            <a:latin typeface="Arial Narrow" pitchFamily="34" charset="0"/>
            <a:cs typeface="Arial" pitchFamily="34" charset="0"/>
          </a:endParaRPr>
        </a:p>
      </dsp:txBody>
      <dsp:txXfrm rot="10800000">
        <a:off x="698375" y="2126068"/>
        <a:ext cx="6898345" cy="546346"/>
      </dsp:txXfrm>
    </dsp:sp>
    <dsp:sp modelId="{D57B2778-E0DE-4B5B-9CC8-B9CF57E91FC5}">
      <dsp:nvSpPr>
        <dsp:cNvPr id="0" name=""/>
        <dsp:cNvSpPr/>
      </dsp:nvSpPr>
      <dsp:spPr>
        <a:xfrm>
          <a:off x="513772" y="2128450"/>
          <a:ext cx="546346" cy="546346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4EF82F-01A0-4FA9-AADF-E1456FBED903}">
      <dsp:nvSpPr>
        <dsp:cNvPr id="0" name=""/>
        <dsp:cNvSpPr/>
      </dsp:nvSpPr>
      <dsp:spPr>
        <a:xfrm rot="10800000">
          <a:off x="561789" y="2815452"/>
          <a:ext cx="7034931" cy="546346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92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Arial Narrow" pitchFamily="34" charset="0"/>
              <a:cs typeface="Arial" pitchFamily="34" charset="0"/>
            </a:rPr>
            <a:t>Комплексные социо-гуманитарные исследования</a:t>
          </a:r>
          <a:endParaRPr lang="ru-RU" sz="2000" kern="1200" dirty="0">
            <a:latin typeface="Arial Narrow" pitchFamily="34" charset="0"/>
            <a:cs typeface="Arial" pitchFamily="34" charset="0"/>
          </a:endParaRPr>
        </a:p>
      </dsp:txBody>
      <dsp:txXfrm rot="10800000">
        <a:off x="698375" y="2815452"/>
        <a:ext cx="6898345" cy="546346"/>
      </dsp:txXfrm>
    </dsp:sp>
    <dsp:sp modelId="{1776E442-048E-47F7-B887-1E8D12B16658}">
      <dsp:nvSpPr>
        <dsp:cNvPr id="0" name=""/>
        <dsp:cNvSpPr/>
      </dsp:nvSpPr>
      <dsp:spPr>
        <a:xfrm>
          <a:off x="495311" y="2822298"/>
          <a:ext cx="546346" cy="546346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3A9C4-5B4A-4850-A52F-648E79416B98}">
      <dsp:nvSpPr>
        <dsp:cNvPr id="0" name=""/>
        <dsp:cNvSpPr/>
      </dsp:nvSpPr>
      <dsp:spPr>
        <a:xfrm>
          <a:off x="494876" y="1235968"/>
          <a:ext cx="2902162" cy="379485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425 000 </a:t>
          </a:r>
        </a:p>
      </dsp:txBody>
      <dsp:txXfrm>
        <a:off x="1540235" y="1425711"/>
        <a:ext cx="811444" cy="569227"/>
      </dsp:txXfrm>
    </dsp:sp>
    <dsp:sp modelId="{97DEC6AC-98ED-4FD7-AC5B-B5B412B032D4}">
      <dsp:nvSpPr>
        <dsp:cNvPr id="0" name=""/>
        <dsp:cNvSpPr/>
      </dsp:nvSpPr>
      <dsp:spPr>
        <a:xfrm>
          <a:off x="874544" y="2252793"/>
          <a:ext cx="2142826" cy="2773814"/>
        </a:xfrm>
        <a:prstGeom prst="ellips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33 000</a:t>
          </a:r>
        </a:p>
      </dsp:txBody>
      <dsp:txXfrm>
        <a:off x="1571498" y="2419222"/>
        <a:ext cx="748917" cy="499286"/>
      </dsp:txXfrm>
    </dsp:sp>
    <dsp:sp modelId="{9BFB6089-B486-46F6-B2E4-A35CAEE21DFD}">
      <dsp:nvSpPr>
        <dsp:cNvPr id="0" name=""/>
        <dsp:cNvSpPr/>
      </dsp:nvSpPr>
      <dsp:spPr>
        <a:xfrm>
          <a:off x="1200951" y="3190539"/>
          <a:ext cx="1490011" cy="1844650"/>
        </a:xfrm>
        <a:prstGeom prst="ellips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5 600</a:t>
          </a:r>
          <a:endParaRPr lang="ru-RU" sz="1600" kern="1200" dirty="0"/>
        </a:p>
      </dsp:txBody>
      <dsp:txXfrm>
        <a:off x="1598784" y="3328887"/>
        <a:ext cx="694345" cy="415046"/>
      </dsp:txXfrm>
    </dsp:sp>
    <dsp:sp modelId="{674075FF-E3F4-4B98-8F76-372F107CA3ED}">
      <dsp:nvSpPr>
        <dsp:cNvPr id="0" name=""/>
        <dsp:cNvSpPr/>
      </dsp:nvSpPr>
      <dsp:spPr>
        <a:xfrm>
          <a:off x="1401463" y="3947621"/>
          <a:ext cx="1113492" cy="1062570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3 500</a:t>
          </a:r>
          <a:endParaRPr lang="ru-RU" sz="2400" kern="1200" dirty="0"/>
        </a:p>
      </dsp:txBody>
      <dsp:txXfrm>
        <a:off x="1564530" y="4213264"/>
        <a:ext cx="787358" cy="53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image" Target="../media/image207.png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0.79977</cdr:x>
      <cdr:y>0.09822</cdr:y>
    </cdr:from>
    <cdr:to>
      <cdr:x>0.97031</cdr:x>
      <cdr:y>0.83643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2275751" y="155616"/>
          <a:ext cx="485275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71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50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226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301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382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450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520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591" algn="l" defTabSz="914150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>
                  <a:lumMod val="50000"/>
                </a:schemeClr>
              </a:solidFill>
            </a:rPr>
            <a:t>Q3</a:t>
          </a:r>
          <a:endParaRPr lang="ru-RU" sz="1200" b="1" dirty="0">
            <a:solidFill>
              <a:schemeClr val="bg2">
                <a:lumMod val="50000"/>
              </a:schemeClr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5">
                  <a:lumMod val="75000"/>
                </a:schemeClr>
              </a:solidFill>
            </a:rPr>
            <a:t>Q1</a:t>
          </a:r>
        </a:p>
        <a:p xmlns:a="http://schemas.openxmlformats.org/drawingml/2006/main">
          <a:endParaRPr lang="en-US" sz="600" b="1" dirty="0">
            <a:solidFill>
              <a:schemeClr val="accent5">
                <a:lumMod val="75000"/>
              </a:schemeClr>
            </a:solidFill>
          </a:endParaRPr>
        </a:p>
        <a:p xmlns:a="http://schemas.openxmlformats.org/drawingml/2006/main">
          <a:r>
            <a:rPr lang="en-US" sz="1200" b="1" dirty="0">
              <a:solidFill>
                <a:srgbClr val="FFC000"/>
              </a:solidFill>
            </a:rPr>
            <a:t>Q2</a:t>
          </a:r>
        </a:p>
        <a:p xmlns:a="http://schemas.openxmlformats.org/drawingml/2006/main">
          <a:endParaRPr lang="en-US" sz="1600" b="1" dirty="0">
            <a:solidFill>
              <a:srgbClr val="FFC000"/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Q4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10F86-79CC-4B05-A969-728AF7598F7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A4F3-4240-4EA6-B4CB-109CD479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5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042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350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480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699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740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843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6056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1206" algn="l" defTabSz="910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4" y="4715713"/>
            <a:ext cx="5438775" cy="44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92" y="9428246"/>
            <a:ext cx="2946400" cy="4968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C3E4F2-E510-4252-9ABC-7D267C9413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8150" y="1233488"/>
            <a:ext cx="5921375" cy="3332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175" indent="-28660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6423" indent="-2292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4992" indent="-2292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3561" indent="-2292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2130" indent="-2292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0699" indent="-2292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9268" indent="-2292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7837" indent="-2292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7138">
              <a:defRPr/>
            </a:pPr>
            <a:fld id="{352597C6-2589-454F-8714-482314A5A155}" type="slidenum">
              <a:rPr lang="ru-RU" altLang="ru-RU">
                <a:solidFill>
                  <a:prstClr val="black"/>
                </a:solidFill>
              </a:rPr>
              <a:pPr defTabSz="917138">
                <a:defRPr/>
              </a:pPr>
              <a:t>28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3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8150" y="1235075"/>
            <a:ext cx="5921375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505" indent="-2844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7700" indent="-22754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2781" indent="-22754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7861" indent="-22754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2940" indent="-2275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8021" indent="-2275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3100" indent="-2275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8181" indent="-2275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597C6-2589-454F-8714-482314A5A155}" type="slidenum">
              <a:rPr lang="ru-RU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D410B-C87D-4621-BC4F-744064DC7B8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7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D410B-C87D-4621-BC4F-744064DC7B8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8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5476" indent="-286722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6886" indent="-229377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5641" indent="-229377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64395" indent="-229377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23150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81904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40659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99413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62" fontAlgn="base">
              <a:spcBef>
                <a:spcPct val="0"/>
              </a:spcBef>
              <a:spcAft>
                <a:spcPct val="0"/>
              </a:spcAft>
              <a:defRPr/>
            </a:pPr>
            <a:fld id="{83C2C43D-988C-42F0-AD4C-6C05D0870E3F}" type="slidenum">
              <a:rPr lang="ru-RU" sz="1200">
                <a:solidFill>
                  <a:srgbClr val="000000"/>
                </a:solidFill>
              </a:rPr>
              <a:pPr defTabSz="457162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0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5476" indent="-286722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6886" indent="-229377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5641" indent="-229377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64395" indent="-229377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23150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81904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40659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99413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62" fontAlgn="base">
              <a:spcBef>
                <a:spcPct val="0"/>
              </a:spcBef>
              <a:spcAft>
                <a:spcPct val="0"/>
              </a:spcAft>
              <a:defRPr/>
            </a:pPr>
            <a:fld id="{83C2C43D-988C-42F0-AD4C-6C05D0870E3F}" type="slidenum">
              <a:rPr lang="ru-RU" sz="1200">
                <a:solidFill>
                  <a:srgbClr val="000000"/>
                </a:solidFill>
              </a:rPr>
              <a:pPr defTabSz="457162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0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5476" indent="-286722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6886" indent="-229377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5641" indent="-229377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64395" indent="-229377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23150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81904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40659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99413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62" fontAlgn="base">
              <a:spcBef>
                <a:spcPct val="0"/>
              </a:spcBef>
              <a:spcAft>
                <a:spcPct val="0"/>
              </a:spcAft>
              <a:defRPr/>
            </a:pPr>
            <a:fld id="{83C2C43D-988C-42F0-AD4C-6C05D0870E3F}" type="slidenum">
              <a:rPr lang="ru-RU" sz="1200">
                <a:solidFill>
                  <a:srgbClr val="000000"/>
                </a:solidFill>
              </a:rPr>
              <a:pPr defTabSz="457162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0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5476" indent="-286722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6886" indent="-229377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5641" indent="-229377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64395" indent="-229377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23150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81904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40659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99413" indent="-229377" defTabSz="457162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62" fontAlgn="base">
              <a:spcBef>
                <a:spcPct val="0"/>
              </a:spcBef>
              <a:spcAft>
                <a:spcPct val="0"/>
              </a:spcAft>
              <a:defRPr/>
            </a:pPr>
            <a:fld id="{83C2C43D-988C-42F0-AD4C-6C05D0870E3F}" type="slidenum">
              <a:rPr lang="ru-RU" sz="1200">
                <a:solidFill>
                  <a:srgbClr val="000000"/>
                </a:solidFill>
              </a:rPr>
              <a:pPr defTabSz="457162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0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2438" y="706438"/>
            <a:ext cx="6256337" cy="3519487"/>
          </a:xfrm>
          <a:ln/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pPr>
              <a:defRPr/>
            </a:pPr>
            <a:r>
              <a:rPr kumimoji="0" lang="en-US" altLang="ja-JP" sz="1000" dirty="0">
                <a:latin typeface="ＭＳ Ｐゴシック" charset="0"/>
              </a:rPr>
              <a:t>Projects at YTCA are shown, will discuss Advanced Metal</a:t>
            </a:r>
            <a:r>
              <a:rPr kumimoji="0" lang="en-US" altLang="ja-JP" sz="1000" baseline="0" dirty="0">
                <a:latin typeface="ＭＳ Ｐゴシック" charset="0"/>
              </a:rPr>
              <a:t> Alloys</a:t>
            </a:r>
            <a:r>
              <a:rPr kumimoji="0" lang="en-US" altLang="ja-JP" sz="1000" dirty="0">
                <a:latin typeface="ＭＳ Ｐゴシック" charset="0"/>
              </a:rPr>
              <a:t> and Composites and Advanced Energy and Storage Materials</a:t>
            </a:r>
          </a:p>
        </p:txBody>
      </p:sp>
      <p:sp>
        <p:nvSpPr>
          <p:cNvPr id="28676" name="スライド番号プレースホルダー 3"/>
          <p:cNvSpPr txBox="1">
            <a:spLocks noGrp="1"/>
          </p:cNvSpPr>
          <p:nvPr/>
        </p:nvSpPr>
        <p:spPr bwMode="auto">
          <a:xfrm>
            <a:off x="4053429" y="8917683"/>
            <a:ext cx="3101440" cy="4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defTabSz="914377"/>
            <a:fld id="{83FED749-AC76-4280-A072-B8E163A8F466}" type="slidenum">
              <a:rPr kumimoji="1" lang="en-US" altLang="ja-JP" sz="1200">
                <a:solidFill>
                  <a:prstClr val="black"/>
                </a:solidFill>
              </a:rPr>
              <a:pPr algn="r" defTabSz="914377"/>
              <a:t>24</a:t>
            </a:fld>
            <a:endParaRPr kumimoji="1" lang="en-US" altLang="ja-JP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3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1233488"/>
            <a:ext cx="592455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8C5A84-0496-4E38-804F-781EDBB5E0F5}" type="slidenum">
              <a:rPr lang="ru-RU" altLang="ru-RU">
                <a:solidFill>
                  <a:srgbClr val="000000"/>
                </a:solidFill>
              </a:rPr>
              <a:pPr eaLnBrk="1" hangingPunct="1"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0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8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96EF-7F1D-4FAF-9AD9-5B7D1B785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FCF1-DCF8-4FBB-B3F4-8F2F781F73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2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EC11-1414-445F-A214-925F68D5C5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2D0-1978-4679-B6FC-43946B5B5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4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770E-4073-4DBE-A4AB-46AB7F5B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0F4F9-6064-42CA-9FC5-017510A4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894E12-9405-460E-8B54-A04307F1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579" indent="0">
              <a:buNone/>
              <a:defRPr sz="1100"/>
            </a:lvl2pPr>
            <a:lvl3pPr marL="683301" indent="0">
              <a:buNone/>
              <a:defRPr sz="900"/>
            </a:lvl3pPr>
            <a:lvl4pPr marL="1024952" indent="0">
              <a:buNone/>
              <a:defRPr sz="800"/>
            </a:lvl4pPr>
            <a:lvl5pPr marL="1366602" indent="0">
              <a:buNone/>
              <a:defRPr sz="800"/>
            </a:lvl5pPr>
            <a:lvl6pPr marL="1708325" indent="0">
              <a:buNone/>
              <a:defRPr sz="800"/>
            </a:lvl6pPr>
            <a:lvl7pPr marL="2049902" indent="0">
              <a:buNone/>
              <a:defRPr sz="800"/>
            </a:lvl7pPr>
            <a:lvl8pPr marL="2391480" indent="0">
              <a:buNone/>
              <a:defRPr sz="800"/>
            </a:lvl8pPr>
            <a:lvl9pPr marL="273308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36926-B104-47B8-A5FD-2833175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4B52A-F8E6-46DA-915C-DEB69C00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889D1-E82B-4F47-A7CF-744DF78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195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1394-B49C-47FE-8FB9-51863B5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0D6EC6-0F57-47DE-AE40-3DB870A7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579" indent="0">
              <a:buNone/>
              <a:defRPr sz="2100"/>
            </a:lvl2pPr>
            <a:lvl3pPr marL="683301" indent="0">
              <a:buNone/>
              <a:defRPr sz="1800"/>
            </a:lvl3pPr>
            <a:lvl4pPr marL="1024952" indent="0">
              <a:buNone/>
              <a:defRPr sz="1500"/>
            </a:lvl4pPr>
            <a:lvl5pPr marL="1366602" indent="0">
              <a:buNone/>
              <a:defRPr sz="1500"/>
            </a:lvl5pPr>
            <a:lvl6pPr marL="1708325" indent="0">
              <a:buNone/>
              <a:defRPr sz="1500"/>
            </a:lvl6pPr>
            <a:lvl7pPr marL="2049902" indent="0">
              <a:buNone/>
              <a:defRPr sz="1500"/>
            </a:lvl7pPr>
            <a:lvl8pPr marL="2391480" indent="0">
              <a:buNone/>
              <a:defRPr sz="1500"/>
            </a:lvl8pPr>
            <a:lvl9pPr marL="2733087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09606-6847-452A-9855-65DFBF0C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579" indent="0">
              <a:buNone/>
              <a:defRPr sz="1100"/>
            </a:lvl2pPr>
            <a:lvl3pPr marL="683301" indent="0">
              <a:buNone/>
              <a:defRPr sz="900"/>
            </a:lvl3pPr>
            <a:lvl4pPr marL="1024952" indent="0">
              <a:buNone/>
              <a:defRPr sz="800"/>
            </a:lvl4pPr>
            <a:lvl5pPr marL="1366602" indent="0">
              <a:buNone/>
              <a:defRPr sz="800"/>
            </a:lvl5pPr>
            <a:lvl6pPr marL="1708325" indent="0">
              <a:buNone/>
              <a:defRPr sz="800"/>
            </a:lvl6pPr>
            <a:lvl7pPr marL="2049902" indent="0">
              <a:buNone/>
              <a:defRPr sz="800"/>
            </a:lvl7pPr>
            <a:lvl8pPr marL="2391480" indent="0">
              <a:buNone/>
              <a:defRPr sz="800"/>
            </a:lvl8pPr>
            <a:lvl9pPr marL="273308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6977B-5A02-4254-866B-BDF55A90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F84DD-FDEC-42B8-BA8D-295D516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13C33-47E5-42A8-9087-BA7AFAC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52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51DA5-B3B0-4092-B8F0-D2351958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54067-7545-435F-AFF3-F2C9EC04B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1A073-2D88-4F7A-8CE7-DD97004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DDC20-123E-471B-8839-10477A13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AD65-621B-4BA1-99FA-E6BE44B1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948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E2ED1-E397-4F65-8482-0963FC58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4555-4968-44D2-A467-1DD1DD5D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086D2-E6A9-4972-AE5D-3010A705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52BE4-B450-45BC-8E03-3F3C5A2C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6CCD7-73EF-4E3E-B4C7-07E93387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1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903" indent="0" algn="ctr">
              <a:buNone/>
              <a:defRPr sz="1500"/>
            </a:lvl2pPr>
            <a:lvl3pPr marL="683913" indent="0" algn="ctr">
              <a:buNone/>
              <a:defRPr sz="1400"/>
            </a:lvl3pPr>
            <a:lvl4pPr marL="1025870" indent="0" algn="ctr">
              <a:buNone/>
              <a:defRPr sz="1200"/>
            </a:lvl4pPr>
            <a:lvl5pPr marL="1367826" indent="0" algn="ctr">
              <a:buNone/>
              <a:defRPr sz="1200"/>
            </a:lvl5pPr>
            <a:lvl6pPr marL="1709837" indent="0" algn="ctr">
              <a:buNone/>
              <a:defRPr sz="1200"/>
            </a:lvl6pPr>
            <a:lvl7pPr marL="2051738" indent="0" algn="ctr">
              <a:buNone/>
              <a:defRPr sz="1200"/>
            </a:lvl7pPr>
            <a:lvl8pPr marL="2393640" indent="0" algn="ctr">
              <a:buNone/>
              <a:defRPr sz="1200"/>
            </a:lvl8pPr>
            <a:lvl9pPr marL="273554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3932-CC2A-4F0D-9497-C58FDD759D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EECA-511E-492C-9F4A-FE49E277CE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70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2A5F-C01E-44E6-AA7B-4F943FF1C0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7E1F-6576-4FE2-B5A3-94E485EEA5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16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8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8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3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5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E443-9EE7-4EFE-8A88-D96C68A277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A6A3-EA21-4B64-AD18-F3BD474822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017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DA15-EEF1-49A9-BF57-C9F6A9F1F8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B2F5-799D-4A1F-B91C-54607B771A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124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03" indent="0">
              <a:buNone/>
              <a:defRPr sz="1500" b="1"/>
            </a:lvl2pPr>
            <a:lvl3pPr marL="683913" indent="0">
              <a:buNone/>
              <a:defRPr sz="1400" b="1"/>
            </a:lvl3pPr>
            <a:lvl4pPr marL="1025870" indent="0">
              <a:buNone/>
              <a:defRPr sz="1200" b="1"/>
            </a:lvl4pPr>
            <a:lvl5pPr marL="1367826" indent="0">
              <a:buNone/>
              <a:defRPr sz="1200" b="1"/>
            </a:lvl5pPr>
            <a:lvl6pPr marL="1709837" indent="0">
              <a:buNone/>
              <a:defRPr sz="1200" b="1"/>
            </a:lvl6pPr>
            <a:lvl7pPr marL="2051738" indent="0">
              <a:buNone/>
              <a:defRPr sz="1200" b="1"/>
            </a:lvl7pPr>
            <a:lvl8pPr marL="2393640" indent="0">
              <a:buNone/>
              <a:defRPr sz="1200" b="1"/>
            </a:lvl8pPr>
            <a:lvl9pPr marL="273554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03" indent="0">
              <a:buNone/>
              <a:defRPr sz="1500" b="1"/>
            </a:lvl2pPr>
            <a:lvl3pPr marL="683913" indent="0">
              <a:buNone/>
              <a:defRPr sz="1400" b="1"/>
            </a:lvl3pPr>
            <a:lvl4pPr marL="1025870" indent="0">
              <a:buNone/>
              <a:defRPr sz="1200" b="1"/>
            </a:lvl4pPr>
            <a:lvl5pPr marL="1367826" indent="0">
              <a:buNone/>
              <a:defRPr sz="1200" b="1"/>
            </a:lvl5pPr>
            <a:lvl6pPr marL="1709837" indent="0">
              <a:buNone/>
              <a:defRPr sz="1200" b="1"/>
            </a:lvl6pPr>
            <a:lvl7pPr marL="2051738" indent="0">
              <a:buNone/>
              <a:defRPr sz="1200" b="1"/>
            </a:lvl7pPr>
            <a:lvl8pPr marL="2393640" indent="0">
              <a:buNone/>
              <a:defRPr sz="1200" b="1"/>
            </a:lvl8pPr>
            <a:lvl9pPr marL="273554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A85B-8844-4A2B-A9FA-FAF2834C34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B959-5F16-4EC4-840D-5044CC6CB3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69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8769-3C14-4CFE-B724-00467C7EB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F391-8FEB-4B0B-A794-C73429DEA0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BB5-B379-4B72-999A-84D5F948B4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56DF-FC9B-4AE5-990C-8CEE16094F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457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9F30-46F9-42F9-8BA9-7A8B064472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55B7-5B2A-42D1-8BB9-F6B9501E91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246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03" indent="0">
              <a:buNone/>
              <a:defRPr sz="1100"/>
            </a:lvl2pPr>
            <a:lvl3pPr marL="683913" indent="0">
              <a:buNone/>
              <a:defRPr sz="900"/>
            </a:lvl3pPr>
            <a:lvl4pPr marL="1025870" indent="0">
              <a:buNone/>
              <a:defRPr sz="800"/>
            </a:lvl4pPr>
            <a:lvl5pPr marL="1367826" indent="0">
              <a:buNone/>
              <a:defRPr sz="800"/>
            </a:lvl5pPr>
            <a:lvl6pPr marL="1709837" indent="0">
              <a:buNone/>
              <a:defRPr sz="800"/>
            </a:lvl6pPr>
            <a:lvl7pPr marL="2051738" indent="0">
              <a:buNone/>
              <a:defRPr sz="800"/>
            </a:lvl7pPr>
            <a:lvl8pPr marL="2393640" indent="0">
              <a:buNone/>
              <a:defRPr sz="800"/>
            </a:lvl8pPr>
            <a:lvl9pPr marL="273554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14C9-0DCB-4816-9AA8-9FD4217989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A580-2A87-4F88-927F-C6CB8A565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988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903" indent="0">
              <a:buNone/>
              <a:defRPr sz="2100"/>
            </a:lvl2pPr>
            <a:lvl3pPr marL="683913" indent="0">
              <a:buNone/>
              <a:defRPr sz="1800"/>
            </a:lvl3pPr>
            <a:lvl4pPr marL="1025870" indent="0">
              <a:buNone/>
              <a:defRPr sz="1500"/>
            </a:lvl4pPr>
            <a:lvl5pPr marL="1367826" indent="0">
              <a:buNone/>
              <a:defRPr sz="1500"/>
            </a:lvl5pPr>
            <a:lvl6pPr marL="1709837" indent="0">
              <a:buNone/>
              <a:defRPr sz="1500"/>
            </a:lvl6pPr>
            <a:lvl7pPr marL="2051738" indent="0">
              <a:buNone/>
              <a:defRPr sz="1500"/>
            </a:lvl7pPr>
            <a:lvl8pPr marL="2393640" indent="0">
              <a:buNone/>
              <a:defRPr sz="1500"/>
            </a:lvl8pPr>
            <a:lvl9pPr marL="2735543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03" indent="0">
              <a:buNone/>
              <a:defRPr sz="1100"/>
            </a:lvl2pPr>
            <a:lvl3pPr marL="683913" indent="0">
              <a:buNone/>
              <a:defRPr sz="900"/>
            </a:lvl3pPr>
            <a:lvl4pPr marL="1025870" indent="0">
              <a:buNone/>
              <a:defRPr sz="800"/>
            </a:lvl4pPr>
            <a:lvl5pPr marL="1367826" indent="0">
              <a:buNone/>
              <a:defRPr sz="800"/>
            </a:lvl5pPr>
            <a:lvl6pPr marL="1709837" indent="0">
              <a:buNone/>
              <a:defRPr sz="800"/>
            </a:lvl6pPr>
            <a:lvl7pPr marL="2051738" indent="0">
              <a:buNone/>
              <a:defRPr sz="800"/>
            </a:lvl7pPr>
            <a:lvl8pPr marL="2393640" indent="0">
              <a:buNone/>
              <a:defRPr sz="800"/>
            </a:lvl8pPr>
            <a:lvl9pPr marL="273554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422C-D45A-41C7-AFAA-A5CE97725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893B-2618-4365-8C2C-AEB3C536E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21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D509-5ECA-45D5-AE38-A7217F5AD1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E79C-3514-4DF0-9252-8D42DB232E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015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524C-87A0-444A-8053-FBD22BAED3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5A16-600A-44D3-81D8-EA6D4284D8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08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87" y="3676651"/>
            <a:ext cx="1587103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80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80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2412192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412192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195722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195722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5979216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5979216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AE93C69-9784-45A3-9CF5-08BBD0575546}" type="datetime1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/>
              <a:t>Центр перспективного развития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EC07116-EB78-45AC-A65F-B8B5C0C9C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50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FC79-6443-40C5-A9B1-C6D611F4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117E9-62F3-4334-B5B8-A8EC73F9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687" indent="0" algn="ctr">
              <a:buNone/>
              <a:defRPr sz="1600"/>
            </a:lvl2pPr>
            <a:lvl3pPr marL="683481" indent="0" algn="ctr">
              <a:buNone/>
              <a:defRPr sz="1400"/>
            </a:lvl3pPr>
            <a:lvl4pPr marL="1025217" indent="0" algn="ctr">
              <a:buNone/>
              <a:defRPr sz="1100"/>
            </a:lvl4pPr>
            <a:lvl5pPr marL="1366957" indent="0" algn="ctr">
              <a:buNone/>
              <a:defRPr sz="1100"/>
            </a:lvl5pPr>
            <a:lvl6pPr marL="1708754" indent="0" algn="ctr">
              <a:buNone/>
              <a:defRPr sz="1100"/>
            </a:lvl6pPr>
            <a:lvl7pPr marL="2050437" indent="0" algn="ctr">
              <a:buNone/>
              <a:defRPr sz="1100"/>
            </a:lvl7pPr>
            <a:lvl8pPr marL="2392118" indent="0" algn="ctr">
              <a:buNone/>
              <a:defRPr sz="1100"/>
            </a:lvl8pPr>
            <a:lvl9pPr marL="2733820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C666E-B1D9-4B38-9099-0EEB36EB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AF6-3EFB-4832-A6EE-9652839682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86BF0-057A-4844-82E6-22C4497B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F5621-5C38-4F43-8536-BC4044A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67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1755-FE39-48BF-9580-FB22ADEF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19009-2DCF-4C46-AA7F-88745E04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E1194-AEB8-451B-84FD-67DF492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568-6723-4E8B-958E-A7BA72B48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E909E-596A-4DA6-8402-5A05D7F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ED01D-53D4-442E-8536-01C0860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204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D748-9413-42F6-810D-435E5726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28896-3A15-44D2-B625-CCA8C652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683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2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6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087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04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21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33C7F-B420-48A9-BE1A-6B3B075E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D81C-022F-458B-A0DE-A84003C048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53E7A-5FB9-47A4-9877-910B7B4F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FAE78-3EFB-4F35-A0BF-2C8BA68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0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D3EB-C3E1-4F9A-A2A8-3818907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E8A8D-8BF6-49B4-A9E3-9A838DCE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F5120-DDFB-40FA-9CFB-31E42CA82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F776E-C547-4F85-8510-C86ECD2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D45-3E71-49B3-A9E3-A7FE9D7F9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08897-91A8-4F7A-ADBD-EED0EF3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1DF76-4FCE-47DE-9AC5-8CB9AF56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42797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7A86D-E513-4D70-ACEB-DE24FAB5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EED13-D671-41F6-B058-536CB852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687" indent="0">
              <a:buNone/>
              <a:defRPr sz="1600" b="1"/>
            </a:lvl2pPr>
            <a:lvl3pPr marL="683481" indent="0">
              <a:buNone/>
              <a:defRPr sz="1400" b="1"/>
            </a:lvl3pPr>
            <a:lvl4pPr marL="1025217" indent="0">
              <a:buNone/>
              <a:defRPr sz="1100" b="1"/>
            </a:lvl4pPr>
            <a:lvl5pPr marL="1366957" indent="0">
              <a:buNone/>
              <a:defRPr sz="1100" b="1"/>
            </a:lvl5pPr>
            <a:lvl6pPr marL="1708754" indent="0">
              <a:buNone/>
              <a:defRPr sz="1100" b="1"/>
            </a:lvl6pPr>
            <a:lvl7pPr marL="2050437" indent="0">
              <a:buNone/>
              <a:defRPr sz="1100" b="1"/>
            </a:lvl7pPr>
            <a:lvl8pPr marL="2392118" indent="0">
              <a:buNone/>
              <a:defRPr sz="1100" b="1"/>
            </a:lvl8pPr>
            <a:lvl9pPr marL="2733820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5D36C-FA97-4089-8C58-B0608C4F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E6D09-862F-403E-A132-884E0201D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687" indent="0">
              <a:buNone/>
              <a:defRPr sz="1600" b="1"/>
            </a:lvl2pPr>
            <a:lvl3pPr marL="683481" indent="0">
              <a:buNone/>
              <a:defRPr sz="1400" b="1"/>
            </a:lvl3pPr>
            <a:lvl4pPr marL="1025217" indent="0">
              <a:buNone/>
              <a:defRPr sz="1100" b="1"/>
            </a:lvl4pPr>
            <a:lvl5pPr marL="1366957" indent="0">
              <a:buNone/>
              <a:defRPr sz="1100" b="1"/>
            </a:lvl5pPr>
            <a:lvl6pPr marL="1708754" indent="0">
              <a:buNone/>
              <a:defRPr sz="1100" b="1"/>
            </a:lvl6pPr>
            <a:lvl7pPr marL="2050437" indent="0">
              <a:buNone/>
              <a:defRPr sz="1100" b="1"/>
            </a:lvl7pPr>
            <a:lvl8pPr marL="2392118" indent="0">
              <a:buNone/>
              <a:defRPr sz="1100" b="1"/>
            </a:lvl8pPr>
            <a:lvl9pPr marL="2733820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1DD4A-D6EE-4D45-A608-5FFB99EBC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50D2C-C2AD-40C3-A8AE-89F80D5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F79D-CED6-4CF2-BA75-C060CB9E0C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5DA46D-77D5-433F-AD86-3BA05F9C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F2D34-48D2-495F-8678-D45515E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60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301D-B60C-4F97-AC55-66EC5108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F5658-E44A-4FA4-8B8A-24062F97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331-FB35-4A04-B9D1-129C68A92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0B914B-A4CA-4915-8BE6-D96657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DD992-4F93-4EA9-871B-DCDF2BD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266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EA177-C95B-403D-9696-A087CDEE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527-0F06-4762-9FAD-F70538126B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C3DDE7-9C7C-4DAD-9372-ABAECB15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12A20-8F96-4D61-AD13-ABDF6BA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533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770E-4073-4DBE-A4AB-46AB7F5B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0F4F9-6064-42CA-9FC5-017510A4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894E12-9405-460E-8B54-A04307F1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41687" indent="0">
              <a:buNone/>
              <a:defRPr sz="1100"/>
            </a:lvl2pPr>
            <a:lvl3pPr marL="683481" indent="0">
              <a:buNone/>
              <a:defRPr sz="900"/>
            </a:lvl3pPr>
            <a:lvl4pPr marL="1025217" indent="0">
              <a:buNone/>
              <a:defRPr sz="900"/>
            </a:lvl4pPr>
            <a:lvl5pPr marL="1366957" indent="0">
              <a:buNone/>
              <a:defRPr sz="900"/>
            </a:lvl5pPr>
            <a:lvl6pPr marL="1708754" indent="0">
              <a:buNone/>
              <a:defRPr sz="900"/>
            </a:lvl6pPr>
            <a:lvl7pPr marL="2050437" indent="0">
              <a:buNone/>
              <a:defRPr sz="900"/>
            </a:lvl7pPr>
            <a:lvl8pPr marL="2392118" indent="0">
              <a:buNone/>
              <a:defRPr sz="900"/>
            </a:lvl8pPr>
            <a:lvl9pPr marL="27338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36926-B104-47B8-A5FD-2833175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57C-34E0-4E58-A535-187F711BC1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4B52A-F8E6-46DA-915C-DEB69C00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889D1-E82B-4F47-A7CF-744DF78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54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1394-B49C-47FE-8FB9-51863B5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0D6EC6-0F57-47DE-AE40-3DB870A7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687" indent="0">
              <a:buNone/>
              <a:defRPr sz="2100"/>
            </a:lvl2pPr>
            <a:lvl3pPr marL="683481" indent="0">
              <a:buNone/>
              <a:defRPr sz="1800"/>
            </a:lvl3pPr>
            <a:lvl4pPr marL="1025217" indent="0">
              <a:buNone/>
              <a:defRPr sz="1600"/>
            </a:lvl4pPr>
            <a:lvl5pPr marL="1366957" indent="0">
              <a:buNone/>
              <a:defRPr sz="1600"/>
            </a:lvl5pPr>
            <a:lvl6pPr marL="1708754" indent="0">
              <a:buNone/>
              <a:defRPr sz="1600"/>
            </a:lvl6pPr>
            <a:lvl7pPr marL="2050437" indent="0">
              <a:buNone/>
              <a:defRPr sz="1600"/>
            </a:lvl7pPr>
            <a:lvl8pPr marL="2392118" indent="0">
              <a:buNone/>
              <a:defRPr sz="1600"/>
            </a:lvl8pPr>
            <a:lvl9pPr marL="273382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09606-6847-452A-9855-65DFBF0C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41687" indent="0">
              <a:buNone/>
              <a:defRPr sz="1100"/>
            </a:lvl2pPr>
            <a:lvl3pPr marL="683481" indent="0">
              <a:buNone/>
              <a:defRPr sz="900"/>
            </a:lvl3pPr>
            <a:lvl4pPr marL="1025217" indent="0">
              <a:buNone/>
              <a:defRPr sz="900"/>
            </a:lvl4pPr>
            <a:lvl5pPr marL="1366957" indent="0">
              <a:buNone/>
              <a:defRPr sz="900"/>
            </a:lvl5pPr>
            <a:lvl6pPr marL="1708754" indent="0">
              <a:buNone/>
              <a:defRPr sz="900"/>
            </a:lvl6pPr>
            <a:lvl7pPr marL="2050437" indent="0">
              <a:buNone/>
              <a:defRPr sz="900"/>
            </a:lvl7pPr>
            <a:lvl8pPr marL="2392118" indent="0">
              <a:buNone/>
              <a:defRPr sz="900"/>
            </a:lvl8pPr>
            <a:lvl9pPr marL="27338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6977B-5A02-4254-866B-BDF55A90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1C00-E726-4CBC-A156-5392F34A71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F84DD-FDEC-42B8-BA8D-295D516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13C33-47E5-42A8-9087-BA7AFAC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05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51DA5-B3B0-4092-B8F0-D2351958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54067-7545-435F-AFF3-F2C9EC04B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1A073-2D88-4F7A-8CE7-DD97004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AA7-98DD-45AB-92B3-C957875BBD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DDC20-123E-471B-8839-10477A13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AD65-621B-4BA1-99FA-E6BE44B1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425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E2ED1-E397-4F65-8482-0963FC58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4555-4968-44D2-A467-1DD1DD5D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086D2-E6A9-4972-AE5D-3010A705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4236-DCD8-4B8B-B48B-9ABA08A27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52BE4-B450-45BC-8E03-3F3C5A2C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6CCD7-73EF-4E3E-B4C7-07E93387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8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EDA0-7869-4FB9-8C8A-2C23C6B9DA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FCF1-DCF8-4FBB-B3F4-8F2F781F73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9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6ECC-0C54-4A4E-B3B5-054DF6530C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DB3E-0FA8-424E-B59D-E597EF969E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595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7538-2A26-4C4E-B97B-1F6BF178B1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4060-6E1F-4D12-9372-38C925D5CB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4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743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CCBB-3866-499A-AEDF-321710B1E2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E973-CA5C-4455-9634-429A47796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637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62" indent="0">
              <a:buNone/>
              <a:defRPr sz="2000" b="1"/>
            </a:lvl2pPr>
            <a:lvl3pPr marL="910575" indent="0">
              <a:buNone/>
              <a:defRPr sz="1800" b="1"/>
            </a:lvl3pPr>
            <a:lvl4pPr marL="1365820" indent="0">
              <a:buNone/>
              <a:defRPr sz="1600" b="1"/>
            </a:lvl4pPr>
            <a:lvl5pPr marL="1821149" indent="0">
              <a:buNone/>
              <a:defRPr sz="1600" b="1"/>
            </a:lvl5pPr>
            <a:lvl6pPr marL="2276310" indent="0">
              <a:buNone/>
              <a:defRPr sz="1600" b="1"/>
            </a:lvl6pPr>
            <a:lvl7pPr marL="2731523" indent="0">
              <a:buNone/>
              <a:defRPr sz="1600" b="1"/>
            </a:lvl7pPr>
            <a:lvl8pPr marL="3186851" indent="0">
              <a:buNone/>
              <a:defRPr sz="1600" b="1"/>
            </a:lvl8pPr>
            <a:lvl9pPr marL="364211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62" indent="0">
              <a:buNone/>
              <a:defRPr sz="2000" b="1"/>
            </a:lvl2pPr>
            <a:lvl3pPr marL="910575" indent="0">
              <a:buNone/>
              <a:defRPr sz="1800" b="1"/>
            </a:lvl3pPr>
            <a:lvl4pPr marL="1365820" indent="0">
              <a:buNone/>
              <a:defRPr sz="1600" b="1"/>
            </a:lvl4pPr>
            <a:lvl5pPr marL="1821149" indent="0">
              <a:buNone/>
              <a:defRPr sz="1600" b="1"/>
            </a:lvl5pPr>
            <a:lvl6pPr marL="2276310" indent="0">
              <a:buNone/>
              <a:defRPr sz="1600" b="1"/>
            </a:lvl6pPr>
            <a:lvl7pPr marL="2731523" indent="0">
              <a:buNone/>
              <a:defRPr sz="1600" b="1"/>
            </a:lvl7pPr>
            <a:lvl8pPr marL="3186851" indent="0">
              <a:buNone/>
              <a:defRPr sz="1600" b="1"/>
            </a:lvl8pPr>
            <a:lvl9pPr marL="364211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E2D5-D2E1-4E9B-B9AF-0A8849F18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A3B8-92FC-4DED-B566-319E1D032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22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9668-9133-4418-9374-531F01EDAE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C52F-1AC2-405C-838D-A98D9CC68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504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1E64-B6C7-4CDE-B4F2-828B95AE85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C0B5-3D07-4D1C-AC19-A7464AE15A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508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162" indent="0">
              <a:buNone/>
              <a:defRPr sz="1200"/>
            </a:lvl2pPr>
            <a:lvl3pPr marL="910575" indent="0">
              <a:buNone/>
              <a:defRPr sz="1000"/>
            </a:lvl3pPr>
            <a:lvl4pPr marL="1365820" indent="0">
              <a:buNone/>
              <a:defRPr sz="900"/>
            </a:lvl4pPr>
            <a:lvl5pPr marL="1821149" indent="0">
              <a:buNone/>
              <a:defRPr sz="900"/>
            </a:lvl5pPr>
            <a:lvl6pPr marL="2276310" indent="0">
              <a:buNone/>
              <a:defRPr sz="900"/>
            </a:lvl6pPr>
            <a:lvl7pPr marL="2731523" indent="0">
              <a:buNone/>
              <a:defRPr sz="900"/>
            </a:lvl7pPr>
            <a:lvl8pPr marL="3186851" indent="0">
              <a:buNone/>
              <a:defRPr sz="900"/>
            </a:lvl8pPr>
            <a:lvl9pPr marL="364211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FB58-C433-46B1-91A1-66F14F060B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8822-D21F-4A69-BBB3-5B0F5A5AEC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017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62" indent="0">
              <a:buNone/>
              <a:defRPr sz="2800"/>
            </a:lvl2pPr>
            <a:lvl3pPr marL="910575" indent="0">
              <a:buNone/>
              <a:defRPr sz="2400"/>
            </a:lvl3pPr>
            <a:lvl4pPr marL="1365820" indent="0">
              <a:buNone/>
              <a:defRPr sz="2000"/>
            </a:lvl4pPr>
            <a:lvl5pPr marL="1821149" indent="0">
              <a:buNone/>
              <a:defRPr sz="2000"/>
            </a:lvl5pPr>
            <a:lvl6pPr marL="2276310" indent="0">
              <a:buNone/>
              <a:defRPr sz="2000"/>
            </a:lvl6pPr>
            <a:lvl7pPr marL="2731523" indent="0">
              <a:buNone/>
              <a:defRPr sz="2000"/>
            </a:lvl7pPr>
            <a:lvl8pPr marL="3186851" indent="0">
              <a:buNone/>
              <a:defRPr sz="2000"/>
            </a:lvl8pPr>
            <a:lvl9pPr marL="364211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6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162" indent="0">
              <a:buNone/>
              <a:defRPr sz="1200"/>
            </a:lvl2pPr>
            <a:lvl3pPr marL="910575" indent="0">
              <a:buNone/>
              <a:defRPr sz="1000"/>
            </a:lvl3pPr>
            <a:lvl4pPr marL="1365820" indent="0">
              <a:buNone/>
              <a:defRPr sz="900"/>
            </a:lvl4pPr>
            <a:lvl5pPr marL="1821149" indent="0">
              <a:buNone/>
              <a:defRPr sz="900"/>
            </a:lvl5pPr>
            <a:lvl6pPr marL="2276310" indent="0">
              <a:buNone/>
              <a:defRPr sz="900"/>
            </a:lvl6pPr>
            <a:lvl7pPr marL="2731523" indent="0">
              <a:buNone/>
              <a:defRPr sz="900"/>
            </a:lvl7pPr>
            <a:lvl8pPr marL="3186851" indent="0">
              <a:buNone/>
              <a:defRPr sz="900"/>
            </a:lvl8pPr>
            <a:lvl9pPr marL="364211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6B6B-560F-4380-813F-FDC6A1A60B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1447-10AB-4C86-BAF9-94636D3318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235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2DE9-1CF0-49B3-B5CA-F417FA3C49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2D0-1978-4679-B6FC-43946B5B5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688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4E61-BDB6-403C-80E4-469C527673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56DF-FC9B-4AE5-990C-8CEE16094F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86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58019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FC79-6443-40C5-A9B1-C6D611F4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117E9-62F3-4334-B5B8-A8EC73F9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687" indent="0" algn="ctr">
              <a:buNone/>
              <a:defRPr sz="1600"/>
            </a:lvl2pPr>
            <a:lvl3pPr marL="683481" indent="0" algn="ctr">
              <a:buNone/>
              <a:defRPr sz="1400"/>
            </a:lvl3pPr>
            <a:lvl4pPr marL="1025217" indent="0" algn="ctr">
              <a:buNone/>
              <a:defRPr sz="1100"/>
            </a:lvl4pPr>
            <a:lvl5pPr marL="1366957" indent="0" algn="ctr">
              <a:buNone/>
              <a:defRPr sz="1100"/>
            </a:lvl5pPr>
            <a:lvl6pPr marL="1708754" indent="0" algn="ctr">
              <a:buNone/>
              <a:defRPr sz="1100"/>
            </a:lvl6pPr>
            <a:lvl7pPr marL="2050437" indent="0" algn="ctr">
              <a:buNone/>
              <a:defRPr sz="1100"/>
            </a:lvl7pPr>
            <a:lvl8pPr marL="2392118" indent="0" algn="ctr">
              <a:buNone/>
              <a:defRPr sz="1100"/>
            </a:lvl8pPr>
            <a:lvl9pPr marL="2733820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C666E-B1D9-4B38-9099-0EEB36EB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AF6-3EFB-4832-A6EE-9652839682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86BF0-057A-4844-82E6-22C4497B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F5621-5C38-4F43-8536-BC4044A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59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1755-FE39-48BF-9580-FB22ADEF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19009-2DCF-4C46-AA7F-88745E04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E1194-AEB8-451B-84FD-67DF492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F568-6723-4E8B-958E-A7BA72B48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E909E-596A-4DA6-8402-5A05D7F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ED01D-53D4-442E-8536-01C0860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985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D748-9413-42F6-810D-435E5726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28896-3A15-44D2-B625-CCA8C652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683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2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6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087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04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21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33C7F-B420-48A9-BE1A-6B3B075E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D81C-022F-458B-A0DE-A84003C048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53E7A-5FB9-47A4-9877-910B7B4F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FAE78-3EFB-4F35-A0BF-2C8BA68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47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D3EB-C3E1-4F9A-A2A8-3818907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E8A8D-8BF6-49B4-A9E3-9A838DCE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F5120-DDFB-40FA-9CFB-31E42CA82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F776E-C547-4F85-8510-C86ECD2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3D45-3E71-49B3-A9E3-A7FE9D7F9E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08897-91A8-4F7A-ADBD-EED0EF3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1DF76-4FCE-47DE-9AC5-8CB9AF56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94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7A86D-E513-4D70-ACEB-DE24FAB5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EED13-D671-41F6-B058-536CB852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687" indent="0">
              <a:buNone/>
              <a:defRPr sz="1600" b="1"/>
            </a:lvl2pPr>
            <a:lvl3pPr marL="683481" indent="0">
              <a:buNone/>
              <a:defRPr sz="1400" b="1"/>
            </a:lvl3pPr>
            <a:lvl4pPr marL="1025217" indent="0">
              <a:buNone/>
              <a:defRPr sz="1100" b="1"/>
            </a:lvl4pPr>
            <a:lvl5pPr marL="1366957" indent="0">
              <a:buNone/>
              <a:defRPr sz="1100" b="1"/>
            </a:lvl5pPr>
            <a:lvl6pPr marL="1708754" indent="0">
              <a:buNone/>
              <a:defRPr sz="1100" b="1"/>
            </a:lvl6pPr>
            <a:lvl7pPr marL="2050437" indent="0">
              <a:buNone/>
              <a:defRPr sz="1100" b="1"/>
            </a:lvl7pPr>
            <a:lvl8pPr marL="2392118" indent="0">
              <a:buNone/>
              <a:defRPr sz="1100" b="1"/>
            </a:lvl8pPr>
            <a:lvl9pPr marL="2733820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5D36C-FA97-4089-8C58-B0608C4F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E6D09-862F-403E-A132-884E0201D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687" indent="0">
              <a:buNone/>
              <a:defRPr sz="1600" b="1"/>
            </a:lvl2pPr>
            <a:lvl3pPr marL="683481" indent="0">
              <a:buNone/>
              <a:defRPr sz="1400" b="1"/>
            </a:lvl3pPr>
            <a:lvl4pPr marL="1025217" indent="0">
              <a:buNone/>
              <a:defRPr sz="1100" b="1"/>
            </a:lvl4pPr>
            <a:lvl5pPr marL="1366957" indent="0">
              <a:buNone/>
              <a:defRPr sz="1100" b="1"/>
            </a:lvl5pPr>
            <a:lvl6pPr marL="1708754" indent="0">
              <a:buNone/>
              <a:defRPr sz="1100" b="1"/>
            </a:lvl6pPr>
            <a:lvl7pPr marL="2050437" indent="0">
              <a:buNone/>
              <a:defRPr sz="1100" b="1"/>
            </a:lvl7pPr>
            <a:lvl8pPr marL="2392118" indent="0">
              <a:buNone/>
              <a:defRPr sz="1100" b="1"/>
            </a:lvl8pPr>
            <a:lvl9pPr marL="2733820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1DD4A-D6EE-4D45-A608-5FFB99EBC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50D2C-C2AD-40C3-A8AE-89F80D5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F79D-CED6-4CF2-BA75-C060CB9E0C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5DA46D-77D5-433F-AD86-3BA05F9C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F2D34-48D2-495F-8678-D45515E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347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301D-B60C-4F97-AC55-66EC5108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F5658-E44A-4FA4-8B8A-24062F97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6331-FB35-4A04-B9D1-129C68A92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0B914B-A4CA-4915-8BE6-D96657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DD992-4F93-4EA9-871B-DCDF2BD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993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EA177-C95B-403D-9696-A087CDEE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527-0F06-4762-9FAD-F70538126B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C3DDE7-9C7C-4DAD-9372-ABAECB15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12A20-8F96-4D61-AD13-ABDF6BA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57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770E-4073-4DBE-A4AB-46AB7F5B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0F4F9-6064-42CA-9FC5-017510A4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894E12-9405-460E-8B54-A04307F1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41687" indent="0">
              <a:buNone/>
              <a:defRPr sz="1100"/>
            </a:lvl2pPr>
            <a:lvl3pPr marL="683481" indent="0">
              <a:buNone/>
              <a:defRPr sz="900"/>
            </a:lvl3pPr>
            <a:lvl4pPr marL="1025217" indent="0">
              <a:buNone/>
              <a:defRPr sz="900"/>
            </a:lvl4pPr>
            <a:lvl5pPr marL="1366957" indent="0">
              <a:buNone/>
              <a:defRPr sz="900"/>
            </a:lvl5pPr>
            <a:lvl6pPr marL="1708754" indent="0">
              <a:buNone/>
              <a:defRPr sz="900"/>
            </a:lvl6pPr>
            <a:lvl7pPr marL="2050437" indent="0">
              <a:buNone/>
              <a:defRPr sz="900"/>
            </a:lvl7pPr>
            <a:lvl8pPr marL="2392118" indent="0">
              <a:buNone/>
              <a:defRPr sz="900"/>
            </a:lvl8pPr>
            <a:lvl9pPr marL="27338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36926-B104-47B8-A5FD-2833175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57C-34E0-4E58-A535-187F711BC1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4B52A-F8E6-46DA-915C-DEB69C00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889D1-E82B-4F47-A7CF-744DF78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33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1394-B49C-47FE-8FB9-51863B5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0D6EC6-0F57-47DE-AE40-3DB870A7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687" indent="0">
              <a:buNone/>
              <a:defRPr sz="2100"/>
            </a:lvl2pPr>
            <a:lvl3pPr marL="683481" indent="0">
              <a:buNone/>
              <a:defRPr sz="1800"/>
            </a:lvl3pPr>
            <a:lvl4pPr marL="1025217" indent="0">
              <a:buNone/>
              <a:defRPr sz="1600"/>
            </a:lvl4pPr>
            <a:lvl5pPr marL="1366957" indent="0">
              <a:buNone/>
              <a:defRPr sz="1600"/>
            </a:lvl5pPr>
            <a:lvl6pPr marL="1708754" indent="0">
              <a:buNone/>
              <a:defRPr sz="1600"/>
            </a:lvl6pPr>
            <a:lvl7pPr marL="2050437" indent="0">
              <a:buNone/>
              <a:defRPr sz="1600"/>
            </a:lvl7pPr>
            <a:lvl8pPr marL="2392118" indent="0">
              <a:buNone/>
              <a:defRPr sz="1600"/>
            </a:lvl8pPr>
            <a:lvl9pPr marL="273382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09606-6847-452A-9855-65DFBF0C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41687" indent="0">
              <a:buNone/>
              <a:defRPr sz="1100"/>
            </a:lvl2pPr>
            <a:lvl3pPr marL="683481" indent="0">
              <a:buNone/>
              <a:defRPr sz="900"/>
            </a:lvl3pPr>
            <a:lvl4pPr marL="1025217" indent="0">
              <a:buNone/>
              <a:defRPr sz="900"/>
            </a:lvl4pPr>
            <a:lvl5pPr marL="1366957" indent="0">
              <a:buNone/>
              <a:defRPr sz="900"/>
            </a:lvl5pPr>
            <a:lvl6pPr marL="1708754" indent="0">
              <a:buNone/>
              <a:defRPr sz="900"/>
            </a:lvl6pPr>
            <a:lvl7pPr marL="2050437" indent="0">
              <a:buNone/>
              <a:defRPr sz="900"/>
            </a:lvl7pPr>
            <a:lvl8pPr marL="2392118" indent="0">
              <a:buNone/>
              <a:defRPr sz="900"/>
            </a:lvl8pPr>
            <a:lvl9pPr marL="27338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6977B-5A02-4254-866B-BDF55A90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1C00-E726-4CBC-A156-5392F34A71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F84DD-FDEC-42B8-BA8D-295D516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13C33-47E5-42A8-9087-BA7AFAC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045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51DA5-B3B0-4092-B8F0-D2351958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54067-7545-435F-AFF3-F2C9EC04B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1A073-2D88-4F7A-8CE7-DD97004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AA7-98DD-45AB-92B3-C957875BBD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DDC20-123E-471B-8839-10477A13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AD65-621B-4BA1-99FA-E6BE44B1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62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E2ED1-E397-4F65-8482-0963FC58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4555-4968-44D2-A467-1DD1DD5D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61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086D2-E6A9-4972-AE5D-3010A705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4236-DCD8-4B8B-B48B-9ABA08A27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52BE4-B450-45BC-8E03-3F3C5A2C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6CCD7-73EF-4E3E-B4C7-07E93387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8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4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678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56"/>
            <a:ext cx="6858000" cy="124182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03" indent="0" algn="ctr">
              <a:buNone/>
              <a:defRPr sz="1600"/>
            </a:lvl2pPr>
            <a:lvl3pPr marL="684468" indent="0" algn="ctr">
              <a:buNone/>
              <a:defRPr sz="1400"/>
            </a:lvl3pPr>
            <a:lvl4pPr marL="1026705" indent="0" algn="ctr">
              <a:buNone/>
              <a:defRPr sz="1100"/>
            </a:lvl4pPr>
            <a:lvl5pPr marL="1368939" indent="0" algn="ctr">
              <a:buNone/>
              <a:defRPr sz="1100"/>
            </a:lvl5pPr>
            <a:lvl6pPr marL="1711205" indent="0" algn="ctr">
              <a:buNone/>
              <a:defRPr sz="1100"/>
            </a:lvl6pPr>
            <a:lvl7pPr marL="2053408" indent="0" algn="ctr">
              <a:buNone/>
              <a:defRPr sz="1100"/>
            </a:lvl7pPr>
            <a:lvl8pPr marL="2395607" indent="0" algn="ctr">
              <a:buNone/>
              <a:defRPr sz="1100"/>
            </a:lvl8pPr>
            <a:lvl9pPr marL="2737814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BA6-2D25-4C98-98B2-037AD069E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88" y="1902886"/>
            <a:ext cx="3820212" cy="32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70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79" y="3676365"/>
            <a:ext cx="1639793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49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2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684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7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89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2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340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56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78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15CE-105A-4932-9BCE-F23179820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19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4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656671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28650" y="2546027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628650" y="1418992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4203481" y="3656671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9"/>
          </p:nvPr>
        </p:nvSpPr>
        <p:spPr>
          <a:xfrm>
            <a:off x="4203481" y="2546027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4203481" y="1418992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006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41"/>
            <a:ext cx="3446736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000795"/>
            <a:ext cx="3446736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195598" y="1369241"/>
            <a:ext cx="3446736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195598" y="3000795"/>
            <a:ext cx="3446736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73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80" y="1369241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80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2412192" y="1369241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412192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195713" y="1369241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195713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5979174" y="1369241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5979174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80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03" indent="0">
              <a:buNone/>
              <a:defRPr sz="1600" b="1"/>
            </a:lvl2pPr>
            <a:lvl3pPr marL="684468" indent="0">
              <a:buNone/>
              <a:defRPr sz="1400" b="1"/>
            </a:lvl3pPr>
            <a:lvl4pPr marL="1026705" indent="0">
              <a:buNone/>
              <a:defRPr sz="1100" b="1"/>
            </a:lvl4pPr>
            <a:lvl5pPr marL="1368939" indent="0">
              <a:buNone/>
              <a:defRPr sz="1100" b="1"/>
            </a:lvl5pPr>
            <a:lvl6pPr marL="1711205" indent="0">
              <a:buNone/>
              <a:defRPr sz="1100" b="1"/>
            </a:lvl6pPr>
            <a:lvl7pPr marL="2053408" indent="0">
              <a:buNone/>
              <a:defRPr sz="1100" b="1"/>
            </a:lvl7pPr>
            <a:lvl8pPr marL="2395607" indent="0">
              <a:buNone/>
              <a:defRPr sz="1100" b="1"/>
            </a:lvl8pPr>
            <a:lvl9pPr marL="2737814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03" indent="0">
              <a:buNone/>
              <a:defRPr sz="1600" b="1"/>
            </a:lvl2pPr>
            <a:lvl3pPr marL="684468" indent="0">
              <a:buNone/>
              <a:defRPr sz="1400" b="1"/>
            </a:lvl3pPr>
            <a:lvl4pPr marL="1026705" indent="0">
              <a:buNone/>
              <a:defRPr sz="1100" b="1"/>
            </a:lvl4pPr>
            <a:lvl5pPr marL="1368939" indent="0">
              <a:buNone/>
              <a:defRPr sz="1100" b="1"/>
            </a:lvl5pPr>
            <a:lvl6pPr marL="1711205" indent="0">
              <a:buNone/>
              <a:defRPr sz="1100" b="1"/>
            </a:lvl6pPr>
            <a:lvl7pPr marL="2053408" indent="0">
              <a:buNone/>
              <a:defRPr sz="1100" b="1"/>
            </a:lvl7pPr>
            <a:lvl8pPr marL="2395607" indent="0">
              <a:buNone/>
              <a:defRPr sz="1100" b="1"/>
            </a:lvl8pPr>
            <a:lvl9pPr marL="2737814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521F-AFD5-4565-AFB7-AD7D50D910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043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244-D66B-4881-B0EA-14FF7E003D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24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49E5-239E-43D6-B2D7-CE34CECF24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24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78" indent="0" algn="ctr">
              <a:buNone/>
              <a:defRPr sz="1500"/>
            </a:lvl2pPr>
            <a:lvl3pPr marL="685188" indent="0" algn="ctr">
              <a:buNone/>
              <a:defRPr sz="1400"/>
            </a:lvl3pPr>
            <a:lvl4pPr marL="1027782" indent="0" algn="ctr">
              <a:buNone/>
              <a:defRPr sz="1200"/>
            </a:lvl4pPr>
            <a:lvl5pPr marL="1370376" indent="0" algn="ctr">
              <a:buNone/>
              <a:defRPr sz="1200"/>
            </a:lvl5pPr>
            <a:lvl6pPr marL="1712987" indent="0" algn="ctr">
              <a:buNone/>
              <a:defRPr sz="1200"/>
            </a:lvl6pPr>
            <a:lvl7pPr marL="2055563" indent="0" algn="ctr">
              <a:buNone/>
              <a:defRPr sz="1200"/>
            </a:lvl7pPr>
            <a:lvl8pPr marL="2398140" indent="0" algn="ctr">
              <a:buNone/>
              <a:defRPr sz="1200"/>
            </a:lvl8pPr>
            <a:lvl9pPr marL="2740718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9F63-6508-4C92-8FDA-258C7B10C2B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566D-BEC0-4BBD-8437-03A2EA68C4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951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6F07-6030-4EB5-9EE0-B90DF8F3D8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CC81-448B-47D2-BEF8-3480B22206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926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4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1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7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C60F-528E-404E-AC9B-8DF4A7E505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BB7D-BD74-4495-96A5-57BEBF8859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285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0223-5721-4E3F-948C-296ED054759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3374-63BA-494C-947D-44DB52A6D2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26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78" indent="0">
              <a:buNone/>
              <a:defRPr sz="1500" b="1"/>
            </a:lvl2pPr>
            <a:lvl3pPr marL="685188" indent="0">
              <a:buNone/>
              <a:defRPr sz="1400" b="1"/>
            </a:lvl3pPr>
            <a:lvl4pPr marL="1027782" indent="0">
              <a:buNone/>
              <a:defRPr sz="1200" b="1"/>
            </a:lvl4pPr>
            <a:lvl5pPr marL="1370376" indent="0">
              <a:buNone/>
              <a:defRPr sz="1200" b="1"/>
            </a:lvl5pPr>
            <a:lvl6pPr marL="1712987" indent="0">
              <a:buNone/>
              <a:defRPr sz="1200" b="1"/>
            </a:lvl6pPr>
            <a:lvl7pPr marL="2055563" indent="0">
              <a:buNone/>
              <a:defRPr sz="1200" b="1"/>
            </a:lvl7pPr>
            <a:lvl8pPr marL="2398140" indent="0">
              <a:buNone/>
              <a:defRPr sz="1200" b="1"/>
            </a:lvl8pPr>
            <a:lvl9pPr marL="27407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78" indent="0">
              <a:buNone/>
              <a:defRPr sz="1500" b="1"/>
            </a:lvl2pPr>
            <a:lvl3pPr marL="685188" indent="0">
              <a:buNone/>
              <a:defRPr sz="1400" b="1"/>
            </a:lvl3pPr>
            <a:lvl4pPr marL="1027782" indent="0">
              <a:buNone/>
              <a:defRPr sz="1200" b="1"/>
            </a:lvl4pPr>
            <a:lvl5pPr marL="1370376" indent="0">
              <a:buNone/>
              <a:defRPr sz="1200" b="1"/>
            </a:lvl5pPr>
            <a:lvl6pPr marL="1712987" indent="0">
              <a:buNone/>
              <a:defRPr sz="1200" b="1"/>
            </a:lvl6pPr>
            <a:lvl7pPr marL="2055563" indent="0">
              <a:buNone/>
              <a:defRPr sz="1200" b="1"/>
            </a:lvl7pPr>
            <a:lvl8pPr marL="2398140" indent="0">
              <a:buNone/>
              <a:defRPr sz="1200" b="1"/>
            </a:lvl8pPr>
            <a:lvl9pPr marL="274071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C09E-E9F4-43CB-9055-BF85965711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3482-DB6B-4905-B7AC-B72B642C2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76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9952-7190-46C4-9493-5823C5D59E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9123-971B-41C2-9586-D82B2A6738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833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DF5-D351-4238-8C71-C3E2B264AD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E488-654E-44BC-8088-41A70F0FD3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886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78" indent="0">
              <a:buNone/>
              <a:defRPr sz="1100"/>
            </a:lvl2pPr>
            <a:lvl3pPr marL="685188" indent="0">
              <a:buNone/>
              <a:defRPr sz="900"/>
            </a:lvl3pPr>
            <a:lvl4pPr marL="1027782" indent="0">
              <a:buNone/>
              <a:defRPr sz="800"/>
            </a:lvl4pPr>
            <a:lvl5pPr marL="1370376" indent="0">
              <a:buNone/>
              <a:defRPr sz="800"/>
            </a:lvl5pPr>
            <a:lvl6pPr marL="1712987" indent="0">
              <a:buNone/>
              <a:defRPr sz="800"/>
            </a:lvl6pPr>
            <a:lvl7pPr marL="2055563" indent="0">
              <a:buNone/>
              <a:defRPr sz="800"/>
            </a:lvl7pPr>
            <a:lvl8pPr marL="2398140" indent="0">
              <a:buNone/>
              <a:defRPr sz="800"/>
            </a:lvl8pPr>
            <a:lvl9pPr marL="274071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CBED-901F-43AB-ADE0-02E13EB3669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2EA5-844F-4FCB-AA22-343DC649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84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78" indent="0">
              <a:buNone/>
              <a:defRPr sz="2100"/>
            </a:lvl2pPr>
            <a:lvl3pPr marL="685188" indent="0">
              <a:buNone/>
              <a:defRPr sz="1800"/>
            </a:lvl3pPr>
            <a:lvl4pPr marL="1027782" indent="0">
              <a:buNone/>
              <a:defRPr sz="1500"/>
            </a:lvl4pPr>
            <a:lvl5pPr marL="1370376" indent="0">
              <a:buNone/>
              <a:defRPr sz="1500"/>
            </a:lvl5pPr>
            <a:lvl6pPr marL="1712987" indent="0">
              <a:buNone/>
              <a:defRPr sz="1500"/>
            </a:lvl6pPr>
            <a:lvl7pPr marL="2055563" indent="0">
              <a:buNone/>
              <a:defRPr sz="1500"/>
            </a:lvl7pPr>
            <a:lvl8pPr marL="2398140" indent="0">
              <a:buNone/>
              <a:defRPr sz="1500"/>
            </a:lvl8pPr>
            <a:lvl9pPr marL="2740718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78" indent="0">
              <a:buNone/>
              <a:defRPr sz="1100"/>
            </a:lvl2pPr>
            <a:lvl3pPr marL="685188" indent="0">
              <a:buNone/>
              <a:defRPr sz="900"/>
            </a:lvl3pPr>
            <a:lvl4pPr marL="1027782" indent="0">
              <a:buNone/>
              <a:defRPr sz="800"/>
            </a:lvl4pPr>
            <a:lvl5pPr marL="1370376" indent="0">
              <a:buNone/>
              <a:defRPr sz="800"/>
            </a:lvl5pPr>
            <a:lvl6pPr marL="1712987" indent="0">
              <a:buNone/>
              <a:defRPr sz="800"/>
            </a:lvl6pPr>
            <a:lvl7pPr marL="2055563" indent="0">
              <a:buNone/>
              <a:defRPr sz="800"/>
            </a:lvl7pPr>
            <a:lvl8pPr marL="2398140" indent="0">
              <a:buNone/>
              <a:defRPr sz="800"/>
            </a:lvl8pPr>
            <a:lvl9pPr marL="274071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F84F-3FE5-49F9-83BB-46FFE2D881E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EE55-A8DF-494E-B5A3-553B2AEB6F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05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4A4A-3D3F-45D4-9925-2BF694DB092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9856-17E8-4F8F-8447-33CDCD6340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5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06" indent="0">
              <a:buNone/>
              <a:defRPr sz="2000" b="1"/>
            </a:lvl2pPr>
            <a:lvl3pPr marL="911408" indent="0">
              <a:buNone/>
              <a:defRPr sz="1800" b="1"/>
            </a:lvl3pPr>
            <a:lvl4pPr marL="1367078" indent="0">
              <a:buNone/>
              <a:defRPr sz="1600" b="1"/>
            </a:lvl4pPr>
            <a:lvl5pPr marL="1822814" indent="0">
              <a:buNone/>
              <a:defRPr sz="1600" b="1"/>
            </a:lvl5pPr>
            <a:lvl6pPr marL="2278419" indent="0">
              <a:buNone/>
              <a:defRPr sz="1600" b="1"/>
            </a:lvl6pPr>
            <a:lvl7pPr marL="2734039" indent="0">
              <a:buNone/>
              <a:defRPr sz="1600" b="1"/>
            </a:lvl7pPr>
            <a:lvl8pPr marL="3189792" indent="0">
              <a:buNone/>
              <a:defRPr sz="1600" b="1"/>
            </a:lvl8pPr>
            <a:lvl9pPr marL="36454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06" indent="0">
              <a:buNone/>
              <a:defRPr sz="2000" b="1"/>
            </a:lvl2pPr>
            <a:lvl3pPr marL="911408" indent="0">
              <a:buNone/>
              <a:defRPr sz="1800" b="1"/>
            </a:lvl3pPr>
            <a:lvl4pPr marL="1367078" indent="0">
              <a:buNone/>
              <a:defRPr sz="1600" b="1"/>
            </a:lvl4pPr>
            <a:lvl5pPr marL="1822814" indent="0">
              <a:buNone/>
              <a:defRPr sz="1600" b="1"/>
            </a:lvl5pPr>
            <a:lvl6pPr marL="2278419" indent="0">
              <a:buNone/>
              <a:defRPr sz="1600" b="1"/>
            </a:lvl6pPr>
            <a:lvl7pPr marL="2734039" indent="0">
              <a:buNone/>
              <a:defRPr sz="1600" b="1"/>
            </a:lvl7pPr>
            <a:lvl8pPr marL="3189792" indent="0">
              <a:buNone/>
              <a:defRPr sz="1600" b="1"/>
            </a:lvl8pPr>
            <a:lvl9pPr marL="36454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619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3D13-5563-4B0A-913B-CD54091CB3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D9CB-A33A-4B20-BFDC-26A564AD65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15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21" y="3676651"/>
            <a:ext cx="1587103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80" y="1369238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80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2412183" y="1369238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412183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195654" y="1369238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195654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5979115" y="1369238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5979115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A9D22C8-6BBF-4906-BA43-9674AA446083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/>
              <a:t>Центр перспективного развития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7E9B244-28E0-401E-A330-1DA9FA31E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68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FC79-6443-40C5-A9B1-C6D611F4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117E9-62F3-4334-B5B8-A8EC73F9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34" indent="0" algn="ctr">
              <a:buNone/>
              <a:defRPr sz="1500"/>
            </a:lvl2pPr>
            <a:lvl3pPr marL="684916" indent="0" algn="ctr">
              <a:buNone/>
              <a:defRPr sz="1400"/>
            </a:lvl3pPr>
            <a:lvl4pPr marL="1027374" indent="0" algn="ctr">
              <a:buNone/>
              <a:defRPr sz="1200"/>
            </a:lvl4pPr>
            <a:lvl5pPr marL="1369832" indent="0" algn="ctr">
              <a:buNone/>
              <a:defRPr sz="1200"/>
            </a:lvl5pPr>
            <a:lvl6pPr marL="1712315" indent="0" algn="ctr">
              <a:buNone/>
              <a:defRPr sz="1200"/>
            </a:lvl6pPr>
            <a:lvl7pPr marL="2054747" indent="0" algn="ctr">
              <a:buNone/>
              <a:defRPr sz="1200"/>
            </a:lvl7pPr>
            <a:lvl8pPr marL="2397180" indent="0" algn="ctr">
              <a:buNone/>
              <a:defRPr sz="1200"/>
            </a:lvl8pPr>
            <a:lvl9pPr marL="273961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C666E-B1D9-4B38-9099-0EEB36EB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86BF0-057A-4844-82E6-22C4497B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F5621-5C38-4F43-8536-BC4044A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304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1755-FE39-48BF-9580-FB22ADEF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19009-2DCF-4C46-AA7F-88745E04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E1194-AEB8-451B-84FD-67DF492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E909E-596A-4DA6-8402-5A05D7F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ED01D-53D4-442E-8536-01C0860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50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D748-9413-42F6-810D-435E5726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4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28896-3A15-44D2-B625-CCA8C652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8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7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33C7F-B420-48A9-BE1A-6B3B075E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53E7A-5FB9-47A4-9877-910B7B4F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FAE78-3EFB-4F35-A0BF-2C8BA68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530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D3EB-C3E1-4F9A-A2A8-3818907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E8A8D-8BF6-49B4-A9E3-9A838DCE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F5120-DDFB-40FA-9CFB-31E42CA82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F776E-C547-4F85-8510-C86ECD2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08897-91A8-4F7A-ADBD-EED0EF3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1DF76-4FCE-47DE-9AC5-8CB9AF56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41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7A86D-E513-4D70-ACEB-DE24FAB5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EED13-D671-41F6-B058-536CB852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34" indent="0">
              <a:buNone/>
              <a:defRPr sz="1500" b="1"/>
            </a:lvl2pPr>
            <a:lvl3pPr marL="684916" indent="0">
              <a:buNone/>
              <a:defRPr sz="1400" b="1"/>
            </a:lvl3pPr>
            <a:lvl4pPr marL="1027374" indent="0">
              <a:buNone/>
              <a:defRPr sz="1200" b="1"/>
            </a:lvl4pPr>
            <a:lvl5pPr marL="1369832" indent="0">
              <a:buNone/>
              <a:defRPr sz="1200" b="1"/>
            </a:lvl5pPr>
            <a:lvl6pPr marL="1712315" indent="0">
              <a:buNone/>
              <a:defRPr sz="1200" b="1"/>
            </a:lvl6pPr>
            <a:lvl7pPr marL="2054747" indent="0">
              <a:buNone/>
              <a:defRPr sz="1200" b="1"/>
            </a:lvl7pPr>
            <a:lvl8pPr marL="2397180" indent="0">
              <a:buNone/>
              <a:defRPr sz="1200" b="1"/>
            </a:lvl8pPr>
            <a:lvl9pPr marL="273961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5D36C-FA97-4089-8C58-B0608C4F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E6D09-862F-403E-A132-884E0201D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34" indent="0">
              <a:buNone/>
              <a:defRPr sz="1500" b="1"/>
            </a:lvl2pPr>
            <a:lvl3pPr marL="684916" indent="0">
              <a:buNone/>
              <a:defRPr sz="1400" b="1"/>
            </a:lvl3pPr>
            <a:lvl4pPr marL="1027374" indent="0">
              <a:buNone/>
              <a:defRPr sz="1200" b="1"/>
            </a:lvl4pPr>
            <a:lvl5pPr marL="1369832" indent="0">
              <a:buNone/>
              <a:defRPr sz="1200" b="1"/>
            </a:lvl5pPr>
            <a:lvl6pPr marL="1712315" indent="0">
              <a:buNone/>
              <a:defRPr sz="1200" b="1"/>
            </a:lvl6pPr>
            <a:lvl7pPr marL="2054747" indent="0">
              <a:buNone/>
              <a:defRPr sz="1200" b="1"/>
            </a:lvl7pPr>
            <a:lvl8pPr marL="2397180" indent="0">
              <a:buNone/>
              <a:defRPr sz="1200" b="1"/>
            </a:lvl8pPr>
            <a:lvl9pPr marL="273961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1DD4A-D6EE-4D45-A608-5FFB99EBC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50D2C-C2AD-40C3-A8AE-89F80D5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5DA46D-77D5-433F-AD86-3BA05F9C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F2D34-48D2-495F-8678-D45515E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187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301D-B60C-4F97-AC55-66EC5108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F5658-E44A-4FA4-8B8A-24062F97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0B914B-A4CA-4915-8BE6-D96657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DD992-4F93-4EA9-871B-DCDF2BD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540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EA177-C95B-403D-9696-A087CDEE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C3DDE7-9C7C-4DAD-9372-ABAECB15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12A20-8F96-4D61-AD13-ABDF6BA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79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770E-4073-4DBE-A4AB-46AB7F5B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0F4F9-6064-42CA-9FC5-017510A4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894E12-9405-460E-8B54-A04307F1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34" indent="0">
              <a:buNone/>
              <a:defRPr sz="1100"/>
            </a:lvl2pPr>
            <a:lvl3pPr marL="684916" indent="0">
              <a:buNone/>
              <a:defRPr sz="900"/>
            </a:lvl3pPr>
            <a:lvl4pPr marL="1027374" indent="0">
              <a:buNone/>
              <a:defRPr sz="800"/>
            </a:lvl4pPr>
            <a:lvl5pPr marL="1369832" indent="0">
              <a:buNone/>
              <a:defRPr sz="800"/>
            </a:lvl5pPr>
            <a:lvl6pPr marL="1712315" indent="0">
              <a:buNone/>
              <a:defRPr sz="800"/>
            </a:lvl6pPr>
            <a:lvl7pPr marL="2054747" indent="0">
              <a:buNone/>
              <a:defRPr sz="800"/>
            </a:lvl7pPr>
            <a:lvl8pPr marL="2397180" indent="0">
              <a:buNone/>
              <a:defRPr sz="800"/>
            </a:lvl8pPr>
            <a:lvl9pPr marL="273961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36926-B104-47B8-A5FD-2833175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4B52A-F8E6-46DA-915C-DEB69C00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889D1-E82B-4F47-A7CF-744DF78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77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23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1394-B49C-47FE-8FB9-51863B5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0D6EC6-0F57-47DE-AE40-3DB870A7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34" indent="0">
              <a:buNone/>
              <a:defRPr sz="2100"/>
            </a:lvl2pPr>
            <a:lvl3pPr marL="684916" indent="0">
              <a:buNone/>
              <a:defRPr sz="1800"/>
            </a:lvl3pPr>
            <a:lvl4pPr marL="1027374" indent="0">
              <a:buNone/>
              <a:defRPr sz="1500"/>
            </a:lvl4pPr>
            <a:lvl5pPr marL="1369832" indent="0">
              <a:buNone/>
              <a:defRPr sz="1500"/>
            </a:lvl5pPr>
            <a:lvl6pPr marL="1712315" indent="0">
              <a:buNone/>
              <a:defRPr sz="1500"/>
            </a:lvl6pPr>
            <a:lvl7pPr marL="2054747" indent="0">
              <a:buNone/>
              <a:defRPr sz="1500"/>
            </a:lvl7pPr>
            <a:lvl8pPr marL="2397180" indent="0">
              <a:buNone/>
              <a:defRPr sz="1500"/>
            </a:lvl8pPr>
            <a:lvl9pPr marL="273961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09606-6847-452A-9855-65DFBF0C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34" indent="0">
              <a:buNone/>
              <a:defRPr sz="1100"/>
            </a:lvl2pPr>
            <a:lvl3pPr marL="684916" indent="0">
              <a:buNone/>
              <a:defRPr sz="900"/>
            </a:lvl3pPr>
            <a:lvl4pPr marL="1027374" indent="0">
              <a:buNone/>
              <a:defRPr sz="800"/>
            </a:lvl4pPr>
            <a:lvl5pPr marL="1369832" indent="0">
              <a:buNone/>
              <a:defRPr sz="800"/>
            </a:lvl5pPr>
            <a:lvl6pPr marL="1712315" indent="0">
              <a:buNone/>
              <a:defRPr sz="800"/>
            </a:lvl6pPr>
            <a:lvl7pPr marL="2054747" indent="0">
              <a:buNone/>
              <a:defRPr sz="800"/>
            </a:lvl7pPr>
            <a:lvl8pPr marL="2397180" indent="0">
              <a:buNone/>
              <a:defRPr sz="800"/>
            </a:lvl8pPr>
            <a:lvl9pPr marL="273961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6977B-5A02-4254-866B-BDF55A90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F84DD-FDEC-42B8-BA8D-295D516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13C33-47E5-42A8-9087-BA7AFAC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925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51DA5-B3B0-4092-B8F0-D2351958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54067-7545-435F-AFF3-F2C9EC04B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1A073-2D88-4F7A-8CE7-DD97004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DDC20-123E-471B-8839-10477A13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AD65-621B-4BA1-99FA-E6BE44B1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922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E2ED1-E397-4F65-8482-0963FC58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4555-4968-44D2-A467-1DD1DD5D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086D2-E6A9-4972-AE5D-3010A705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52BE4-B450-45BC-8E03-3F3C5A2C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6CCD7-73EF-4E3E-B4C7-07E93387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073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FC79-6443-40C5-A9B1-C6D611F4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117E9-62F3-4334-B5B8-A8EC73F9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602" indent="0" algn="ctr">
              <a:buNone/>
              <a:defRPr sz="2000"/>
            </a:lvl2pPr>
            <a:lvl3pPr marL="905171" indent="0" algn="ctr">
              <a:buNone/>
              <a:defRPr sz="1900"/>
            </a:lvl3pPr>
            <a:lvl4pPr marL="1357705" indent="0" algn="ctr">
              <a:buNone/>
              <a:defRPr sz="1600"/>
            </a:lvl4pPr>
            <a:lvl5pPr marL="1810293" indent="0" algn="ctr">
              <a:buNone/>
              <a:defRPr sz="1600"/>
            </a:lvl5pPr>
            <a:lvl6pPr marL="2262851" indent="0" algn="ctr">
              <a:buNone/>
              <a:defRPr sz="1600"/>
            </a:lvl6pPr>
            <a:lvl7pPr marL="2715378" indent="0" algn="ctr">
              <a:buNone/>
              <a:defRPr sz="1600"/>
            </a:lvl7pPr>
            <a:lvl8pPr marL="3167980" indent="0" algn="ctr">
              <a:buNone/>
              <a:defRPr sz="1600"/>
            </a:lvl8pPr>
            <a:lvl9pPr marL="362057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C666E-B1D9-4B38-9099-0EEB36EB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86BF0-057A-4844-82E6-22C4497B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F5621-5C38-4F43-8536-BC4044A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02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1755-FE39-48BF-9580-FB22ADEF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19009-2DCF-4C46-AA7F-88745E04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E1194-AEB8-451B-84FD-67DF492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E909E-596A-4DA6-8402-5A05D7F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ED01D-53D4-442E-8536-01C0860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58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D748-9413-42F6-810D-435E5726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28896-3A15-44D2-B625-CCA8C652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26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51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57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0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2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5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7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05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33C7F-B420-48A9-BE1A-6B3B075E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53E7A-5FB9-47A4-9877-910B7B4F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FAE78-3EFB-4F35-A0BF-2C8BA68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417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D3EB-C3E1-4F9A-A2A8-3818907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E8A8D-8BF6-49B4-A9E3-9A838DCE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F5120-DDFB-40FA-9CFB-31E42CA82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F776E-C547-4F85-8510-C86ECD2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08897-91A8-4F7A-ADBD-EED0EF3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1DF76-4FCE-47DE-9AC5-8CB9AF56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70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7A86D-E513-4D70-ACEB-DE24FAB5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EED13-D671-41F6-B058-536CB852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602" indent="0">
              <a:buNone/>
              <a:defRPr sz="2000" b="1"/>
            </a:lvl2pPr>
            <a:lvl3pPr marL="905171" indent="0">
              <a:buNone/>
              <a:defRPr sz="1900" b="1"/>
            </a:lvl3pPr>
            <a:lvl4pPr marL="1357705" indent="0">
              <a:buNone/>
              <a:defRPr sz="1600" b="1"/>
            </a:lvl4pPr>
            <a:lvl5pPr marL="1810293" indent="0">
              <a:buNone/>
              <a:defRPr sz="1600" b="1"/>
            </a:lvl5pPr>
            <a:lvl6pPr marL="2262851" indent="0">
              <a:buNone/>
              <a:defRPr sz="1600" b="1"/>
            </a:lvl6pPr>
            <a:lvl7pPr marL="2715378" indent="0">
              <a:buNone/>
              <a:defRPr sz="1600" b="1"/>
            </a:lvl7pPr>
            <a:lvl8pPr marL="3167980" indent="0">
              <a:buNone/>
              <a:defRPr sz="1600" b="1"/>
            </a:lvl8pPr>
            <a:lvl9pPr marL="362057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5D36C-FA97-4089-8C58-B0608C4F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E6D09-862F-403E-A132-884E0201D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602" indent="0">
              <a:buNone/>
              <a:defRPr sz="2000" b="1"/>
            </a:lvl2pPr>
            <a:lvl3pPr marL="905171" indent="0">
              <a:buNone/>
              <a:defRPr sz="1900" b="1"/>
            </a:lvl3pPr>
            <a:lvl4pPr marL="1357705" indent="0">
              <a:buNone/>
              <a:defRPr sz="1600" b="1"/>
            </a:lvl4pPr>
            <a:lvl5pPr marL="1810293" indent="0">
              <a:buNone/>
              <a:defRPr sz="1600" b="1"/>
            </a:lvl5pPr>
            <a:lvl6pPr marL="2262851" indent="0">
              <a:buNone/>
              <a:defRPr sz="1600" b="1"/>
            </a:lvl6pPr>
            <a:lvl7pPr marL="2715378" indent="0">
              <a:buNone/>
              <a:defRPr sz="1600" b="1"/>
            </a:lvl7pPr>
            <a:lvl8pPr marL="3167980" indent="0">
              <a:buNone/>
              <a:defRPr sz="1600" b="1"/>
            </a:lvl8pPr>
            <a:lvl9pPr marL="362057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1DD4A-D6EE-4D45-A608-5FFB99EBC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50D2C-C2AD-40C3-A8AE-89F80D5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5DA46D-77D5-433F-AD86-3BA05F9C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F2D34-48D2-495F-8678-D45515E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51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301D-B60C-4F97-AC55-66EC5108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F5658-E44A-4FA4-8B8A-24062F97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0B914B-A4CA-4915-8BE6-D96657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DD992-4F93-4EA9-871B-DCDF2BD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910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EA177-C95B-403D-9696-A087CDEE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C3DDE7-9C7C-4DAD-9372-ABAECB15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12A20-8F96-4D61-AD13-ABDF6BA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19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02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770E-4073-4DBE-A4AB-46AB7F5B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0F4F9-6064-42CA-9FC5-017510A4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894E12-9405-460E-8B54-A04307F1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602" indent="0">
              <a:buNone/>
              <a:defRPr sz="1500"/>
            </a:lvl2pPr>
            <a:lvl3pPr marL="905171" indent="0">
              <a:buNone/>
              <a:defRPr sz="1200"/>
            </a:lvl3pPr>
            <a:lvl4pPr marL="1357705" indent="0">
              <a:buNone/>
              <a:defRPr sz="1100"/>
            </a:lvl4pPr>
            <a:lvl5pPr marL="1810293" indent="0">
              <a:buNone/>
              <a:defRPr sz="1100"/>
            </a:lvl5pPr>
            <a:lvl6pPr marL="2262851" indent="0">
              <a:buNone/>
              <a:defRPr sz="1100"/>
            </a:lvl6pPr>
            <a:lvl7pPr marL="2715378" indent="0">
              <a:buNone/>
              <a:defRPr sz="1100"/>
            </a:lvl7pPr>
            <a:lvl8pPr marL="3167980" indent="0">
              <a:buNone/>
              <a:defRPr sz="1100"/>
            </a:lvl8pPr>
            <a:lvl9pPr marL="362057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36926-B104-47B8-A5FD-28331754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4B52A-F8E6-46DA-915C-DEB69C00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889D1-E82B-4F47-A7CF-744DF781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000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1394-B49C-47FE-8FB9-51863B5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0D6EC6-0F57-47DE-AE40-3DB870A7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2602" indent="0">
              <a:buNone/>
              <a:defRPr sz="2800"/>
            </a:lvl2pPr>
            <a:lvl3pPr marL="905171" indent="0">
              <a:buNone/>
              <a:defRPr sz="2400"/>
            </a:lvl3pPr>
            <a:lvl4pPr marL="1357705" indent="0">
              <a:buNone/>
              <a:defRPr sz="2000"/>
            </a:lvl4pPr>
            <a:lvl5pPr marL="1810293" indent="0">
              <a:buNone/>
              <a:defRPr sz="2000"/>
            </a:lvl5pPr>
            <a:lvl6pPr marL="2262851" indent="0">
              <a:buNone/>
              <a:defRPr sz="2000"/>
            </a:lvl6pPr>
            <a:lvl7pPr marL="2715378" indent="0">
              <a:buNone/>
              <a:defRPr sz="2000"/>
            </a:lvl7pPr>
            <a:lvl8pPr marL="3167980" indent="0">
              <a:buNone/>
              <a:defRPr sz="2000"/>
            </a:lvl8pPr>
            <a:lvl9pPr marL="362057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09606-6847-452A-9855-65DFBF0C9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2602" indent="0">
              <a:buNone/>
              <a:defRPr sz="1500"/>
            </a:lvl2pPr>
            <a:lvl3pPr marL="905171" indent="0">
              <a:buNone/>
              <a:defRPr sz="1200"/>
            </a:lvl3pPr>
            <a:lvl4pPr marL="1357705" indent="0">
              <a:buNone/>
              <a:defRPr sz="1100"/>
            </a:lvl4pPr>
            <a:lvl5pPr marL="1810293" indent="0">
              <a:buNone/>
              <a:defRPr sz="1100"/>
            </a:lvl5pPr>
            <a:lvl6pPr marL="2262851" indent="0">
              <a:buNone/>
              <a:defRPr sz="1100"/>
            </a:lvl6pPr>
            <a:lvl7pPr marL="2715378" indent="0">
              <a:buNone/>
              <a:defRPr sz="1100"/>
            </a:lvl7pPr>
            <a:lvl8pPr marL="3167980" indent="0">
              <a:buNone/>
              <a:defRPr sz="1100"/>
            </a:lvl8pPr>
            <a:lvl9pPr marL="362057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6977B-5A02-4254-866B-BDF55A90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5F84DD-FDEC-42B8-BA8D-295D516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13C33-47E5-42A8-9087-BA7AFAC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207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51DA5-B3B0-4092-B8F0-D2351958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54067-7545-435F-AFF3-F2C9EC04B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1A073-2D88-4F7A-8CE7-DD97004E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DDC20-123E-471B-8839-10477A13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5AD65-621B-4BA1-99FA-E6BE44B1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64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E2ED1-E397-4F65-8482-0963FC584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4555-4968-44D2-A467-1DD1DD5D9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086D2-E6A9-4972-AE5D-3010A705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52BE4-B450-45BC-8E03-3F3C5A2C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6CCD7-73EF-4E3E-B4C7-07E93387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944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8"/>
            <a:ext cx="6858000" cy="124182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35" indent="0" algn="ctr">
              <a:buNone/>
              <a:defRPr sz="1600"/>
            </a:lvl2pPr>
            <a:lvl3pPr marL="685284" indent="0" algn="ctr">
              <a:buNone/>
              <a:defRPr sz="1400"/>
            </a:lvl3pPr>
            <a:lvl4pPr marL="1027929" indent="0" algn="ctr">
              <a:buNone/>
              <a:defRPr sz="1100"/>
            </a:lvl4pPr>
            <a:lvl5pPr marL="1370571" indent="0" algn="ctr">
              <a:buNone/>
              <a:defRPr sz="1100"/>
            </a:lvl5pPr>
            <a:lvl6pPr marL="1713221" indent="0" algn="ctr">
              <a:buNone/>
              <a:defRPr sz="1100"/>
            </a:lvl6pPr>
            <a:lvl7pPr marL="2055856" indent="0" algn="ctr">
              <a:buNone/>
              <a:defRPr sz="1100"/>
            </a:lvl7pPr>
            <a:lvl8pPr marL="2398487" indent="0" algn="ctr">
              <a:buNone/>
              <a:defRPr sz="1100"/>
            </a:lvl8pPr>
            <a:lvl9pPr marL="2741126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BA6-2D25-4C98-98B2-037AD069E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88" y="1902883"/>
            <a:ext cx="3820212" cy="32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78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17" y="3676365"/>
            <a:ext cx="1639793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90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2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685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7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15CE-105A-4932-9BCE-F23179820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5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65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656660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28650" y="2546009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628650" y="1418981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4203481" y="3656660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9"/>
          </p:nvPr>
        </p:nvSpPr>
        <p:spPr>
          <a:xfrm>
            <a:off x="4203481" y="2546009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4203481" y="1418981"/>
            <a:ext cx="3446736" cy="97608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915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3"/>
            <a:ext cx="3446736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000795"/>
            <a:ext cx="3446736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195598" y="1369223"/>
            <a:ext cx="3446736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195598" y="3000795"/>
            <a:ext cx="3446736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024F-A6FC-4713-869F-6FE68803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DB3E-0FA8-424E-B59D-E597EF969E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06" indent="0">
              <a:buNone/>
              <a:defRPr sz="1200"/>
            </a:lvl2pPr>
            <a:lvl3pPr marL="911408" indent="0">
              <a:buNone/>
              <a:defRPr sz="1000"/>
            </a:lvl3pPr>
            <a:lvl4pPr marL="1367078" indent="0">
              <a:buNone/>
              <a:defRPr sz="900"/>
            </a:lvl4pPr>
            <a:lvl5pPr marL="1822814" indent="0">
              <a:buNone/>
              <a:defRPr sz="900"/>
            </a:lvl5pPr>
            <a:lvl6pPr marL="2278419" indent="0">
              <a:buNone/>
              <a:defRPr sz="900"/>
            </a:lvl6pPr>
            <a:lvl7pPr marL="2734039" indent="0">
              <a:buNone/>
              <a:defRPr sz="900"/>
            </a:lvl7pPr>
            <a:lvl8pPr marL="3189792" indent="0">
              <a:buNone/>
              <a:defRPr sz="900"/>
            </a:lvl8pPr>
            <a:lvl9pPr marL="36454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4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80" y="1369223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680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2412164" y="1369223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412164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195637" y="1369223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195637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5979102" y="1369223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5979102" y="3000795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872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35" indent="0">
              <a:buNone/>
              <a:defRPr sz="1600" b="1"/>
            </a:lvl2pPr>
            <a:lvl3pPr marL="685284" indent="0">
              <a:buNone/>
              <a:defRPr sz="1400" b="1"/>
            </a:lvl3pPr>
            <a:lvl4pPr marL="1027929" indent="0">
              <a:buNone/>
              <a:defRPr sz="1100" b="1"/>
            </a:lvl4pPr>
            <a:lvl5pPr marL="1370571" indent="0">
              <a:buNone/>
              <a:defRPr sz="1100" b="1"/>
            </a:lvl5pPr>
            <a:lvl6pPr marL="1713221" indent="0">
              <a:buNone/>
              <a:defRPr sz="1100" b="1"/>
            </a:lvl6pPr>
            <a:lvl7pPr marL="2055856" indent="0">
              <a:buNone/>
              <a:defRPr sz="1100" b="1"/>
            </a:lvl7pPr>
            <a:lvl8pPr marL="2398487" indent="0">
              <a:buNone/>
              <a:defRPr sz="1100" b="1"/>
            </a:lvl8pPr>
            <a:lvl9pPr marL="2741126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35" indent="0">
              <a:buNone/>
              <a:defRPr sz="1600" b="1"/>
            </a:lvl2pPr>
            <a:lvl3pPr marL="685284" indent="0">
              <a:buNone/>
              <a:defRPr sz="1400" b="1"/>
            </a:lvl3pPr>
            <a:lvl4pPr marL="1027929" indent="0">
              <a:buNone/>
              <a:defRPr sz="1100" b="1"/>
            </a:lvl4pPr>
            <a:lvl5pPr marL="1370571" indent="0">
              <a:buNone/>
              <a:defRPr sz="1100" b="1"/>
            </a:lvl5pPr>
            <a:lvl6pPr marL="1713221" indent="0">
              <a:buNone/>
              <a:defRPr sz="1100" b="1"/>
            </a:lvl6pPr>
            <a:lvl7pPr marL="2055856" indent="0">
              <a:buNone/>
              <a:defRPr sz="1100" b="1"/>
            </a:lvl7pPr>
            <a:lvl8pPr marL="2398487" indent="0">
              <a:buNone/>
              <a:defRPr sz="1100" b="1"/>
            </a:lvl8pPr>
            <a:lvl9pPr marL="2741126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521F-AFD5-4565-AFB7-AD7D50D910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789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244-D66B-4881-B0EA-14FF7E003D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951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49E5-239E-43D6-B2D7-CE34CECF24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60" y="3676365"/>
            <a:ext cx="1587946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9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606" indent="0">
              <a:buNone/>
              <a:defRPr sz="2800"/>
            </a:lvl2pPr>
            <a:lvl3pPr marL="911408" indent="0">
              <a:buNone/>
              <a:defRPr sz="2400"/>
            </a:lvl3pPr>
            <a:lvl4pPr marL="1367078" indent="0">
              <a:buNone/>
              <a:defRPr sz="2000"/>
            </a:lvl4pPr>
            <a:lvl5pPr marL="1822814" indent="0">
              <a:buNone/>
              <a:defRPr sz="2000"/>
            </a:lvl5pPr>
            <a:lvl6pPr marL="2278419" indent="0">
              <a:buNone/>
              <a:defRPr sz="2000"/>
            </a:lvl6pPr>
            <a:lvl7pPr marL="2734039" indent="0">
              <a:buNone/>
              <a:defRPr sz="2000"/>
            </a:lvl7pPr>
            <a:lvl8pPr marL="3189792" indent="0">
              <a:buNone/>
              <a:defRPr sz="2000"/>
            </a:lvl8pPr>
            <a:lvl9pPr marL="36454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06" indent="0">
              <a:buNone/>
              <a:defRPr sz="1200"/>
            </a:lvl2pPr>
            <a:lvl3pPr marL="911408" indent="0">
              <a:buNone/>
              <a:defRPr sz="1000"/>
            </a:lvl3pPr>
            <a:lvl4pPr marL="1367078" indent="0">
              <a:buNone/>
              <a:defRPr sz="900"/>
            </a:lvl4pPr>
            <a:lvl5pPr marL="1822814" indent="0">
              <a:buNone/>
              <a:defRPr sz="900"/>
            </a:lvl5pPr>
            <a:lvl6pPr marL="2278419" indent="0">
              <a:buNone/>
              <a:defRPr sz="900"/>
            </a:lvl6pPr>
            <a:lvl7pPr marL="2734039" indent="0">
              <a:buNone/>
              <a:defRPr sz="900"/>
            </a:lvl7pPr>
            <a:lvl8pPr marL="3189792" indent="0">
              <a:buNone/>
              <a:defRPr sz="900"/>
            </a:lvl8pPr>
            <a:lvl9pPr marL="36454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11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88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04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96EF-7F1D-4FAF-9AD9-5B7D1B785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FCF1-DCF8-4FBB-B3F4-8F2F781F73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3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024F-A6FC-4713-869F-6FE68803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DB3E-0FA8-424E-B59D-E597EF969E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9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0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6196-4854-431B-858F-1CE9D86059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4060-6E1F-4D12-9372-38C925D5CB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3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3EF9-CB8D-4B0E-93B4-A3BA2B5CD4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E973-CA5C-4455-9634-429A47796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72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2" indent="0">
              <a:buNone/>
              <a:defRPr sz="2000" b="1"/>
            </a:lvl2pPr>
            <a:lvl3pPr marL="910350" indent="0">
              <a:buNone/>
              <a:defRPr sz="1800" b="1"/>
            </a:lvl3pPr>
            <a:lvl4pPr marL="1365480" indent="0">
              <a:buNone/>
              <a:defRPr sz="1600" b="1"/>
            </a:lvl4pPr>
            <a:lvl5pPr marL="1820699" indent="0">
              <a:buNone/>
              <a:defRPr sz="1600" b="1"/>
            </a:lvl5pPr>
            <a:lvl6pPr marL="2275740" indent="0">
              <a:buNone/>
              <a:defRPr sz="1600" b="1"/>
            </a:lvl6pPr>
            <a:lvl7pPr marL="2730843" indent="0">
              <a:buNone/>
              <a:defRPr sz="1600" b="1"/>
            </a:lvl7pPr>
            <a:lvl8pPr marL="3186056" indent="0">
              <a:buNone/>
              <a:defRPr sz="1600" b="1"/>
            </a:lvl8pPr>
            <a:lvl9pPr marL="364120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2" indent="0">
              <a:buNone/>
              <a:defRPr sz="2000" b="1"/>
            </a:lvl2pPr>
            <a:lvl3pPr marL="910350" indent="0">
              <a:buNone/>
              <a:defRPr sz="1800" b="1"/>
            </a:lvl3pPr>
            <a:lvl4pPr marL="1365480" indent="0">
              <a:buNone/>
              <a:defRPr sz="1600" b="1"/>
            </a:lvl4pPr>
            <a:lvl5pPr marL="1820699" indent="0">
              <a:buNone/>
              <a:defRPr sz="1600" b="1"/>
            </a:lvl5pPr>
            <a:lvl6pPr marL="2275740" indent="0">
              <a:buNone/>
              <a:defRPr sz="1600" b="1"/>
            </a:lvl6pPr>
            <a:lvl7pPr marL="2730843" indent="0">
              <a:buNone/>
              <a:defRPr sz="1600" b="1"/>
            </a:lvl7pPr>
            <a:lvl8pPr marL="3186056" indent="0">
              <a:buNone/>
              <a:defRPr sz="1600" b="1"/>
            </a:lvl8pPr>
            <a:lvl9pPr marL="364120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5E57-3A1D-488D-B1C6-13930F3A0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A3B8-92FC-4DED-B566-319E1D032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8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D161-075B-4FDF-8387-2406B80129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C52F-1AC2-405C-838D-A98D9CC68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3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8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0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6196-4854-431B-858F-1CE9D86059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4060-6E1F-4D12-9372-38C925D5CB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52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F9D4-61C9-4EDD-AE53-3E1BAEEF72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C0B5-3D07-4D1C-AC19-A7464AE15A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32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042" indent="0">
              <a:buNone/>
              <a:defRPr sz="1200"/>
            </a:lvl2pPr>
            <a:lvl3pPr marL="910350" indent="0">
              <a:buNone/>
              <a:defRPr sz="1000"/>
            </a:lvl3pPr>
            <a:lvl4pPr marL="1365480" indent="0">
              <a:buNone/>
              <a:defRPr sz="900"/>
            </a:lvl4pPr>
            <a:lvl5pPr marL="1820699" indent="0">
              <a:buNone/>
              <a:defRPr sz="900"/>
            </a:lvl5pPr>
            <a:lvl6pPr marL="2275740" indent="0">
              <a:buNone/>
              <a:defRPr sz="900"/>
            </a:lvl6pPr>
            <a:lvl7pPr marL="2730843" indent="0">
              <a:buNone/>
              <a:defRPr sz="900"/>
            </a:lvl7pPr>
            <a:lvl8pPr marL="3186056" indent="0">
              <a:buNone/>
              <a:defRPr sz="900"/>
            </a:lvl8pPr>
            <a:lvl9pPr marL="364120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6B9C-7D95-4916-868B-FE3B8ECC4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8822-D21F-4A69-BBB3-5B0F5A5AEC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90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042" indent="0">
              <a:buNone/>
              <a:defRPr sz="2800"/>
            </a:lvl2pPr>
            <a:lvl3pPr marL="910350" indent="0">
              <a:buNone/>
              <a:defRPr sz="2400"/>
            </a:lvl3pPr>
            <a:lvl4pPr marL="1365480" indent="0">
              <a:buNone/>
              <a:defRPr sz="2000"/>
            </a:lvl4pPr>
            <a:lvl5pPr marL="1820699" indent="0">
              <a:buNone/>
              <a:defRPr sz="2000"/>
            </a:lvl5pPr>
            <a:lvl6pPr marL="2275740" indent="0">
              <a:buNone/>
              <a:defRPr sz="2000"/>
            </a:lvl6pPr>
            <a:lvl7pPr marL="2730843" indent="0">
              <a:buNone/>
              <a:defRPr sz="2000"/>
            </a:lvl7pPr>
            <a:lvl8pPr marL="3186056" indent="0">
              <a:buNone/>
              <a:defRPr sz="2000"/>
            </a:lvl8pPr>
            <a:lvl9pPr marL="364120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4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042" indent="0">
              <a:buNone/>
              <a:defRPr sz="1200"/>
            </a:lvl2pPr>
            <a:lvl3pPr marL="910350" indent="0">
              <a:buNone/>
              <a:defRPr sz="1000"/>
            </a:lvl3pPr>
            <a:lvl4pPr marL="1365480" indent="0">
              <a:buNone/>
              <a:defRPr sz="900"/>
            </a:lvl4pPr>
            <a:lvl5pPr marL="1820699" indent="0">
              <a:buNone/>
              <a:defRPr sz="900"/>
            </a:lvl5pPr>
            <a:lvl6pPr marL="2275740" indent="0">
              <a:buNone/>
              <a:defRPr sz="900"/>
            </a:lvl6pPr>
            <a:lvl7pPr marL="2730843" indent="0">
              <a:buNone/>
              <a:defRPr sz="900"/>
            </a:lvl7pPr>
            <a:lvl8pPr marL="3186056" indent="0">
              <a:buNone/>
              <a:defRPr sz="900"/>
            </a:lvl8pPr>
            <a:lvl9pPr marL="364120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83C7-84F2-4EF1-A047-8ADB0FFE6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1447-10AB-4C86-BAF9-94636D3318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5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EC11-1414-445F-A214-925F68D5C5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2D0-1978-4679-B6FC-43946B5B5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03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BB5-B379-4B72-999A-84D5F948B4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56DF-FC9B-4AE5-990C-8CEE16094F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88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264" indent="0" algn="ctr">
              <a:buNone/>
              <a:defRPr sz="1500"/>
            </a:lvl2pPr>
            <a:lvl3pPr marL="682706" indent="0" algn="ctr">
              <a:buNone/>
              <a:defRPr sz="1400"/>
            </a:lvl3pPr>
            <a:lvl4pPr marL="1024060" indent="0" algn="ctr">
              <a:buNone/>
              <a:defRPr sz="1200"/>
            </a:lvl4pPr>
            <a:lvl5pPr marL="1365412" indent="0" algn="ctr">
              <a:buNone/>
              <a:defRPr sz="1200"/>
            </a:lvl5pPr>
            <a:lvl6pPr marL="1706855" indent="0" algn="ctr">
              <a:buNone/>
              <a:defRPr sz="1200"/>
            </a:lvl6pPr>
            <a:lvl7pPr marL="2048117" indent="0" algn="ctr">
              <a:buNone/>
              <a:defRPr sz="1200"/>
            </a:lvl7pPr>
            <a:lvl8pPr marL="2389380" indent="0" algn="ctr">
              <a:buNone/>
              <a:defRPr sz="1200"/>
            </a:lvl8pPr>
            <a:lvl9pPr marL="2730707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E3547954-BD94-46C6-A4BE-64573777C988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4A2FE04-F926-41D3-8EEE-5CDB5005C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23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7602923A-F082-4783-9323-F2E259CB3915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D91CBA5-42A9-4D5C-AB84-EB6240CE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07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2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1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9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0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2A4CEEE3-9410-413C-9872-1A4774B7F10A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96AED3C2-D150-4080-B263-4A2FB0812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04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AEFE2D85-6DFF-4478-8FFA-EE34CE82615A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EDD6A220-2AFA-4A1D-8552-F328704F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37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E8FDFA3-4588-4E3C-A492-3427C0B30A27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3517780A-7152-4B73-8BC9-9C384C2D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6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3EF9-CB8D-4B0E-93B4-A3BA2B5CD4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E973-CA5C-4455-9634-429A47796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25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1A143BC-050C-4707-A402-5D2BF461DC82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03F24D9-AAF7-45EC-B577-F11761523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89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BCED9C58-EDB7-46F5-A325-B5861B1BFA84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5910CA9D-3F91-4B6E-AEE8-FB91A0BA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9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94FCD17-E220-4A9D-AD0C-AA23D75B6C58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819CA9B-F890-40E1-9ED1-5DB5B95B2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45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264" indent="0">
              <a:buNone/>
              <a:defRPr sz="2100"/>
            </a:lvl2pPr>
            <a:lvl3pPr marL="682706" indent="0">
              <a:buNone/>
              <a:defRPr sz="1800"/>
            </a:lvl3pPr>
            <a:lvl4pPr marL="1024060" indent="0">
              <a:buNone/>
              <a:defRPr sz="1500"/>
            </a:lvl4pPr>
            <a:lvl5pPr marL="1365412" indent="0">
              <a:buNone/>
              <a:defRPr sz="1500"/>
            </a:lvl5pPr>
            <a:lvl6pPr marL="1706855" indent="0">
              <a:buNone/>
              <a:defRPr sz="1500"/>
            </a:lvl6pPr>
            <a:lvl7pPr marL="2048117" indent="0">
              <a:buNone/>
              <a:defRPr sz="1500"/>
            </a:lvl7pPr>
            <a:lvl8pPr marL="2389380" indent="0">
              <a:buNone/>
              <a:defRPr sz="1500"/>
            </a:lvl8pPr>
            <a:lvl9pPr marL="273070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06B0DFE2-2F69-4082-853A-1D9F71F2827C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0D76595-FBE9-4493-863F-724BE4892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51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A465761A-C349-4D42-80EA-537DC588CD64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290C6274-E906-4219-B360-2E442DB1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88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87" y="273861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4E963CB8-1834-4B28-A7EE-9287F8D7F418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840C7E1C-F1E2-46AC-BB5E-873D811A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34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66" y="3676651"/>
            <a:ext cx="1588294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16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716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2412192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412192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195722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195722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5979216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5979216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E25B40B0-66B9-44AD-B26C-A10213B5A61B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r>
              <a:rPr lang="ru-RU"/>
              <a:t>Центр перспективного развития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DA8D889-9647-47F8-A247-7AAA36B8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46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480" indent="0" algn="ctr">
              <a:buNone/>
              <a:defRPr sz="1500"/>
            </a:lvl2pPr>
            <a:lvl3pPr marL="683114" indent="0" algn="ctr">
              <a:buNone/>
              <a:defRPr sz="1400"/>
            </a:lvl3pPr>
            <a:lvl4pPr marL="1024672" indent="0" algn="ctr">
              <a:buNone/>
              <a:defRPr sz="1200"/>
            </a:lvl4pPr>
            <a:lvl5pPr marL="1366228" indent="0" algn="ctr">
              <a:buNone/>
              <a:defRPr sz="1200"/>
            </a:lvl5pPr>
            <a:lvl6pPr marL="1707863" indent="0" algn="ctr">
              <a:buNone/>
              <a:defRPr sz="1200"/>
            </a:lvl6pPr>
            <a:lvl7pPr marL="2049341" indent="0" algn="ctr">
              <a:buNone/>
              <a:defRPr sz="1200"/>
            </a:lvl7pPr>
            <a:lvl8pPr marL="2390820" indent="0" algn="ctr">
              <a:buNone/>
              <a:defRPr sz="1200"/>
            </a:lvl8pPr>
            <a:lvl9pPr marL="273233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04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7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6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2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8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3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2" indent="0">
              <a:buNone/>
              <a:defRPr sz="2000" b="1"/>
            </a:lvl2pPr>
            <a:lvl3pPr marL="910350" indent="0">
              <a:buNone/>
              <a:defRPr sz="1800" b="1"/>
            </a:lvl3pPr>
            <a:lvl4pPr marL="1365480" indent="0">
              <a:buNone/>
              <a:defRPr sz="1600" b="1"/>
            </a:lvl4pPr>
            <a:lvl5pPr marL="1820699" indent="0">
              <a:buNone/>
              <a:defRPr sz="1600" b="1"/>
            </a:lvl5pPr>
            <a:lvl6pPr marL="2275740" indent="0">
              <a:buNone/>
              <a:defRPr sz="1600" b="1"/>
            </a:lvl6pPr>
            <a:lvl7pPr marL="2730843" indent="0">
              <a:buNone/>
              <a:defRPr sz="1600" b="1"/>
            </a:lvl7pPr>
            <a:lvl8pPr marL="3186056" indent="0">
              <a:buNone/>
              <a:defRPr sz="1600" b="1"/>
            </a:lvl8pPr>
            <a:lvl9pPr marL="364120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42" indent="0">
              <a:buNone/>
              <a:defRPr sz="2000" b="1"/>
            </a:lvl2pPr>
            <a:lvl3pPr marL="910350" indent="0">
              <a:buNone/>
              <a:defRPr sz="1800" b="1"/>
            </a:lvl3pPr>
            <a:lvl4pPr marL="1365480" indent="0">
              <a:buNone/>
              <a:defRPr sz="1600" b="1"/>
            </a:lvl4pPr>
            <a:lvl5pPr marL="1820699" indent="0">
              <a:buNone/>
              <a:defRPr sz="1600" b="1"/>
            </a:lvl5pPr>
            <a:lvl6pPr marL="2275740" indent="0">
              <a:buNone/>
              <a:defRPr sz="1600" b="1"/>
            </a:lvl6pPr>
            <a:lvl7pPr marL="2730843" indent="0">
              <a:buNone/>
              <a:defRPr sz="1600" b="1"/>
            </a:lvl7pPr>
            <a:lvl8pPr marL="3186056" indent="0">
              <a:buNone/>
              <a:defRPr sz="1600" b="1"/>
            </a:lvl8pPr>
            <a:lvl9pPr marL="364120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5E57-3A1D-488D-B1C6-13930F3A0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A3B8-92FC-4DED-B566-319E1D032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98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60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480" indent="0">
              <a:buNone/>
              <a:defRPr sz="1500" b="1"/>
            </a:lvl2pPr>
            <a:lvl3pPr marL="683114" indent="0">
              <a:buNone/>
              <a:defRPr sz="1400" b="1"/>
            </a:lvl3pPr>
            <a:lvl4pPr marL="1024672" indent="0">
              <a:buNone/>
              <a:defRPr sz="1200" b="1"/>
            </a:lvl4pPr>
            <a:lvl5pPr marL="1366228" indent="0">
              <a:buNone/>
              <a:defRPr sz="1200" b="1"/>
            </a:lvl5pPr>
            <a:lvl6pPr marL="1707863" indent="0">
              <a:buNone/>
              <a:defRPr sz="1200" b="1"/>
            </a:lvl6pPr>
            <a:lvl7pPr marL="2049341" indent="0">
              <a:buNone/>
              <a:defRPr sz="1200" b="1"/>
            </a:lvl7pPr>
            <a:lvl8pPr marL="2390820" indent="0">
              <a:buNone/>
              <a:defRPr sz="1200" b="1"/>
            </a:lvl8pPr>
            <a:lvl9pPr marL="27323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480" indent="0">
              <a:buNone/>
              <a:defRPr sz="1500" b="1"/>
            </a:lvl2pPr>
            <a:lvl3pPr marL="683114" indent="0">
              <a:buNone/>
              <a:defRPr sz="1400" b="1"/>
            </a:lvl3pPr>
            <a:lvl4pPr marL="1024672" indent="0">
              <a:buNone/>
              <a:defRPr sz="1200" b="1"/>
            </a:lvl4pPr>
            <a:lvl5pPr marL="1366228" indent="0">
              <a:buNone/>
              <a:defRPr sz="1200" b="1"/>
            </a:lvl5pPr>
            <a:lvl6pPr marL="1707863" indent="0">
              <a:buNone/>
              <a:defRPr sz="1200" b="1"/>
            </a:lvl6pPr>
            <a:lvl7pPr marL="2049341" indent="0">
              <a:buNone/>
              <a:defRPr sz="1200" b="1"/>
            </a:lvl7pPr>
            <a:lvl8pPr marL="2390820" indent="0">
              <a:buNone/>
              <a:defRPr sz="1200" b="1"/>
            </a:lvl8pPr>
            <a:lvl9pPr marL="27323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76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74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9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480" indent="0">
              <a:buNone/>
              <a:defRPr sz="1100"/>
            </a:lvl2pPr>
            <a:lvl3pPr marL="683114" indent="0">
              <a:buNone/>
              <a:defRPr sz="900"/>
            </a:lvl3pPr>
            <a:lvl4pPr marL="1024672" indent="0">
              <a:buNone/>
              <a:defRPr sz="800"/>
            </a:lvl4pPr>
            <a:lvl5pPr marL="1366228" indent="0">
              <a:buNone/>
              <a:defRPr sz="800"/>
            </a:lvl5pPr>
            <a:lvl6pPr marL="1707863" indent="0">
              <a:buNone/>
              <a:defRPr sz="800"/>
            </a:lvl6pPr>
            <a:lvl7pPr marL="2049341" indent="0">
              <a:buNone/>
              <a:defRPr sz="800"/>
            </a:lvl7pPr>
            <a:lvl8pPr marL="2390820" indent="0">
              <a:buNone/>
              <a:defRPr sz="800"/>
            </a:lvl8pPr>
            <a:lvl9pPr marL="2732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9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480" indent="0">
              <a:buNone/>
              <a:defRPr sz="2100"/>
            </a:lvl2pPr>
            <a:lvl3pPr marL="683114" indent="0">
              <a:buNone/>
              <a:defRPr sz="1800"/>
            </a:lvl3pPr>
            <a:lvl4pPr marL="1024672" indent="0">
              <a:buNone/>
              <a:defRPr sz="1500"/>
            </a:lvl4pPr>
            <a:lvl5pPr marL="1366228" indent="0">
              <a:buNone/>
              <a:defRPr sz="1500"/>
            </a:lvl5pPr>
            <a:lvl6pPr marL="1707863" indent="0">
              <a:buNone/>
              <a:defRPr sz="1500"/>
            </a:lvl6pPr>
            <a:lvl7pPr marL="2049341" indent="0">
              <a:buNone/>
              <a:defRPr sz="1500"/>
            </a:lvl7pPr>
            <a:lvl8pPr marL="2390820" indent="0">
              <a:buNone/>
              <a:defRPr sz="1500"/>
            </a:lvl8pPr>
            <a:lvl9pPr marL="273233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480" indent="0">
              <a:buNone/>
              <a:defRPr sz="1100"/>
            </a:lvl2pPr>
            <a:lvl3pPr marL="683114" indent="0">
              <a:buNone/>
              <a:defRPr sz="900"/>
            </a:lvl3pPr>
            <a:lvl4pPr marL="1024672" indent="0">
              <a:buNone/>
              <a:defRPr sz="800"/>
            </a:lvl4pPr>
            <a:lvl5pPr marL="1366228" indent="0">
              <a:buNone/>
              <a:defRPr sz="800"/>
            </a:lvl5pPr>
            <a:lvl6pPr marL="1707863" indent="0">
              <a:buNone/>
              <a:defRPr sz="800"/>
            </a:lvl6pPr>
            <a:lvl7pPr marL="2049341" indent="0">
              <a:buNone/>
              <a:defRPr sz="800"/>
            </a:lvl7pPr>
            <a:lvl8pPr marL="2390820" indent="0">
              <a:buNone/>
              <a:defRPr sz="800"/>
            </a:lvl8pPr>
            <a:lvl9pPr marL="2732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0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86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27386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4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714" indent="0" algn="ctr">
              <a:buNone/>
              <a:defRPr sz="1500"/>
            </a:lvl2pPr>
            <a:lvl3pPr marL="683556" indent="0" algn="ctr">
              <a:buNone/>
              <a:defRPr sz="1400"/>
            </a:lvl3pPr>
            <a:lvl4pPr marL="1025334" indent="0" algn="ctr">
              <a:buNone/>
              <a:defRPr sz="1200"/>
            </a:lvl4pPr>
            <a:lvl5pPr marL="1367112" indent="0" algn="ctr">
              <a:buNone/>
              <a:defRPr sz="1200"/>
            </a:lvl5pPr>
            <a:lvl6pPr marL="1708955" indent="0" algn="ctr">
              <a:buNone/>
              <a:defRPr sz="1200"/>
            </a:lvl6pPr>
            <a:lvl7pPr marL="2050667" indent="0" algn="ctr">
              <a:buNone/>
              <a:defRPr sz="1200"/>
            </a:lvl7pPr>
            <a:lvl8pPr marL="2392380" indent="0" algn="ctr">
              <a:buNone/>
              <a:defRPr sz="1200"/>
            </a:lvl8pPr>
            <a:lvl9pPr marL="273410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41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2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D161-075B-4FDF-8387-2406B80129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C52F-1AC2-405C-838D-A98D9CC68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02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3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1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8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0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1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6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6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14" indent="0">
              <a:buNone/>
              <a:defRPr sz="1500" b="1"/>
            </a:lvl2pPr>
            <a:lvl3pPr marL="683556" indent="0">
              <a:buNone/>
              <a:defRPr sz="1400" b="1"/>
            </a:lvl3pPr>
            <a:lvl4pPr marL="1025334" indent="0">
              <a:buNone/>
              <a:defRPr sz="1200" b="1"/>
            </a:lvl4pPr>
            <a:lvl5pPr marL="1367112" indent="0">
              <a:buNone/>
              <a:defRPr sz="1200" b="1"/>
            </a:lvl5pPr>
            <a:lvl6pPr marL="1708955" indent="0">
              <a:buNone/>
              <a:defRPr sz="1200" b="1"/>
            </a:lvl6pPr>
            <a:lvl7pPr marL="2050667" indent="0">
              <a:buNone/>
              <a:defRPr sz="1200" b="1"/>
            </a:lvl7pPr>
            <a:lvl8pPr marL="2392380" indent="0">
              <a:buNone/>
              <a:defRPr sz="1200" b="1"/>
            </a:lvl8pPr>
            <a:lvl9pPr marL="273410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14" indent="0">
              <a:buNone/>
              <a:defRPr sz="1500" b="1"/>
            </a:lvl2pPr>
            <a:lvl3pPr marL="683556" indent="0">
              <a:buNone/>
              <a:defRPr sz="1400" b="1"/>
            </a:lvl3pPr>
            <a:lvl4pPr marL="1025334" indent="0">
              <a:buNone/>
              <a:defRPr sz="1200" b="1"/>
            </a:lvl4pPr>
            <a:lvl5pPr marL="1367112" indent="0">
              <a:buNone/>
              <a:defRPr sz="1200" b="1"/>
            </a:lvl5pPr>
            <a:lvl6pPr marL="1708955" indent="0">
              <a:buNone/>
              <a:defRPr sz="1200" b="1"/>
            </a:lvl6pPr>
            <a:lvl7pPr marL="2050667" indent="0">
              <a:buNone/>
              <a:defRPr sz="1200" b="1"/>
            </a:lvl7pPr>
            <a:lvl8pPr marL="2392380" indent="0">
              <a:buNone/>
              <a:defRPr sz="1200" b="1"/>
            </a:lvl8pPr>
            <a:lvl9pPr marL="273410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40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10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1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14" indent="0">
              <a:buNone/>
              <a:defRPr sz="1100"/>
            </a:lvl2pPr>
            <a:lvl3pPr marL="683556" indent="0">
              <a:buNone/>
              <a:defRPr sz="900"/>
            </a:lvl3pPr>
            <a:lvl4pPr marL="1025334" indent="0">
              <a:buNone/>
              <a:defRPr sz="800"/>
            </a:lvl4pPr>
            <a:lvl5pPr marL="1367112" indent="0">
              <a:buNone/>
              <a:defRPr sz="800"/>
            </a:lvl5pPr>
            <a:lvl6pPr marL="1708955" indent="0">
              <a:buNone/>
              <a:defRPr sz="800"/>
            </a:lvl6pPr>
            <a:lvl7pPr marL="2050667" indent="0">
              <a:buNone/>
              <a:defRPr sz="800"/>
            </a:lvl7pPr>
            <a:lvl8pPr marL="2392380" indent="0">
              <a:buNone/>
              <a:defRPr sz="800"/>
            </a:lvl8pPr>
            <a:lvl9pPr marL="27341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7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714" indent="0">
              <a:buNone/>
              <a:defRPr sz="2100"/>
            </a:lvl2pPr>
            <a:lvl3pPr marL="683556" indent="0">
              <a:buNone/>
              <a:defRPr sz="1800"/>
            </a:lvl3pPr>
            <a:lvl4pPr marL="1025334" indent="0">
              <a:buNone/>
              <a:defRPr sz="1500"/>
            </a:lvl4pPr>
            <a:lvl5pPr marL="1367112" indent="0">
              <a:buNone/>
              <a:defRPr sz="1500"/>
            </a:lvl5pPr>
            <a:lvl6pPr marL="1708955" indent="0">
              <a:buNone/>
              <a:defRPr sz="1500"/>
            </a:lvl6pPr>
            <a:lvl7pPr marL="2050667" indent="0">
              <a:buNone/>
              <a:defRPr sz="1500"/>
            </a:lvl7pPr>
            <a:lvl8pPr marL="2392380" indent="0">
              <a:buNone/>
              <a:defRPr sz="1500"/>
            </a:lvl8pPr>
            <a:lvl9pPr marL="273410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14" indent="0">
              <a:buNone/>
              <a:defRPr sz="1100"/>
            </a:lvl2pPr>
            <a:lvl3pPr marL="683556" indent="0">
              <a:buNone/>
              <a:defRPr sz="900"/>
            </a:lvl3pPr>
            <a:lvl4pPr marL="1025334" indent="0">
              <a:buNone/>
              <a:defRPr sz="800"/>
            </a:lvl4pPr>
            <a:lvl5pPr marL="1367112" indent="0">
              <a:buNone/>
              <a:defRPr sz="800"/>
            </a:lvl5pPr>
            <a:lvl6pPr marL="1708955" indent="0">
              <a:buNone/>
              <a:defRPr sz="800"/>
            </a:lvl6pPr>
            <a:lvl7pPr marL="2050667" indent="0">
              <a:buNone/>
              <a:defRPr sz="800"/>
            </a:lvl7pPr>
            <a:lvl8pPr marL="2392380" indent="0">
              <a:buNone/>
              <a:defRPr sz="800"/>
            </a:lvl8pPr>
            <a:lvl9pPr marL="27341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7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2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27386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96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8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B761A-964A-4533-B7C4-B9D48CDF32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E0F10-94E0-4E6B-A1D5-BED4EE03E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3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F9D4-61C9-4EDD-AE53-3E1BAEEF72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C0B5-3D07-4D1C-AC19-A7464AE15A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24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24037-E59E-424F-B51D-0B2EAACDCC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4B74-45B2-48FF-B5B5-46597A359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4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3A50D-C415-4022-9443-4C6F3A3585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58D1-B525-4330-AF22-6F021F124A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63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2AFC5-2918-48C1-9BFF-AF5D977147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401C7-70E3-4093-A509-1081F27A26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6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18" indent="0">
              <a:buNone/>
              <a:defRPr sz="2000" b="1"/>
            </a:lvl2pPr>
            <a:lvl3pPr marL="911430" indent="0">
              <a:buNone/>
              <a:defRPr sz="1800" b="1"/>
            </a:lvl3pPr>
            <a:lvl4pPr marL="1367112" indent="0">
              <a:buNone/>
              <a:defRPr sz="1600" b="1"/>
            </a:lvl4pPr>
            <a:lvl5pPr marL="1822859" indent="0">
              <a:buNone/>
              <a:defRPr sz="1600" b="1"/>
            </a:lvl5pPr>
            <a:lvl6pPr marL="2278476" indent="0">
              <a:buNone/>
              <a:defRPr sz="1600" b="1"/>
            </a:lvl6pPr>
            <a:lvl7pPr marL="2734107" indent="0">
              <a:buNone/>
              <a:defRPr sz="1600" b="1"/>
            </a:lvl7pPr>
            <a:lvl8pPr marL="3189872" indent="0">
              <a:buNone/>
              <a:defRPr sz="1600" b="1"/>
            </a:lvl8pPr>
            <a:lvl9pPr marL="36455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18" indent="0">
              <a:buNone/>
              <a:defRPr sz="2000" b="1"/>
            </a:lvl2pPr>
            <a:lvl3pPr marL="911430" indent="0">
              <a:buNone/>
              <a:defRPr sz="1800" b="1"/>
            </a:lvl3pPr>
            <a:lvl4pPr marL="1367112" indent="0">
              <a:buNone/>
              <a:defRPr sz="1600" b="1"/>
            </a:lvl4pPr>
            <a:lvl5pPr marL="1822859" indent="0">
              <a:buNone/>
              <a:defRPr sz="1600" b="1"/>
            </a:lvl5pPr>
            <a:lvl6pPr marL="2278476" indent="0">
              <a:buNone/>
              <a:defRPr sz="1600" b="1"/>
            </a:lvl6pPr>
            <a:lvl7pPr marL="2734107" indent="0">
              <a:buNone/>
              <a:defRPr sz="1600" b="1"/>
            </a:lvl7pPr>
            <a:lvl8pPr marL="3189872" indent="0">
              <a:buNone/>
              <a:defRPr sz="1600" b="1"/>
            </a:lvl8pPr>
            <a:lvl9pPr marL="364557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BB19AD-60E1-4CFE-A837-D73EAEB3CE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F3650-C862-4235-9B88-22498D7EE5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51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826FC-A044-46D8-A78A-563A6301B1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6721D-1375-4F44-87A5-5FF15F2E2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11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2AF15-12CA-44E7-8890-6002E2B3F1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49CD1-1BF3-468A-BBDC-D73E94862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273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18" indent="0">
              <a:buNone/>
              <a:defRPr sz="1200"/>
            </a:lvl2pPr>
            <a:lvl3pPr marL="911430" indent="0">
              <a:buNone/>
              <a:defRPr sz="1000"/>
            </a:lvl3pPr>
            <a:lvl4pPr marL="1367112" indent="0">
              <a:buNone/>
              <a:defRPr sz="900"/>
            </a:lvl4pPr>
            <a:lvl5pPr marL="1822859" indent="0">
              <a:buNone/>
              <a:defRPr sz="900"/>
            </a:lvl5pPr>
            <a:lvl6pPr marL="2278476" indent="0">
              <a:buNone/>
              <a:defRPr sz="900"/>
            </a:lvl6pPr>
            <a:lvl7pPr marL="2734107" indent="0">
              <a:buNone/>
              <a:defRPr sz="900"/>
            </a:lvl7pPr>
            <a:lvl8pPr marL="3189872" indent="0">
              <a:buNone/>
              <a:defRPr sz="900"/>
            </a:lvl8pPr>
            <a:lvl9pPr marL="36455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24F3-6C24-4A71-A098-1D51571BE2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A3FD7-9530-4D72-B1AC-F249DAD944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46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618" indent="0">
              <a:buNone/>
              <a:defRPr sz="2800"/>
            </a:lvl2pPr>
            <a:lvl3pPr marL="911430" indent="0">
              <a:buNone/>
              <a:defRPr sz="2400"/>
            </a:lvl3pPr>
            <a:lvl4pPr marL="1367112" indent="0">
              <a:buNone/>
              <a:defRPr sz="2000"/>
            </a:lvl4pPr>
            <a:lvl5pPr marL="1822859" indent="0">
              <a:buNone/>
              <a:defRPr sz="2000"/>
            </a:lvl5pPr>
            <a:lvl6pPr marL="2278476" indent="0">
              <a:buNone/>
              <a:defRPr sz="2000"/>
            </a:lvl6pPr>
            <a:lvl7pPr marL="2734107" indent="0">
              <a:buNone/>
              <a:defRPr sz="2000"/>
            </a:lvl7pPr>
            <a:lvl8pPr marL="3189872" indent="0">
              <a:buNone/>
              <a:defRPr sz="2000"/>
            </a:lvl8pPr>
            <a:lvl9pPr marL="364557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18" indent="0">
              <a:buNone/>
              <a:defRPr sz="1200"/>
            </a:lvl2pPr>
            <a:lvl3pPr marL="911430" indent="0">
              <a:buNone/>
              <a:defRPr sz="1000"/>
            </a:lvl3pPr>
            <a:lvl4pPr marL="1367112" indent="0">
              <a:buNone/>
              <a:defRPr sz="900"/>
            </a:lvl4pPr>
            <a:lvl5pPr marL="1822859" indent="0">
              <a:buNone/>
              <a:defRPr sz="900"/>
            </a:lvl5pPr>
            <a:lvl6pPr marL="2278476" indent="0">
              <a:buNone/>
              <a:defRPr sz="900"/>
            </a:lvl6pPr>
            <a:lvl7pPr marL="2734107" indent="0">
              <a:buNone/>
              <a:defRPr sz="900"/>
            </a:lvl7pPr>
            <a:lvl8pPr marL="3189872" indent="0">
              <a:buNone/>
              <a:defRPr sz="900"/>
            </a:lvl8pPr>
            <a:lvl9pPr marL="364557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A300E-8560-4E82-A540-0F66BADDB4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82C9B-C493-40F7-B713-28A16D294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318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09E1D-062F-41E2-AF88-5F539FDD81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94E0-523E-46AE-B52B-690B6B4EF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742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17675-084C-442C-AB84-BB9CDD3892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B9F16-DC16-4538-AB37-335CD57638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1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042" indent="0">
              <a:buNone/>
              <a:defRPr sz="1200"/>
            </a:lvl2pPr>
            <a:lvl3pPr marL="910350" indent="0">
              <a:buNone/>
              <a:defRPr sz="1000"/>
            </a:lvl3pPr>
            <a:lvl4pPr marL="1365480" indent="0">
              <a:buNone/>
              <a:defRPr sz="900"/>
            </a:lvl4pPr>
            <a:lvl5pPr marL="1820699" indent="0">
              <a:buNone/>
              <a:defRPr sz="900"/>
            </a:lvl5pPr>
            <a:lvl6pPr marL="2275740" indent="0">
              <a:buNone/>
              <a:defRPr sz="900"/>
            </a:lvl6pPr>
            <a:lvl7pPr marL="2730843" indent="0">
              <a:buNone/>
              <a:defRPr sz="900"/>
            </a:lvl7pPr>
            <a:lvl8pPr marL="3186056" indent="0">
              <a:buNone/>
              <a:defRPr sz="900"/>
            </a:lvl8pPr>
            <a:lvl9pPr marL="364120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6B9C-7D95-4916-868B-FE3B8ECC4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8822-D21F-4A69-BBB3-5B0F5A5AEC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99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8" y="514365"/>
            <a:ext cx="8077200" cy="421481"/>
          </a:xfrm>
        </p:spPr>
        <p:txBody>
          <a:bodyPr/>
          <a:lstStyle>
            <a:lvl1pPr>
              <a:defRPr sz="19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8" y="1314450"/>
            <a:ext cx="8077200" cy="3314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47527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264" indent="0" algn="ctr">
              <a:buNone/>
              <a:defRPr sz="1500"/>
            </a:lvl2pPr>
            <a:lvl3pPr marL="682706" indent="0" algn="ctr">
              <a:buNone/>
              <a:defRPr sz="1400"/>
            </a:lvl3pPr>
            <a:lvl4pPr marL="1024060" indent="0" algn="ctr">
              <a:buNone/>
              <a:defRPr sz="1200"/>
            </a:lvl4pPr>
            <a:lvl5pPr marL="1365412" indent="0" algn="ctr">
              <a:buNone/>
              <a:defRPr sz="1200"/>
            </a:lvl5pPr>
            <a:lvl6pPr marL="1706855" indent="0" algn="ctr">
              <a:buNone/>
              <a:defRPr sz="1200"/>
            </a:lvl6pPr>
            <a:lvl7pPr marL="2048117" indent="0" algn="ctr">
              <a:buNone/>
              <a:defRPr sz="1200"/>
            </a:lvl7pPr>
            <a:lvl8pPr marL="2389380" indent="0" algn="ctr">
              <a:buNone/>
              <a:defRPr sz="1200"/>
            </a:lvl8pPr>
            <a:lvl9pPr marL="2730707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E3547954-BD94-46C6-A4BE-64573777C988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4A2FE04-F926-41D3-8EEE-5CDB5005C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708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7602923A-F082-4783-9323-F2E259CB3915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D91CBA5-42A9-4D5C-AB84-EB6240CE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90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2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2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6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1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893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0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2A4CEEE3-9410-413C-9872-1A4774B7F10A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96AED3C2-D150-4080-B263-4A2FB0812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28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AEFE2D85-6DFF-4478-8FFA-EE34CE82615A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EDD6A220-2AFA-4A1D-8552-F328704F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447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264" indent="0">
              <a:buNone/>
              <a:defRPr sz="1500" b="1"/>
            </a:lvl2pPr>
            <a:lvl3pPr marL="682706" indent="0">
              <a:buNone/>
              <a:defRPr sz="1400" b="1"/>
            </a:lvl3pPr>
            <a:lvl4pPr marL="1024060" indent="0">
              <a:buNone/>
              <a:defRPr sz="1200" b="1"/>
            </a:lvl4pPr>
            <a:lvl5pPr marL="1365412" indent="0">
              <a:buNone/>
              <a:defRPr sz="1200" b="1"/>
            </a:lvl5pPr>
            <a:lvl6pPr marL="1706855" indent="0">
              <a:buNone/>
              <a:defRPr sz="1200" b="1"/>
            </a:lvl6pPr>
            <a:lvl7pPr marL="2048117" indent="0">
              <a:buNone/>
              <a:defRPr sz="1200" b="1"/>
            </a:lvl7pPr>
            <a:lvl8pPr marL="2389380" indent="0">
              <a:buNone/>
              <a:defRPr sz="1200" b="1"/>
            </a:lvl8pPr>
            <a:lvl9pPr marL="273070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E8FDFA3-4588-4E3C-A492-3427C0B30A27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3517780A-7152-4B73-8BC9-9C384C2D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0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1A143BC-050C-4707-A402-5D2BF461DC82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03F24D9-AAF7-45EC-B577-F11761523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16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BCED9C58-EDB7-46F5-A325-B5861B1BFA84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5910CA9D-3F91-4B6E-AEE8-FB91A0BA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47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94FCD17-E220-4A9D-AD0C-AA23D75B6C58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6819CA9B-F890-40E1-9ED1-5DB5B95B2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470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1264" indent="0">
              <a:buNone/>
              <a:defRPr sz="2100"/>
            </a:lvl2pPr>
            <a:lvl3pPr marL="682706" indent="0">
              <a:buNone/>
              <a:defRPr sz="1800"/>
            </a:lvl3pPr>
            <a:lvl4pPr marL="1024060" indent="0">
              <a:buNone/>
              <a:defRPr sz="1500"/>
            </a:lvl4pPr>
            <a:lvl5pPr marL="1365412" indent="0">
              <a:buNone/>
              <a:defRPr sz="1500"/>
            </a:lvl5pPr>
            <a:lvl6pPr marL="1706855" indent="0">
              <a:buNone/>
              <a:defRPr sz="1500"/>
            </a:lvl6pPr>
            <a:lvl7pPr marL="2048117" indent="0">
              <a:buNone/>
              <a:defRPr sz="1500"/>
            </a:lvl7pPr>
            <a:lvl8pPr marL="2389380" indent="0">
              <a:buNone/>
              <a:defRPr sz="1500"/>
            </a:lvl8pPr>
            <a:lvl9pPr marL="273070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66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264" indent="0">
              <a:buNone/>
              <a:defRPr sz="1100"/>
            </a:lvl2pPr>
            <a:lvl3pPr marL="682706" indent="0">
              <a:buNone/>
              <a:defRPr sz="900"/>
            </a:lvl3pPr>
            <a:lvl4pPr marL="1024060" indent="0">
              <a:buNone/>
              <a:defRPr sz="800"/>
            </a:lvl4pPr>
            <a:lvl5pPr marL="1365412" indent="0">
              <a:buNone/>
              <a:defRPr sz="800"/>
            </a:lvl5pPr>
            <a:lvl6pPr marL="1706855" indent="0">
              <a:buNone/>
              <a:defRPr sz="800"/>
            </a:lvl6pPr>
            <a:lvl7pPr marL="2048117" indent="0">
              <a:buNone/>
              <a:defRPr sz="800"/>
            </a:lvl7pPr>
            <a:lvl8pPr marL="2389380" indent="0">
              <a:buNone/>
              <a:defRPr sz="800"/>
            </a:lvl8pPr>
            <a:lvl9pPr marL="27307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06B0DFE2-2F69-4082-853A-1D9F71F2827C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0D76595-FBE9-4493-863F-724BE4892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0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042" indent="0">
              <a:buNone/>
              <a:defRPr sz="2800"/>
            </a:lvl2pPr>
            <a:lvl3pPr marL="910350" indent="0">
              <a:buNone/>
              <a:defRPr sz="2400"/>
            </a:lvl3pPr>
            <a:lvl4pPr marL="1365480" indent="0">
              <a:buNone/>
              <a:defRPr sz="2000"/>
            </a:lvl4pPr>
            <a:lvl5pPr marL="1820699" indent="0">
              <a:buNone/>
              <a:defRPr sz="2000"/>
            </a:lvl5pPr>
            <a:lvl6pPr marL="2275740" indent="0">
              <a:buNone/>
              <a:defRPr sz="2000"/>
            </a:lvl6pPr>
            <a:lvl7pPr marL="2730843" indent="0">
              <a:buNone/>
              <a:defRPr sz="2000"/>
            </a:lvl7pPr>
            <a:lvl8pPr marL="3186056" indent="0">
              <a:buNone/>
              <a:defRPr sz="2000"/>
            </a:lvl8pPr>
            <a:lvl9pPr marL="364120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76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042" indent="0">
              <a:buNone/>
              <a:defRPr sz="1200"/>
            </a:lvl2pPr>
            <a:lvl3pPr marL="910350" indent="0">
              <a:buNone/>
              <a:defRPr sz="1000"/>
            </a:lvl3pPr>
            <a:lvl4pPr marL="1365480" indent="0">
              <a:buNone/>
              <a:defRPr sz="900"/>
            </a:lvl4pPr>
            <a:lvl5pPr marL="1820699" indent="0">
              <a:buNone/>
              <a:defRPr sz="900"/>
            </a:lvl5pPr>
            <a:lvl6pPr marL="2275740" indent="0">
              <a:buNone/>
              <a:defRPr sz="900"/>
            </a:lvl6pPr>
            <a:lvl7pPr marL="2730843" indent="0">
              <a:buNone/>
              <a:defRPr sz="900"/>
            </a:lvl7pPr>
            <a:lvl8pPr marL="3186056" indent="0">
              <a:buNone/>
              <a:defRPr sz="900"/>
            </a:lvl8pPr>
            <a:lvl9pPr marL="364120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83C7-84F2-4EF1-A047-8ADB0FFE6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1447-10AB-4C86-BAF9-94636D3318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7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A465761A-C349-4D42-80EA-537DC588CD64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290C6274-E906-4219-B360-2E442DB1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574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61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87" y="273861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4E963CB8-1834-4B28-A7EE-9287F8D7F418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840C7E1C-F1E2-46AC-BB5E-873D811A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36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66" y="3676651"/>
            <a:ext cx="1588294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16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28716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2412192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2412192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195722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195722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5979216" y="1369249"/>
            <a:ext cx="1665233" cy="15303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5979216" y="3000791"/>
            <a:ext cx="1665233" cy="16319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E25B40B0-66B9-44AD-B26C-A10213B5A61B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r>
              <a:rPr lang="ru-RU"/>
              <a:t>Центр перспективного развития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341228">
              <a:defRPr/>
            </a:lvl1pPr>
          </a:lstStyle>
          <a:p>
            <a:pPr>
              <a:defRPr/>
            </a:pPr>
            <a:fld id="{DDA8D889-9647-47F8-A247-7AAA36B8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84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FC79-6443-40C5-A9B1-C6D611F4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117E9-62F3-4334-B5B8-A8EC73F9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579" indent="0" algn="ctr">
              <a:buNone/>
              <a:defRPr sz="1500"/>
            </a:lvl2pPr>
            <a:lvl3pPr marL="683301" indent="0" algn="ctr">
              <a:buNone/>
              <a:defRPr sz="1400"/>
            </a:lvl3pPr>
            <a:lvl4pPr marL="1024952" indent="0" algn="ctr">
              <a:buNone/>
              <a:defRPr sz="1200"/>
            </a:lvl4pPr>
            <a:lvl5pPr marL="1366602" indent="0" algn="ctr">
              <a:buNone/>
              <a:defRPr sz="1200"/>
            </a:lvl5pPr>
            <a:lvl6pPr marL="1708325" indent="0" algn="ctr">
              <a:buNone/>
              <a:defRPr sz="1200"/>
            </a:lvl6pPr>
            <a:lvl7pPr marL="2049902" indent="0" algn="ctr">
              <a:buNone/>
              <a:defRPr sz="1200"/>
            </a:lvl7pPr>
            <a:lvl8pPr marL="2391480" indent="0" algn="ctr">
              <a:buNone/>
              <a:defRPr sz="1200"/>
            </a:lvl8pPr>
            <a:lvl9pPr marL="2733087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C666E-B1D9-4B38-9099-0EEB36EB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86BF0-057A-4844-82E6-22C4497B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F5621-5C38-4F43-8536-BC4044A0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837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1755-FE39-48BF-9580-FB22ADEF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19009-2DCF-4C46-AA7F-88745E042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E1194-AEB8-451B-84FD-67DF4924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E909E-596A-4DA6-8402-5A05D7F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ED01D-53D4-442E-8536-01C0860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309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D748-9413-42F6-810D-435E5726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5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28896-3A15-44D2-B625-CCA8C6527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49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6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83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9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1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30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33C7F-B420-48A9-BE1A-6B3B075E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53E7A-5FB9-47A4-9877-910B7B4F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FAE78-3EFB-4F35-A0BF-2C8BA68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3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D3EB-C3E1-4F9A-A2A8-38189075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E8A8D-8BF6-49B4-A9E3-9A838DCE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F5120-DDFB-40FA-9CFB-31E42CA82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7F776E-C547-4F85-8510-C86ECD2F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08897-91A8-4F7A-ADBD-EED0EF3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1DF76-4FCE-47DE-9AC5-8CB9AF56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83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7A86D-E513-4D70-ACEB-DE24FAB5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EED13-D671-41F6-B058-536CB852A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79" indent="0">
              <a:buNone/>
              <a:defRPr sz="1500" b="1"/>
            </a:lvl2pPr>
            <a:lvl3pPr marL="683301" indent="0">
              <a:buNone/>
              <a:defRPr sz="1400" b="1"/>
            </a:lvl3pPr>
            <a:lvl4pPr marL="1024952" indent="0">
              <a:buNone/>
              <a:defRPr sz="1200" b="1"/>
            </a:lvl4pPr>
            <a:lvl5pPr marL="1366602" indent="0">
              <a:buNone/>
              <a:defRPr sz="1200" b="1"/>
            </a:lvl5pPr>
            <a:lvl6pPr marL="1708325" indent="0">
              <a:buNone/>
              <a:defRPr sz="1200" b="1"/>
            </a:lvl6pPr>
            <a:lvl7pPr marL="2049902" indent="0">
              <a:buNone/>
              <a:defRPr sz="1200" b="1"/>
            </a:lvl7pPr>
            <a:lvl8pPr marL="2391480" indent="0">
              <a:buNone/>
              <a:defRPr sz="1200" b="1"/>
            </a:lvl8pPr>
            <a:lvl9pPr marL="273308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5D36C-FA97-4089-8C58-B0608C4FE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E6D09-862F-403E-A132-884E0201D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79" indent="0">
              <a:buNone/>
              <a:defRPr sz="1500" b="1"/>
            </a:lvl2pPr>
            <a:lvl3pPr marL="683301" indent="0">
              <a:buNone/>
              <a:defRPr sz="1400" b="1"/>
            </a:lvl3pPr>
            <a:lvl4pPr marL="1024952" indent="0">
              <a:buNone/>
              <a:defRPr sz="1200" b="1"/>
            </a:lvl4pPr>
            <a:lvl5pPr marL="1366602" indent="0">
              <a:buNone/>
              <a:defRPr sz="1200" b="1"/>
            </a:lvl5pPr>
            <a:lvl6pPr marL="1708325" indent="0">
              <a:buNone/>
              <a:defRPr sz="1200" b="1"/>
            </a:lvl6pPr>
            <a:lvl7pPr marL="2049902" indent="0">
              <a:buNone/>
              <a:defRPr sz="1200" b="1"/>
            </a:lvl7pPr>
            <a:lvl8pPr marL="2391480" indent="0">
              <a:buNone/>
              <a:defRPr sz="1200" b="1"/>
            </a:lvl8pPr>
            <a:lvl9pPr marL="273308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1DD4A-D6EE-4D45-A608-5FFB99EBC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650D2C-C2AD-40C3-A8AE-89F80D5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5DA46D-77D5-433F-AD86-3BA05F9C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F2D34-48D2-495F-8678-D45515E4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1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0301D-B60C-4F97-AC55-66EC5108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F5658-E44A-4FA4-8B8A-24062F97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0B914B-A4CA-4915-8BE6-D96657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DD992-4F93-4EA9-871B-DCDF2BDB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543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EA177-C95B-403D-9696-A087CDEE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C3DDE7-9C7C-4DAD-9372-ABAECB15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12A20-8F96-4D61-AD13-ABDF6BA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8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494"/>
            <a:ext cx="2133600" cy="274637"/>
          </a:xfrm>
          <a:prstGeom prst="rect">
            <a:avLst/>
          </a:prstGeom>
        </p:spPr>
        <p:txBody>
          <a:bodyPr vert="horz" lIns="91080" tIns="45540" rIns="91080" bIns="455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B298B-7354-45E1-92D5-96F9B598F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494"/>
            <a:ext cx="2895600" cy="274637"/>
          </a:xfrm>
          <a:prstGeom prst="rect">
            <a:avLst/>
          </a:prstGeom>
        </p:spPr>
        <p:txBody>
          <a:bodyPr vert="horz" lIns="91080" tIns="45540" rIns="91080" bIns="4554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494"/>
            <a:ext cx="2133600" cy="274637"/>
          </a:xfrm>
          <a:prstGeom prst="rect">
            <a:avLst/>
          </a:prstGeom>
        </p:spPr>
        <p:txBody>
          <a:bodyPr vert="horz" lIns="91080" tIns="45540" rIns="91080" bIns="455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FE811-394E-471D-B2C9-F4E7D10BA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0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4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06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82" indent="-3412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09" indent="-2844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71" indent="-2275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050" indent="-2275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19" indent="-2275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262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480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619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802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42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5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8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99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4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43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56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206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4" tIns="34289" rIns="6841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14" tIns="34289" rIns="6841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14" tIns="34289" rIns="68414" bIns="34289" rtlCol="0" anchor="ctr"/>
          <a:lstStyle>
            <a:lvl1pPr algn="l" defTabSz="341903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B3CD6-BD92-4056-87C6-0893E59423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14" tIns="34289" rIns="68414" bIns="34289" rtlCol="0" anchor="ctr"/>
          <a:lstStyle>
            <a:lvl1pPr algn="ctr" defTabSz="341903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14" tIns="34289" rIns="68414" bIns="34289" rtlCol="0" anchor="ctr"/>
          <a:lstStyle>
            <a:lvl1pPr algn="r" defTabSz="341903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8C262-5EAB-45BD-8EFE-BA3B6BB36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190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391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587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678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2" indent="-16983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74" indent="-1698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813" indent="-1698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750" indent="-1698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7688" indent="-1698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0733" indent="-171006" algn="l" defTabSz="6839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690" indent="-171006" algn="l" defTabSz="6839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646" indent="-171006" algn="l" defTabSz="6839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657" indent="-171006" algn="l" defTabSz="6839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03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913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870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826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837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738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640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43" algn="l" defTabSz="68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456E6-C9D8-4686-B560-5332C9D6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8370" tIns="34268" rIns="68370" bIns="3426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7BEEE-84E1-4EEF-9A3E-24250E9D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70" tIns="34268" rIns="68370" bIns="342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352B-6908-4748-8130-F155C3C9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82"/>
            <a:ext cx="2057400" cy="273844"/>
          </a:xfrm>
          <a:prstGeom prst="rect">
            <a:avLst/>
          </a:prstGeom>
        </p:spPr>
        <p:txBody>
          <a:bodyPr vert="horz" lIns="68370" tIns="34268" rIns="68370" bIns="3426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481"/>
            <a:fld id="{A86F262A-3694-4E78-AFD8-C184F0176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3481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6928F-DA51-4FEF-AFDD-DAF6C7A6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82"/>
            <a:ext cx="3086100" cy="273844"/>
          </a:xfrm>
          <a:prstGeom prst="rect">
            <a:avLst/>
          </a:prstGeom>
        </p:spPr>
        <p:txBody>
          <a:bodyPr vert="horz" lIns="68370" tIns="34268" rIns="68370" bIns="3426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481"/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98980-5B4F-4D7F-A644-B141B21F7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82"/>
            <a:ext cx="2057400" cy="273844"/>
          </a:xfrm>
          <a:prstGeom prst="rect">
            <a:avLst/>
          </a:prstGeom>
        </p:spPr>
        <p:txBody>
          <a:bodyPr vert="horz" lIns="68370" tIns="34268" rIns="68370" bIns="3426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481"/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348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6834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99" indent="-170899" algn="l" defTabSz="6834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93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375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057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745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542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0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014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812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8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481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21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95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54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3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118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820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0" tIns="45550" rIns="91100" bIns="455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8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0" tIns="45550" rIns="91100" bIns="45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483"/>
            <a:ext cx="2133600" cy="274637"/>
          </a:xfrm>
          <a:prstGeom prst="rect">
            <a:avLst/>
          </a:prstGeom>
        </p:spPr>
        <p:txBody>
          <a:bodyPr vert="horz" lIns="91100" tIns="45550" rIns="91100" bIns="4555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623">
              <a:defRPr/>
            </a:pPr>
            <a:fld id="{E2927072-0A6F-4301-8EC1-48E337AED0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23"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483"/>
            <a:ext cx="2895600" cy="274637"/>
          </a:xfrm>
          <a:prstGeom prst="rect">
            <a:avLst/>
          </a:prstGeom>
        </p:spPr>
        <p:txBody>
          <a:bodyPr vert="horz" lIns="91100" tIns="45550" rIns="91100" bIns="4555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62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483"/>
            <a:ext cx="2133600" cy="274637"/>
          </a:xfrm>
          <a:prstGeom prst="rect">
            <a:avLst/>
          </a:prstGeom>
        </p:spPr>
        <p:txBody>
          <a:bodyPr vert="horz" lIns="91100" tIns="45550" rIns="91100" bIns="4555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2623">
              <a:defRPr/>
            </a:pPr>
            <a:fld id="{D4DFE811-394E-471D-B2C9-F4E7D10BA0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2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4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1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5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8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1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72" indent="-3413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889" indent="-2845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156" indent="-2275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440" indent="-2275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729" indent="-2275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92" indent="-227580" algn="l" defTabSz="9105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220" indent="-227580" algn="l" defTabSz="9105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469" indent="-227580" algn="l" defTabSz="9105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762" indent="-227580" algn="l" defTabSz="9105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62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75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820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149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310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523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851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16" algn="l" defTabSz="910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456E6-C9D8-4686-B560-5332C9D6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160" tIns="45613" rIns="91160" bIns="456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7BEEE-84E1-4EEF-9A3E-24250E9D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160" tIns="45613" rIns="91160" bIns="456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352B-6908-4748-8130-F155C3C9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82"/>
            <a:ext cx="2057400" cy="273844"/>
          </a:xfrm>
          <a:prstGeom prst="rect">
            <a:avLst/>
          </a:prstGeom>
        </p:spPr>
        <p:txBody>
          <a:bodyPr vert="horz" lIns="91160" tIns="45613" rIns="91160" bIns="456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23"/>
            <a:fld id="{A86F262A-3694-4E78-AFD8-C184F0176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23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6928F-DA51-4FEF-AFDD-DAF6C7A6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82"/>
            <a:ext cx="3086100" cy="273844"/>
          </a:xfrm>
          <a:prstGeom prst="rect">
            <a:avLst/>
          </a:prstGeom>
        </p:spPr>
        <p:txBody>
          <a:bodyPr vert="horz" lIns="91160" tIns="45613" rIns="91160" bIns="456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23"/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перспективного развития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98980-5B4F-4D7F-A644-B141B21F7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82"/>
            <a:ext cx="2057400" cy="273844"/>
          </a:xfrm>
          <a:prstGeom prst="rect">
            <a:avLst/>
          </a:prstGeom>
        </p:spPr>
        <p:txBody>
          <a:bodyPr vert="horz" lIns="91160" tIns="45613" rIns="91160" bIns="456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23"/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2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4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ftr="0" dt="0"/>
  <p:txStyles>
    <p:titleStyle>
      <a:lvl1pPr algn="l" defTabSz="6834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99" indent="-170899" algn="l" defTabSz="6834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93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375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057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745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542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0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014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812" indent="-170899" algn="l" defTabSz="6834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8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481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21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95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54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37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118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820" algn="l" defTabSz="6834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460" tIns="34277" rIns="68460" bIns="34277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60" tIns="34277" rIns="68460" bIns="3427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94"/>
            <a:ext cx="2057400" cy="273844"/>
          </a:xfrm>
          <a:prstGeom prst="rect">
            <a:avLst/>
          </a:prstGeom>
        </p:spPr>
        <p:txBody>
          <a:bodyPr vert="horz" lIns="68460" tIns="34277" rIns="68460" bIns="3427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203"/>
            <a:fld id="{1A0FBADC-8DC4-4734-90FE-4AF39CF80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203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94"/>
            <a:ext cx="3086100" cy="273844"/>
          </a:xfrm>
          <a:prstGeom prst="rect">
            <a:avLst/>
          </a:prstGeom>
        </p:spPr>
        <p:txBody>
          <a:bodyPr vert="horz" lIns="68460" tIns="34277" rIns="68460" bIns="3427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20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94"/>
            <a:ext cx="2057400" cy="273844"/>
          </a:xfrm>
          <a:prstGeom prst="rect">
            <a:avLst/>
          </a:prstGeom>
        </p:spPr>
        <p:txBody>
          <a:bodyPr vert="horz" lIns="68460" tIns="34277" rIns="68460" bIns="3427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203"/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20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6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</p:sldLayoutIdLst>
  <p:hf hdr="0" ftr="0"/>
  <p:txStyles>
    <p:titleStyle>
      <a:lvl1pPr algn="l" defTabSz="68446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4" indent="-171134" algn="l" defTabSz="6844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01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01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03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10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275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508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741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009" indent="-171134" algn="l" defTabSz="6844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03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68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05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939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205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408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607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814" algn="l" defTabSz="6844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6" tIns="34289" rIns="6852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6" tIns="34289" rIns="6852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6" tIns="34289" rIns="68526" bIns="34289" rtlCol="0" anchor="ctr"/>
          <a:lstStyle>
            <a:lvl1pPr algn="l" defTabSz="342578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1AE88-5D72-4CA7-A87E-C1B63E1FAD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6" tIns="34289" rIns="68526" bIns="34289" rtlCol="0" anchor="ctr"/>
          <a:lstStyle>
            <a:lvl1pPr algn="ctr" defTabSz="342578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6" tIns="34289" rIns="68526" bIns="34289" rtlCol="0" anchor="ctr"/>
          <a:lstStyle>
            <a:lvl1pPr algn="r" defTabSz="342578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19F32E-D1E2-428A-AC16-499B906EE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57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18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778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037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0132" indent="-17013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74" indent="-1701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88" indent="-1701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00" indent="-1701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0613" indent="-17013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4258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852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446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057" indent="-171306" algn="l" defTabSz="68518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7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8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82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76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87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63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140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18" algn="l" defTabSz="68518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456E6-C9D8-4686-B560-5332C9D6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8502" tIns="34289" rIns="68502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7BEEE-84E1-4EEF-9A3E-24250E9D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02" tIns="34289" rIns="68502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352B-6908-4748-8130-F155C3C9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02" tIns="34289" rIns="6850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16"/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916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6928F-DA51-4FEF-AFDD-DAF6C7A6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02" tIns="34289" rIns="6850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1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98980-5B4F-4D7F-A644-B141B21F7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68502" tIns="34289" rIns="6850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16"/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91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68491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42" indent="-171242" algn="l" defTabSz="68491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25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57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90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024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06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64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22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05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34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16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74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32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15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47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80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14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456E6-C9D8-4686-B560-5332C9D6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0544" tIns="45260" rIns="90544" bIns="4526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7BEEE-84E1-4EEF-9A3E-24250E9D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0544" tIns="45260" rIns="90544" bIns="4526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352B-6908-4748-8130-F155C3C9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504"/>
            <a:ext cx="2057400" cy="273844"/>
          </a:xfrm>
          <a:prstGeom prst="rect">
            <a:avLst/>
          </a:prstGeom>
        </p:spPr>
        <p:txBody>
          <a:bodyPr vert="horz" lIns="90544" tIns="45260" rIns="90544" bIns="452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171"/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171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6928F-DA51-4FEF-AFDD-DAF6C7A6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504"/>
            <a:ext cx="3086100" cy="273844"/>
          </a:xfrm>
          <a:prstGeom prst="rect">
            <a:avLst/>
          </a:prstGeom>
        </p:spPr>
        <p:txBody>
          <a:bodyPr vert="horz" lIns="90544" tIns="45260" rIns="90544" bIns="452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17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98980-5B4F-4D7F-A644-B141B21F7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504"/>
            <a:ext cx="2057400" cy="273844"/>
          </a:xfrm>
          <a:prstGeom prst="rect">
            <a:avLst/>
          </a:prstGeom>
        </p:spPr>
        <p:txBody>
          <a:bodyPr vert="horz" lIns="90544" tIns="45260" rIns="90544" bIns="452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171"/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17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05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305" indent="-226305" algn="l" defTabSz="905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44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66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962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69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158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724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283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828" indent="-226305" algn="l" defTabSz="905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2602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71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05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293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851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378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980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570" algn="l" defTabSz="9051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32" tIns="34277" rIns="68532" bIns="34277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32" tIns="34277" rIns="68532" bIns="3427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94"/>
            <a:ext cx="2057400" cy="273844"/>
          </a:xfrm>
          <a:prstGeom prst="rect">
            <a:avLst/>
          </a:prstGeom>
        </p:spPr>
        <p:txBody>
          <a:bodyPr vert="horz" lIns="68532" tIns="34277" rIns="68532" bIns="3427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635"/>
            <a:fld id="{1A0FBADC-8DC4-4734-90FE-4AF39CF80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635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94"/>
            <a:ext cx="3086100" cy="273844"/>
          </a:xfrm>
          <a:prstGeom prst="rect">
            <a:avLst/>
          </a:prstGeom>
        </p:spPr>
        <p:txBody>
          <a:bodyPr vert="horz" lIns="68532" tIns="34277" rIns="68532" bIns="3427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63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94"/>
            <a:ext cx="2057400" cy="273844"/>
          </a:xfrm>
          <a:prstGeom prst="rect">
            <a:avLst/>
          </a:prstGeom>
        </p:spPr>
        <p:txBody>
          <a:bodyPr vert="horz" lIns="68532" tIns="34277" rIns="68532" bIns="3427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635"/>
            <a:fld id="{05506C42-F761-4C63-94E8-10E5AEF87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63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</p:sldLayoutIdLst>
  <p:hf hdr="0" ftr="0"/>
  <p:txStyles>
    <p:titleStyle>
      <a:lvl1pPr algn="l" defTabSz="6852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6" indent="-171326" algn="l" defTabSz="6852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77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9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3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2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1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2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3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65" indent="-171326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35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4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9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2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6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87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26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174" tIns="45587" rIns="91174" bIns="4558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174" tIns="45587" rIns="91174" bIns="4558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74" tIns="45587" rIns="91174" bIns="455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0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408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74" tIns="45587" rIns="91174" bIns="455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0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74" tIns="45587" rIns="91174" bIns="455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0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40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14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05" indent="-341705" algn="l" defTabSz="9114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55" indent="-284819" algn="l" defTabSz="9114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10" indent="-227802" algn="l" defTabSz="911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883" indent="-227802" algn="l" defTabSz="9114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16" indent="-227802" algn="l" defTabSz="9114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221" indent="-227802" algn="l" defTabSz="9114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958" indent="-227802" algn="l" defTabSz="9114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629" indent="-227802" algn="l" defTabSz="9114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314" indent="-227802" algn="l" defTabSz="9114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06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08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8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14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19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039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792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483" algn="l" defTabSz="9114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8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483"/>
            <a:ext cx="2133600" cy="274637"/>
          </a:xfrm>
          <a:prstGeom prst="rect">
            <a:avLst/>
          </a:prstGeom>
        </p:spPr>
        <p:txBody>
          <a:bodyPr vert="horz" lIns="91080" tIns="45540" rIns="91080" bIns="455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B298B-7354-45E1-92D5-96F9B598F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483"/>
            <a:ext cx="2895600" cy="274637"/>
          </a:xfrm>
          <a:prstGeom prst="rect">
            <a:avLst/>
          </a:prstGeom>
        </p:spPr>
        <p:txBody>
          <a:bodyPr vert="horz" lIns="91080" tIns="45540" rIns="91080" bIns="4554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483"/>
            <a:ext cx="2133600" cy="274637"/>
          </a:xfrm>
          <a:prstGeom prst="rect">
            <a:avLst/>
          </a:prstGeom>
        </p:spPr>
        <p:txBody>
          <a:bodyPr vert="horz" lIns="91080" tIns="45540" rIns="91080" bIns="455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DFE811-394E-471D-B2C9-F4E7D10BA0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4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0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4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06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82" indent="-3412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09" indent="-2844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71" indent="-2275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050" indent="-2275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19" indent="-22752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262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480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619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802" indent="-227520" algn="l" defTabSz="910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42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5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48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699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740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43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056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206" algn="l" defTabSz="910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07" tIns="34289" rIns="6830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07" tIns="34289" rIns="6830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l" defTabSz="341264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845B3-7D70-4CFE-85C6-62515F4F4B30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ctr" defTabSz="341264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r" defTabSz="341264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ABF19-E7EC-4238-87EF-5F01D0F11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126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27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40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6541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0722" indent="-17072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165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27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690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5954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7396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750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02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545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64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706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06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412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6855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1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938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70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43" tIns="34289" rIns="6834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43" tIns="34289" rIns="6834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43" tIns="34289" rIns="6834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14"/>
            <a:fld id="{528D6C5F-683D-334D-AA04-CCEE1EEA8C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114"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43" tIns="34289" rIns="6834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43" tIns="34289" rIns="6834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114"/>
            <a:fld id="{299FEE8A-EBB4-2849-B3D0-44CF4315A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6831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8" indent="-170818" algn="l" defTabSz="68311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53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931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410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890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524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082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638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273" indent="-170818" algn="l" defTabSz="68311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480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114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672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228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863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341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820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39" algn="l" defTabSz="6831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82" tIns="34289" rIns="6838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82" tIns="34289" rIns="6838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82" tIns="34289" rIns="6838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56"/>
            <a:fld id="{9A37DE20-27A4-5E4A-BA6D-F3575A23E9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556"/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82" tIns="34289" rIns="6838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82" tIns="34289" rIns="6838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556"/>
            <a:fld id="{4A9CFB51-9E83-4F4D-A047-CC06E74F32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35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355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22" indent="-170922" algn="l" defTabSz="68355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5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477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190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904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746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525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302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145" indent="-170922" algn="l" defTabSz="68355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14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556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334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112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955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0667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380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107" algn="l" defTabSz="6835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176" tIns="45588" rIns="91176" bIns="455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176" tIns="45588" rIns="91176" bIns="455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76" tIns="45588" rIns="91176" bIns="455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30" fontAlgn="base">
              <a:spcBef>
                <a:spcPct val="0"/>
              </a:spcBef>
              <a:spcAft>
                <a:spcPct val="0"/>
              </a:spcAft>
              <a:defRPr/>
            </a:pPr>
            <a:fld id="{743ADFF4-DE13-402E-BCFA-0292D42D2EA4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1430"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76" tIns="45588" rIns="91176" bIns="455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76" tIns="45588" rIns="91176" bIns="455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430" fontAlgn="base">
              <a:spcBef>
                <a:spcPct val="0"/>
              </a:spcBef>
              <a:spcAft>
                <a:spcPct val="0"/>
              </a:spcAft>
              <a:defRPr/>
            </a:pPr>
            <a:fld id="{710E9AFD-BD83-401E-BA18-4813AEB5CF82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14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5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defTabSz="9114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14" indent="-341714" algn="l" defTabSz="9114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73" indent="-284826" algn="l" defTabSz="9114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39" indent="-227808" algn="l" defTabSz="9114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22" indent="-227808" algn="l" defTabSz="9114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67" indent="-227808" algn="l" defTabSz="9114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284" indent="-227808" algn="l" defTabSz="911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032" indent="-227808" algn="l" defTabSz="911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715" indent="-227808" algn="l" defTabSz="911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410" indent="-227808" algn="l" defTabSz="9114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8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30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12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59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6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07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72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74" algn="l" defTabSz="911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07" tIns="34289" rIns="6830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307" tIns="34289" rIns="6830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l" defTabSz="341264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845B3-7D70-4CFE-85C6-62515F4F4B30}" type="datetime1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ctr" defTabSz="341264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07" tIns="34289" rIns="68307" bIns="34289" rtlCol="0" anchor="ctr"/>
          <a:lstStyle>
            <a:lvl1pPr algn="r" defTabSz="341264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ABF19-E7EC-4238-87EF-5F01D0F11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4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126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270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40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6541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0722" indent="-170722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165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27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690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35954" indent="-17072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77396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750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02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1545" indent="-170722" algn="l" defTabSz="682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264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706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06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412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6855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1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9380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707" algn="l" defTabSz="6827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456E6-C9D8-4686-B560-5332C9D6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8360" tIns="34289" rIns="68360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7BEEE-84E1-4EEF-9A3E-24250E9D4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360" tIns="34289" rIns="68360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352B-6908-4748-8130-F155C3C9C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360" tIns="34289" rIns="6836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301"/>
            <a:fld id="{F36FEC52-5A42-4989-9E6C-613191C28C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3301"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6928F-DA51-4FEF-AFDD-DAF6C7A6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360" tIns="34289" rIns="6836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30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98980-5B4F-4D7F-A644-B141B21F7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68360" tIns="34289" rIns="6836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301"/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330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3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68330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62" indent="-170862" algn="l" defTabSz="68330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585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162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740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7319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041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692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342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065" indent="-170862" algn="l" defTabSz="6833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79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301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952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602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325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902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480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087" algn="l" defTabSz="68330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jpeg"/><Relationship Id="rId5" Type="http://schemas.microsoft.com/office/2007/relationships/hdphoto" Target="../media/hdphoto2.wdp"/><Relationship Id="rId10" Type="http://schemas.openxmlformats.org/officeDocument/2006/relationships/image" Target="../media/image60.png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jpeg"/><Relationship Id="rId18" Type="http://schemas.openxmlformats.org/officeDocument/2006/relationships/image" Target="../media/image80.jpeg"/><Relationship Id="rId26" Type="http://schemas.openxmlformats.org/officeDocument/2006/relationships/image" Target="../media/image88.jpeg"/><Relationship Id="rId39" Type="http://schemas.openxmlformats.org/officeDocument/2006/relationships/image" Target="../media/image101.png"/><Relationship Id="rId3" Type="http://schemas.microsoft.com/office/2007/relationships/hdphoto" Target="../media/hdphoto5.wdp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112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9.jpeg"/><Relationship Id="rId25" Type="http://schemas.openxmlformats.org/officeDocument/2006/relationships/image" Target="../media/image87.jpeg"/><Relationship Id="rId33" Type="http://schemas.openxmlformats.org/officeDocument/2006/relationships/image" Target="../media/image95.jpe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2" Type="http://schemas.openxmlformats.org/officeDocument/2006/relationships/image" Target="../media/image65.png"/><Relationship Id="rId16" Type="http://schemas.openxmlformats.org/officeDocument/2006/relationships/image" Target="../media/image78.jpeg"/><Relationship Id="rId20" Type="http://schemas.openxmlformats.org/officeDocument/2006/relationships/image" Target="../media/image82.jpeg"/><Relationship Id="rId29" Type="http://schemas.openxmlformats.org/officeDocument/2006/relationships/image" Target="../media/image91.jpeg"/><Relationship Id="rId41" Type="http://schemas.openxmlformats.org/officeDocument/2006/relationships/image" Target="../media/image103.png"/><Relationship Id="rId54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jpeg"/><Relationship Id="rId32" Type="http://schemas.openxmlformats.org/officeDocument/2006/relationships/image" Target="../media/image94.jpe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5.png"/><Relationship Id="rId5" Type="http://schemas.openxmlformats.org/officeDocument/2006/relationships/image" Target="../media/image67.jpeg"/><Relationship Id="rId15" Type="http://schemas.openxmlformats.org/officeDocument/2006/relationships/image" Target="../media/image77.jpeg"/><Relationship Id="rId23" Type="http://schemas.openxmlformats.org/officeDocument/2006/relationships/image" Target="../media/image85.png"/><Relationship Id="rId28" Type="http://schemas.openxmlformats.org/officeDocument/2006/relationships/image" Target="../media/image90.jpeg"/><Relationship Id="rId36" Type="http://schemas.openxmlformats.org/officeDocument/2006/relationships/image" Target="../media/image98.png"/><Relationship Id="rId49" Type="http://schemas.openxmlformats.org/officeDocument/2006/relationships/image" Target="../media/image111.png"/><Relationship Id="rId10" Type="http://schemas.openxmlformats.org/officeDocument/2006/relationships/image" Target="../media/image72.jpeg"/><Relationship Id="rId19" Type="http://schemas.openxmlformats.org/officeDocument/2006/relationships/image" Target="../media/image81.jpe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4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jpeg"/><Relationship Id="rId27" Type="http://schemas.openxmlformats.org/officeDocument/2006/relationships/image" Target="../media/image89.jpeg"/><Relationship Id="rId30" Type="http://schemas.openxmlformats.org/officeDocument/2006/relationships/image" Target="../media/image92.jpe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8" Type="http://schemas.openxmlformats.org/officeDocument/2006/relationships/image" Target="../media/image70.png"/><Relationship Id="rId51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9.jpeg"/><Relationship Id="rId4" Type="http://schemas.openxmlformats.org/officeDocument/2006/relationships/diagramQuickStyle" Target="../diagrams/quickStyle2.xml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6" Type="http://schemas.microsoft.com/office/2007/relationships/hdphoto" Target="../media/hdphoto7.wdp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hyperlink" Target="https://e.mail.ru/attachment/14816255960000000270/0;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9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4.jpe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image" Target="../media/image133.png"/><Relationship Id="rId16" Type="http://schemas.openxmlformats.org/officeDocument/2006/relationships/image" Target="../media/image146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microsoft.com/office/2007/relationships/hdphoto" Target="../media/hdphoto8.wdp"/><Relationship Id="rId4" Type="http://schemas.openxmlformats.org/officeDocument/2006/relationships/image" Target="../media/image131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9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jpe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jpeg"/><Relationship Id="rId5" Type="http://schemas.openxmlformats.org/officeDocument/2006/relationships/image" Target="../media/image156.jpeg"/><Relationship Id="rId4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jpeg"/><Relationship Id="rId3" Type="http://schemas.openxmlformats.org/officeDocument/2006/relationships/image" Target="../media/image163.png"/><Relationship Id="rId7" Type="http://schemas.openxmlformats.org/officeDocument/2006/relationships/hyperlink" Target="http://www.google.ru/url?sa=i&amp;rct=j&amp;q=&amp;esrc=s&amp;source=images&amp;cd=&amp;cad=rja&amp;uact=8&amp;ved=0ahUKEwj_4eHv1IPWAhVMAZoKHcxFAWoQjRwIBw&amp;url=http://catalog.ykt.ru/company/14218/news/view/2328&amp;psig=AFQjCNFMJRMeZWU_4jLte3_Q_YjHsCVf9Q&amp;ust=1504344135991446" TargetMode="External"/><Relationship Id="rId2" Type="http://schemas.openxmlformats.org/officeDocument/2006/relationships/image" Target="../media/image162.tif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6.png"/><Relationship Id="rId11" Type="http://schemas.openxmlformats.org/officeDocument/2006/relationships/image" Target="../media/image169.jpeg"/><Relationship Id="rId5" Type="http://schemas.openxmlformats.org/officeDocument/2006/relationships/image" Target="../media/image165.png"/><Relationship Id="rId10" Type="http://schemas.openxmlformats.org/officeDocument/2006/relationships/image" Target="../media/image168.jpeg"/><Relationship Id="rId4" Type="http://schemas.openxmlformats.org/officeDocument/2006/relationships/image" Target="../media/image164.tiff"/><Relationship Id="rId9" Type="http://schemas.openxmlformats.org/officeDocument/2006/relationships/hyperlink" Target="https://www.google.ru/url?sa=i&amp;rct=j&amp;q=&amp;esrc=s&amp;source=images&amp;cd=&amp;cad=rja&amp;uact=8&amp;ved=0ahUKEwjJ_Omd1oPWAhUFJ5oKHVCXAlwQjRwIBw&amp;url=https://vk.com/club20947423&amp;psig=AFQjCNF0bhan_kE8YBdWirQJFmK-bUmQnw&amp;ust=1504344511853030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jpe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jpeg"/><Relationship Id="rId10" Type="http://schemas.openxmlformats.org/officeDocument/2006/relationships/image" Target="../media/image178.jpe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svg"/><Relationship Id="rId18" Type="http://schemas.openxmlformats.org/officeDocument/2006/relationships/image" Target="../media/image200.png"/><Relationship Id="rId3" Type="http://schemas.openxmlformats.org/officeDocument/2006/relationships/image" Target="../media/image185.jpeg"/><Relationship Id="rId21" Type="http://schemas.openxmlformats.org/officeDocument/2006/relationships/image" Target="../media/image203.jpe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88.jpeg"/><Relationship Id="rId11" Type="http://schemas.openxmlformats.org/officeDocument/2006/relationships/image" Target="../media/image193.png"/><Relationship Id="rId24" Type="http://schemas.openxmlformats.org/officeDocument/2006/relationships/image" Target="../media/image206.png"/><Relationship Id="rId5" Type="http://schemas.openxmlformats.org/officeDocument/2006/relationships/image" Target="../media/image187.jpeg"/><Relationship Id="rId15" Type="http://schemas.openxmlformats.org/officeDocument/2006/relationships/image" Target="../media/image197.png"/><Relationship Id="rId23" Type="http://schemas.openxmlformats.org/officeDocument/2006/relationships/image" Target="../media/image205.jpe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4" Type="http://schemas.openxmlformats.org/officeDocument/2006/relationships/image" Target="../media/image186.jpe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Relationship Id="rId22" Type="http://schemas.openxmlformats.org/officeDocument/2006/relationships/image" Target="../media/image2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1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0.png"/><Relationship Id="rId4" Type="http://schemas.openxmlformats.org/officeDocument/2006/relationships/image" Target="../media/image20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16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2839"/>
            <a:ext cx="8424936" cy="577055"/>
          </a:xfrm>
          <a:prstGeom prst="rect">
            <a:avLst/>
          </a:prstGeom>
          <a:noFill/>
        </p:spPr>
        <p:txBody>
          <a:bodyPr wrap="square" lIns="68459" tIns="34277" rIns="68459" bIns="34277" rtlCol="0">
            <a:spAutoFit/>
          </a:bodyPr>
          <a:lstStyle/>
          <a:p>
            <a:pPr defTabSz="342194"/>
            <a:r>
              <a:rPr lang="en-US" sz="3300" b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КАЗАНСКИЙ ФЕДЕРАЛЬНЫЙ УНИВЕРСИТЕТ</a:t>
            </a: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472070" y="4759302"/>
            <a:ext cx="3086100" cy="273844"/>
          </a:xfrm>
        </p:spPr>
        <p:txBody>
          <a:bodyPr/>
          <a:lstStyle/>
          <a:p>
            <a:r>
              <a:rPr lang="ru-RU" sz="1600" dirty="0">
                <a:solidFill>
                  <a:srgbClr val="4472C4">
                    <a:lumMod val="50000"/>
                  </a:srgbClr>
                </a:solidFill>
              </a:rPr>
              <a:t>г. Белгород, 14.12.2017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036" y="3219822"/>
            <a:ext cx="5040972" cy="1076854"/>
          </a:xfrm>
          <a:prstGeom prst="rect">
            <a:avLst/>
          </a:prstGeom>
          <a:noFill/>
        </p:spPr>
        <p:txBody>
          <a:bodyPr wrap="square" lIns="91080" tIns="45540" rIns="91080" bIns="45540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 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Круглого стола «Организационно-финансовые механизмы партнерства университета и региона. Целевые показатели инновационной активности деятельности университетских центров»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00013C-F482-4816-9490-31E7BEABCD86}"/>
              </a:ext>
            </a:extLst>
          </p:cNvPr>
          <p:cNvSpPr/>
          <p:nvPr/>
        </p:nvSpPr>
        <p:spPr>
          <a:xfrm>
            <a:off x="467133" y="1512105"/>
            <a:ext cx="5040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РЕАЛИЗАЦИЯ ЗАДАЧ ФЕДЕРАЛЬНОГО УНИВЕРСИТЕТА НА ПРИМЕРЕ СОТРУДНИЧЕСТВА С РЕСПУБЛИКОЙ ТАТАРСТАН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2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44" y="123478"/>
            <a:ext cx="9001000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РЕСПУБЛИКАНСКИХ НАУЧНО-ОБРАЗОВАТЕЛЬНЫХ ПРОГРАММАХ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49801"/>
            <a:ext cx="2133600" cy="274637"/>
          </a:xfrm>
        </p:spPr>
        <p:txBody>
          <a:bodyPr/>
          <a:lstStyle/>
          <a:p>
            <a:fld id="{05506C42-F761-4C63-94E8-10E5AEF87378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12" y="3101416"/>
            <a:ext cx="806745" cy="806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952" y="3968481"/>
            <a:ext cx="832493" cy="832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12" y="2197087"/>
            <a:ext cx="806745" cy="806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84" y="4111379"/>
            <a:ext cx="3297042" cy="507828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Повышение квалификации работников  промышленных компаний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986" y="2276683"/>
            <a:ext cx="3020935" cy="727119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Повышение квалификации государственных и муниципальных служащих 5 400 чел.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5986" y="3140557"/>
            <a:ext cx="3020935" cy="507828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Повышение квалификации учителей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свыше 13 000 чел.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127" y="1110789"/>
            <a:ext cx="655253" cy="6552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726" y="1130049"/>
            <a:ext cx="616667" cy="6166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50270" y="1014140"/>
            <a:ext cx="3309774" cy="946410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Программы поддержки родного языка 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Ана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теле) и национально-исторические исследования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6040" y="1987325"/>
            <a:ext cx="851331" cy="85133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50270" y="1994903"/>
            <a:ext cx="3206694" cy="727119"/>
          </a:xfrm>
          <a:prstGeom prst="rect">
            <a:avLst/>
          </a:prstGeom>
        </p:spPr>
        <p:txBody>
          <a:bodyPr wrap="square" lIns="68381" tIns="34289" rIns="68381" bIns="34289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Этно-религиозные исследования (История и культура ислама)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697" y="3075707"/>
            <a:ext cx="820077" cy="5567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50271" y="3056027"/>
            <a:ext cx="3228260" cy="727119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Реализация проекта охраны республиканских памятников Всемирного культурного наследия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0271" y="4111379"/>
            <a:ext cx="3114218" cy="507828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Программа повышения финансовой грамотности 1 500 чел.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5986" y="1014146"/>
            <a:ext cx="3020935" cy="1165701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Участие в разработке и реализации Программы развития Камского инновационного территориально-производственного кластера РТ (ИННОКАМ)</a:t>
            </a:r>
          </a:p>
        </p:txBody>
      </p:sp>
      <p:pic>
        <p:nvPicPr>
          <p:cNvPr id="26" name="Picture 52" descr="Картинки по запросу дружи с финансам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7" r="4155" b="29272"/>
          <a:stretch>
            <a:fillRect/>
          </a:stretch>
        </p:blipFill>
        <p:spPr bwMode="auto">
          <a:xfrm>
            <a:off x="4637829" y="4150955"/>
            <a:ext cx="1189702" cy="4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4325" y="4717570"/>
            <a:ext cx="7170826" cy="369122"/>
          </a:xfrm>
          <a:prstGeom prst="rect">
            <a:avLst/>
          </a:prstGeom>
          <a:noFill/>
        </p:spPr>
        <p:txBody>
          <a:bodyPr wrap="square" lIns="91198" tIns="45599" rIns="91198" bIns="45599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Всего со стороны РТ направлено порядка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1,8 млрд. руб.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538077" y="440504"/>
            <a:ext cx="2489898" cy="573636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spcCol="0" rtlCol="0" anchor="ctr"/>
          <a:lstStyle/>
          <a:p>
            <a:pPr algn="ctr"/>
            <a:r>
              <a:rPr lang="ru-RU" sz="2800" dirty="0">
                <a:latin typeface="Gabriola" panose="04040605051002020D02" pitchFamily="82" charset="0"/>
              </a:rPr>
              <a:t>Ежегодно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4" y="949753"/>
            <a:ext cx="1075184" cy="10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195492"/>
            <a:ext cx="8686800" cy="5651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СО СТОРОНЫ РЕСПУБЛИКИ ТАТАРСТАН: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УНИВЕРСИТЕТСКИХ ЦЕНТРОВ РАЗВИТИЯ РЕГИОНА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" y="2799594"/>
            <a:ext cx="936104" cy="5642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5" y="844531"/>
            <a:ext cx="2952328" cy="11693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258" tIns="45629" rIns="91258" bIns="45629">
            <a:spAutoFit/>
          </a:bodyPr>
          <a:lstStyle/>
          <a:p>
            <a:pPr algn="ctr"/>
            <a:r>
              <a:rPr lang="ru-RU" sz="1400" b="1" cap="all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центр инновационного развития республики ТАТАРСТАН в области трансляционной персонализированной медицины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88875" y="844584"/>
            <a:ext cx="2952328" cy="11693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258" tIns="45629" rIns="91258" bIns="45629" anchor="ctr">
            <a:spAutoFit/>
          </a:bodyPr>
          <a:lstStyle/>
          <a:p>
            <a:pPr algn="ctr"/>
            <a:r>
              <a:rPr lang="ru-RU" sz="1400" b="1" cap="all" dirty="0">
                <a:ln w="6350">
                  <a:noFill/>
                </a:ln>
                <a:solidFill>
                  <a:srgbClr val="22542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центр технологического развития Республики Татарстан в области нефтедобычи, нефтепереработки, </a:t>
            </a:r>
          </a:p>
          <a:p>
            <a:pPr algn="ctr"/>
            <a:r>
              <a:rPr lang="ru-RU" sz="1400" b="1" cap="all" dirty="0">
                <a:ln w="6350">
                  <a:noFill/>
                </a:ln>
                <a:solidFill>
                  <a:srgbClr val="22542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нефтехимии </a:t>
            </a:r>
            <a:endParaRPr lang="ru-RU" sz="1100" b="1" dirty="0">
              <a:solidFill>
                <a:srgbClr val="22542C"/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834246"/>
            <a:ext cx="2952328" cy="1188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258" tIns="45629" rIns="91258" bIns="45629" anchor="ctr">
            <a:spAutoFit/>
          </a:bodyPr>
          <a:lstStyle/>
          <a:p>
            <a:pPr algn="ctr"/>
            <a:r>
              <a:rPr lang="ru-RU" sz="1400" b="1" cap="all" dirty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центр социального развития Республики Татарстан </a:t>
            </a:r>
          </a:p>
          <a:p>
            <a:pPr algn="ctr"/>
            <a:r>
              <a:rPr lang="ru-RU" sz="1400" b="1" cap="all" dirty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области </a:t>
            </a:r>
          </a:p>
          <a:p>
            <a:pPr algn="ctr"/>
            <a:r>
              <a:rPr lang="ru-RU" sz="1400" b="1" cap="all" dirty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инноваций и предпринимательства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8912" y="4496336"/>
            <a:ext cx="8087585" cy="576059"/>
          </a:xfrm>
          <a:prstGeom prst="roundRect">
            <a:avLst/>
          </a:prstGeom>
          <a:solidFill>
            <a:srgbClr val="EEE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8" tIns="45629" rIns="91258" bIns="45629" spcCol="0"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безвозмездном предоставлении КФУ объектов инновационной республиканской и муниципальной инфраструктуры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для реализации ключевых научных, технико-внедренческих и творческих проектов для социально-экономического развития Татарстана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2536" y="2365904"/>
            <a:ext cx="8093965" cy="432048"/>
          </a:xfrm>
          <a:prstGeom prst="roundRect">
            <a:avLst/>
          </a:prstGeom>
          <a:solidFill>
            <a:srgbClr val="C5B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8" tIns="45629" rIns="91258" bIns="45629" spcCol="0"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сотрудничестве при реализации ключевых проектов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Стратегии социально-экономического развития Республики Татарстан до 2030 года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48917" y="3364724"/>
            <a:ext cx="8093965" cy="432048"/>
          </a:xfrm>
          <a:prstGeom prst="roundRect">
            <a:avLst/>
          </a:prstGeom>
          <a:solidFill>
            <a:srgbClr val="C5B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8" tIns="45629" rIns="91258" bIns="45629" spcCol="0"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Об оказании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экспертно-консультационной поддержки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 реализации и актуализации Стратегии социально-экономического развития Республики Татарстан до 2030 года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48917" y="2860668"/>
            <a:ext cx="8093965" cy="432048"/>
          </a:xfrm>
          <a:prstGeom prst="roundRect">
            <a:avLst/>
          </a:prstGeom>
          <a:solidFill>
            <a:srgbClr val="C5B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8" tIns="45629" rIns="91258" bIns="45629" spcCol="0"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 создании на базе  КФУ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Проектного офиса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 участию в реализации отдельных мероприятий Стратегии социально-экономического развития Республики Татарстан до 2030 года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42530" y="3868785"/>
            <a:ext cx="8087587" cy="576064"/>
          </a:xfrm>
          <a:prstGeom prst="roundRect">
            <a:avLst/>
          </a:prstGeom>
          <a:solidFill>
            <a:srgbClr val="DCD4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8" tIns="45629" rIns="91258" bIns="45629" spcCol="0"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предоставлении средств на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софинансирование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ключевых реализуемых университетом проектов, связанных с научными, научно-техническими, творческими разработками и услугами, направленных на социально-экономическое развитие Республики Татарстан</a:t>
            </a:r>
          </a:p>
        </p:txBody>
      </p:sp>
      <p:pic>
        <p:nvPicPr>
          <p:cNvPr id="31" name="Picture 2" descr="C:\Users\AXA\Desktop\17.09.01. Визит Л.М.Огородовой\Слайды\no-translate-detected_318-62517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2" y="4444845"/>
            <a:ext cx="556414" cy="5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F:\Новая папка\hand-left-bag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" y="3867894"/>
            <a:ext cx="491731" cy="5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temp\145730425968250 (1)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4" y="1643019"/>
            <a:ext cx="351110" cy="3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temp\14573044728039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648905"/>
            <a:ext cx="343762" cy="3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duotone>
              <a:srgbClr val="9BBB5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105079" y="1658829"/>
            <a:ext cx="345600" cy="345600"/>
          </a:xfrm>
          <a:prstGeom prst="rect">
            <a:avLst/>
          </a:prstGeom>
        </p:spPr>
      </p:pic>
      <p:pic>
        <p:nvPicPr>
          <p:cNvPr id="21" name="Picture 2" descr="F:\sae-presentation\2016-03-06\depositphotos_52099755-Industrial-building-factory-and-power-plants.jpg"/>
          <p:cNvPicPr>
            <a:picLocks noChangeAspect="1" noChangeArrowheads="1"/>
          </p:cNvPicPr>
          <p:nvPr/>
        </p:nvPicPr>
        <p:blipFill>
          <a:blip r:embed="rId11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41" y="1650972"/>
            <a:ext cx="423863" cy="345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4" y="1650972"/>
            <a:ext cx="349200" cy="34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15" y="1648904"/>
            <a:ext cx="345600" cy="34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911" y="1996573"/>
            <a:ext cx="8015577" cy="369332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Пакет Соглашений КФУ с Правительством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65133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67" y="123486"/>
            <a:ext cx="8229600" cy="5651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ОБЪЕДИНЕННОГО УНИВЕРСИТЕТСКОГО  ЦЕНТРА РЕСПУБЛИКИ  ТАТАРСТАН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817459" y="3752006"/>
            <a:ext cx="510462" cy="561355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171053" y="4097279"/>
            <a:ext cx="781795" cy="536053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572026" y="1860308"/>
            <a:ext cx="925797" cy="200136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93540" y="1634821"/>
            <a:ext cx="748076" cy="228261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260969" y="1381106"/>
            <a:ext cx="1189330" cy="298176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260969" y="1011076"/>
            <a:ext cx="1171966" cy="268094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951179" y="2904229"/>
            <a:ext cx="674921" cy="972944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1951170" y="3322436"/>
            <a:ext cx="676618" cy="901627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020969" y="2355726"/>
            <a:ext cx="625665" cy="1027924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161489" y="3779878"/>
            <a:ext cx="781795" cy="536053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159258" y="3357145"/>
            <a:ext cx="762617" cy="538478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159386" y="3056901"/>
            <a:ext cx="757939" cy="530824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sp>
        <p:nvSpPr>
          <p:cNvPr id="35" name="Равнобедренный треугольник 34"/>
          <p:cNvSpPr/>
          <p:nvPr/>
        </p:nvSpPr>
        <p:spPr>
          <a:xfrm>
            <a:off x="2413341" y="1185015"/>
            <a:ext cx="4001668" cy="3216136"/>
          </a:xfrm>
          <a:prstGeom prst="triangle">
            <a:avLst>
              <a:gd name="adj" fmla="val 50248"/>
            </a:avLst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endParaRPr lang="ru-RU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576966" y="885386"/>
            <a:ext cx="1611798" cy="158781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6585CF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endParaRPr lang="ru-RU" sz="1400" b="1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923552" y="3155083"/>
            <a:ext cx="1627517" cy="160871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endParaRPr lang="ru-RU" sz="1400" b="1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331711" y="3211453"/>
            <a:ext cx="1611521" cy="15729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endParaRPr lang="ru-RU" sz="1400" b="1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629527" y="2550500"/>
            <a:ext cx="1680822" cy="1666306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endParaRPr lang="ru-RU" sz="1400" b="1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0" name="Прямоугольник 39">
            <a:hlinkClick r:id="" action="ppaction://noaction"/>
          </p:cNvPr>
          <p:cNvSpPr/>
          <p:nvPr/>
        </p:nvSpPr>
        <p:spPr>
          <a:xfrm>
            <a:off x="3666464" y="2857509"/>
            <a:ext cx="1621853" cy="824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r>
              <a:rPr lang="ru-RU" sz="1200" b="1" kern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РЕГИОНАЛЬНЫЙ  ПРОЕКТНЫЙ ОФИС</a:t>
            </a:r>
          </a:p>
          <a:p>
            <a:pPr algn="ctr" defTabSz="911678"/>
            <a:r>
              <a:rPr lang="ru-RU" sz="1200" b="1" kern="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на базе КФУ</a:t>
            </a:r>
          </a:p>
        </p:txBody>
      </p:sp>
      <p:sp>
        <p:nvSpPr>
          <p:cNvPr id="41" name="Прямоугольник 40">
            <a:hlinkClick r:id="" action="ppaction://noaction"/>
          </p:cNvPr>
          <p:cNvSpPr/>
          <p:nvPr/>
        </p:nvSpPr>
        <p:spPr>
          <a:xfrm>
            <a:off x="3551228" y="1131714"/>
            <a:ext cx="1702075" cy="824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r>
              <a:rPr lang="ru-RU" sz="1100" b="1" kern="0" dirty="0">
                <a:solidFill>
                  <a:srgbClr val="6585CF">
                    <a:lumMod val="75000"/>
                  </a:srgbClr>
                </a:solidFill>
                <a:latin typeface="Times New Roman"/>
              </a:rPr>
              <a:t>ЦЕНТР ИННОВАЦИОННОГО РАЗВИТИЯ</a:t>
            </a:r>
            <a:endParaRPr lang="ru-RU" sz="1100" kern="0" dirty="0">
              <a:solidFill>
                <a:srgbClr val="6585CF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42" name="Прямоугольник 41">
            <a:hlinkClick r:id="" action="ppaction://noaction"/>
          </p:cNvPr>
          <p:cNvSpPr/>
          <p:nvPr/>
        </p:nvSpPr>
        <p:spPr>
          <a:xfrm>
            <a:off x="1828820" y="3403722"/>
            <a:ext cx="1800727" cy="824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r>
              <a:rPr lang="ru-RU" sz="1100" b="1" kern="0" dirty="0">
                <a:solidFill>
                  <a:srgbClr val="0070C0"/>
                </a:solidFill>
                <a:latin typeface="Times New Roman"/>
              </a:rPr>
              <a:t>ЦЕНТР ТЕХНОЛОГИЧЕСКОГО РАЗВИТИЯ</a:t>
            </a:r>
            <a:endParaRPr lang="ru-RU" sz="1100" kern="0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43" name="Прямоугольник 42">
            <a:hlinkClick r:id="" action="ppaction://noaction"/>
          </p:cNvPr>
          <p:cNvSpPr/>
          <p:nvPr/>
        </p:nvSpPr>
        <p:spPr>
          <a:xfrm>
            <a:off x="5399346" y="3437198"/>
            <a:ext cx="1536179" cy="8243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r>
              <a:rPr lang="ru-RU" sz="1100" b="1" kern="0" dirty="0">
                <a:solidFill>
                  <a:srgbClr val="00B050"/>
                </a:solidFill>
                <a:latin typeface="Times New Roman"/>
              </a:rPr>
              <a:t>ЦЕНТР СОЦИАЛЬНОГО РАЗВИТИЯ</a:t>
            </a:r>
            <a:endParaRPr lang="ru-RU" sz="1100" kern="0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4158" y="879214"/>
            <a:ext cx="3144925" cy="800219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911678"/>
            <a:r>
              <a:rPr lang="ru-RU" sz="1300" b="1" dirty="0">
                <a:solidFill>
                  <a:srgbClr val="C00000"/>
                </a:solidFill>
                <a:latin typeface="Times New Roman"/>
              </a:rPr>
              <a:t>СИНЕРГЕТИЧЕСКИЙ ЭФФЕКТ </a:t>
            </a:r>
          </a:p>
          <a:p>
            <a:pPr algn="ctr" defTabSz="911678"/>
            <a:r>
              <a:rPr lang="ru-RU" sz="1300" dirty="0">
                <a:solidFill>
                  <a:srgbClr val="C00000"/>
                </a:solidFill>
                <a:latin typeface="Times New Roman"/>
              </a:rPr>
              <a:t>Университетских центров инновационного, технологического и социального развития </a:t>
            </a:r>
          </a:p>
          <a:p>
            <a:pPr algn="ctr" defTabSz="911678"/>
            <a:r>
              <a:rPr lang="ru-RU" sz="1300" b="1" dirty="0">
                <a:solidFill>
                  <a:srgbClr val="C00000"/>
                </a:solidFill>
                <a:latin typeface="Times New Roman"/>
              </a:rPr>
              <a:t>на базе единого вуза     </a:t>
            </a:r>
          </a:p>
        </p:txBody>
      </p:sp>
      <p:sp>
        <p:nvSpPr>
          <p:cNvPr id="45" name="Прямоугольник 44">
            <a:hlinkClick r:id="" action="ppaction://noaction"/>
          </p:cNvPr>
          <p:cNvSpPr/>
          <p:nvPr/>
        </p:nvSpPr>
        <p:spPr>
          <a:xfrm>
            <a:off x="6902152" y="2369591"/>
            <a:ext cx="2020820" cy="19391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6BB1C9">
                    <a:lumMod val="50000"/>
                  </a:srgbClr>
                </a:solidFill>
                <a:latin typeface="Times New Roman"/>
              </a:rPr>
              <a:t>Проектно-волонтерский центр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6159256" y="2645053"/>
            <a:ext cx="757148" cy="588494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76400" y="3617909"/>
            <a:ext cx="1989773" cy="0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sp>
        <p:nvSpPr>
          <p:cNvPr id="48" name="Прямоугольник 47">
            <a:hlinkClick r:id="" action="ppaction://noaction"/>
          </p:cNvPr>
          <p:cNvSpPr/>
          <p:nvPr/>
        </p:nvSpPr>
        <p:spPr>
          <a:xfrm>
            <a:off x="6902325" y="3061751"/>
            <a:ext cx="2179829" cy="2992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6BB1C9">
                    <a:lumMod val="50000"/>
                  </a:srgbClr>
                </a:solidFill>
                <a:latin typeface="Times New Roman"/>
              </a:rPr>
              <a:t>Центр инноваций социальной сферы Республики Татарстан</a:t>
            </a:r>
          </a:p>
        </p:txBody>
      </p:sp>
      <p:sp>
        <p:nvSpPr>
          <p:cNvPr id="49" name="Прямоугольник 48">
            <a:hlinkClick r:id="" action="ppaction://noaction"/>
          </p:cNvPr>
          <p:cNvSpPr/>
          <p:nvPr/>
        </p:nvSpPr>
        <p:spPr>
          <a:xfrm>
            <a:off x="74004" y="1997842"/>
            <a:ext cx="1980755" cy="2992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r" defTabSz="911678"/>
            <a:r>
              <a:rPr lang="ru-RU" sz="1000" b="1" kern="0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Региональный центр инжиниринга «</a:t>
            </a:r>
            <a:r>
              <a:rPr lang="ru-RU" sz="1000" b="1" kern="0" dirty="0" err="1">
                <a:solidFill>
                  <a:srgbClr val="6585CF">
                    <a:lumMod val="50000"/>
                  </a:srgbClr>
                </a:solidFill>
                <a:latin typeface="Times New Roman"/>
              </a:rPr>
              <a:t>ХимТех</a:t>
            </a:r>
            <a:r>
              <a:rPr lang="ru-RU" sz="1000" b="1" kern="0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»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458981" y="1381103"/>
            <a:ext cx="3023937" cy="0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>
          <a:xfrm>
            <a:off x="5436096" y="1010809"/>
            <a:ext cx="3023938" cy="266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>
          <a:xfrm>
            <a:off x="5434886" y="1634805"/>
            <a:ext cx="3001453" cy="0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cxnSp>
        <p:nvCxnSpPr>
          <p:cNvPr id="53" name="Прямая соединительная линия 52"/>
          <p:cNvCxnSpPr/>
          <p:nvPr/>
        </p:nvCxnSpPr>
        <p:spPr>
          <a:xfrm>
            <a:off x="5484687" y="1863066"/>
            <a:ext cx="3023939" cy="0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sp>
        <p:nvSpPr>
          <p:cNvPr id="54" name="Прямоугольник 53">
            <a:hlinkClick r:id="" action="ppaction://noaction"/>
          </p:cNvPr>
          <p:cNvSpPr/>
          <p:nvPr/>
        </p:nvSpPr>
        <p:spPr>
          <a:xfrm>
            <a:off x="6894630" y="2673740"/>
            <a:ext cx="2241850" cy="2900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6BB1C9">
                    <a:lumMod val="50000"/>
                  </a:srgbClr>
                </a:solidFill>
                <a:latin typeface="Times New Roman"/>
              </a:rPr>
              <a:t>Ситуационный центр социальной сферы</a:t>
            </a:r>
          </a:p>
        </p:txBody>
      </p:sp>
      <p:sp>
        <p:nvSpPr>
          <p:cNvPr id="55" name="Прямоугольник 54">
            <a:hlinkClick r:id="" action="ppaction://noaction"/>
          </p:cNvPr>
          <p:cNvSpPr/>
          <p:nvPr/>
        </p:nvSpPr>
        <p:spPr>
          <a:xfrm>
            <a:off x="6902171" y="3370747"/>
            <a:ext cx="2226807" cy="1947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6BB1C9">
                    <a:lumMod val="50000"/>
                  </a:srgbClr>
                </a:solidFill>
                <a:latin typeface="Times New Roman"/>
              </a:rPr>
              <a:t>Акселератор социального бизнеса</a:t>
            </a:r>
          </a:p>
        </p:txBody>
      </p:sp>
      <p:sp>
        <p:nvSpPr>
          <p:cNvPr id="56" name="Прямоугольник 55">
            <a:hlinkClick r:id="" action="ppaction://noaction"/>
          </p:cNvPr>
          <p:cNvSpPr/>
          <p:nvPr/>
        </p:nvSpPr>
        <p:spPr>
          <a:xfrm>
            <a:off x="6935653" y="3654527"/>
            <a:ext cx="2227559" cy="1947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6BB1C9">
                    <a:lumMod val="50000"/>
                  </a:srgbClr>
                </a:solidFill>
                <a:latin typeface="Times New Roman"/>
              </a:rPr>
              <a:t>Фабрика предпринимательства</a:t>
            </a:r>
          </a:p>
        </p:txBody>
      </p:sp>
      <p:sp>
        <p:nvSpPr>
          <p:cNvPr id="57" name="Прямоугольник 56">
            <a:hlinkClick r:id="" action="ppaction://noaction"/>
          </p:cNvPr>
          <p:cNvSpPr/>
          <p:nvPr/>
        </p:nvSpPr>
        <p:spPr>
          <a:xfrm>
            <a:off x="6935662" y="3933901"/>
            <a:ext cx="2160109" cy="2900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6BB1C9">
                    <a:lumMod val="50000"/>
                  </a:srgbClr>
                </a:solidFill>
                <a:latin typeface="Times New Roman"/>
              </a:rPr>
              <a:t>Иные социальные сервисы и объекты инфраструктуры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470574" y="1003938"/>
            <a:ext cx="3133963" cy="399900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defTabSz="911678"/>
            <a:r>
              <a:rPr lang="ru-RU" sz="1000" b="1" dirty="0">
                <a:solidFill>
                  <a:srgbClr val="7030A0"/>
                </a:solidFill>
                <a:latin typeface="Times New Roman"/>
              </a:rPr>
              <a:t>Инжиниринговый центр медицинских симуляторов «Центр медицинской науки»</a:t>
            </a:r>
          </a:p>
        </p:txBody>
      </p:sp>
      <p:sp>
        <p:nvSpPr>
          <p:cNvPr id="59" name="Прямоугольник 58">
            <a:hlinkClick r:id="" action="ppaction://noaction"/>
          </p:cNvPr>
          <p:cNvSpPr/>
          <p:nvPr/>
        </p:nvSpPr>
        <p:spPr>
          <a:xfrm>
            <a:off x="71581" y="2427549"/>
            <a:ext cx="1980756" cy="4351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r" defTabSz="911678"/>
            <a:r>
              <a:rPr lang="ru-RU" sz="1000" b="1" kern="0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Центр дополнительного образования,  менеджмента качества и маркетинга 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271890" y="3336396"/>
            <a:ext cx="1679278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876400" y="4313240"/>
            <a:ext cx="1989773" cy="0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6935653" y="3871182"/>
            <a:ext cx="1989773" cy="0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916558" y="3370142"/>
            <a:ext cx="1989773" cy="0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922016" y="3059292"/>
            <a:ext cx="1989773" cy="0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902317" y="2645051"/>
            <a:ext cx="1989773" cy="0"/>
          </a:xfrm>
          <a:prstGeom prst="line">
            <a:avLst/>
          </a:prstGeom>
          <a:noFill/>
          <a:ln w="9525" cap="flat" cmpd="sng" algn="ctr">
            <a:solidFill>
              <a:srgbClr val="6BB1C9">
                <a:lumMod val="75000"/>
              </a:srgbClr>
            </a:solidFill>
            <a:prstDash val="soli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341688" y="2355726"/>
            <a:ext cx="1679278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55822" y="2904224"/>
            <a:ext cx="1679278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68" name="Прямоугольник 67">
            <a:hlinkClick r:id="" action="ppaction://noaction"/>
          </p:cNvPr>
          <p:cNvSpPr/>
          <p:nvPr/>
        </p:nvSpPr>
        <p:spPr>
          <a:xfrm>
            <a:off x="3700" y="2965344"/>
            <a:ext cx="2017268" cy="3570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r" defTabSz="911678"/>
            <a:r>
              <a:rPr lang="ru-RU" sz="900" b="1" kern="0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Площадка трансфера технологий в области нефтедобычи </a:t>
            </a:r>
          </a:p>
        </p:txBody>
      </p:sp>
      <p:sp>
        <p:nvSpPr>
          <p:cNvPr id="69" name="Прямоугольник 68">
            <a:hlinkClick r:id="" action="ppaction://noaction"/>
          </p:cNvPr>
          <p:cNvSpPr/>
          <p:nvPr/>
        </p:nvSpPr>
        <p:spPr>
          <a:xfrm>
            <a:off x="-19835" y="3420442"/>
            <a:ext cx="1954934" cy="2900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r" defTabSz="911678"/>
            <a:r>
              <a:rPr lang="ru-RU" sz="1000" b="1" kern="0" dirty="0">
                <a:solidFill>
                  <a:srgbClr val="6585CF">
                    <a:lumMod val="50000"/>
                  </a:srgbClr>
                </a:solidFill>
                <a:latin typeface="Times New Roman"/>
              </a:rPr>
              <a:t>Иные сервисы и объекты инфраструктуры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138183" y="3751885"/>
            <a:ext cx="1679278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71" name="Прямоугольник 70">
            <a:hlinkClick r:id="" action="ppaction://noaction"/>
          </p:cNvPr>
          <p:cNvSpPr/>
          <p:nvPr/>
        </p:nvSpPr>
        <p:spPr>
          <a:xfrm>
            <a:off x="5470268" y="672937"/>
            <a:ext cx="2990211" cy="3258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7030A0"/>
                </a:solidFill>
                <a:latin typeface="Times New Roman"/>
              </a:rPr>
              <a:t>Центр </a:t>
            </a:r>
            <a:r>
              <a:rPr lang="ru-RU" sz="1000" b="1" kern="0" dirty="0" err="1">
                <a:solidFill>
                  <a:srgbClr val="7030A0"/>
                </a:solidFill>
                <a:latin typeface="Times New Roman"/>
              </a:rPr>
              <a:t>симуляционного</a:t>
            </a:r>
            <a:r>
              <a:rPr lang="ru-RU" sz="1000" b="1" kern="0" dirty="0">
                <a:solidFill>
                  <a:srgbClr val="7030A0"/>
                </a:solidFill>
                <a:latin typeface="Times New Roman"/>
              </a:rPr>
              <a:t> и имитационного обучения</a:t>
            </a:r>
          </a:p>
        </p:txBody>
      </p:sp>
      <p:sp>
        <p:nvSpPr>
          <p:cNvPr id="72" name="Прямоугольник 71">
            <a:hlinkClick r:id="" action="ppaction://noaction"/>
          </p:cNvPr>
          <p:cNvSpPr/>
          <p:nvPr/>
        </p:nvSpPr>
        <p:spPr>
          <a:xfrm>
            <a:off x="5470535" y="1404009"/>
            <a:ext cx="2972583" cy="246011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defTabSz="911678"/>
            <a:r>
              <a:rPr lang="ru-RU" sz="1000" b="1" dirty="0">
                <a:solidFill>
                  <a:srgbClr val="7030A0"/>
                </a:solidFill>
                <a:latin typeface="Times New Roman"/>
              </a:rPr>
              <a:t>Университетская клиника «Казань»</a:t>
            </a:r>
          </a:p>
        </p:txBody>
      </p:sp>
      <p:sp>
        <p:nvSpPr>
          <p:cNvPr id="73" name="Прямоугольник 72">
            <a:hlinkClick r:id="" action="ppaction://noaction"/>
          </p:cNvPr>
          <p:cNvSpPr/>
          <p:nvPr/>
        </p:nvSpPr>
        <p:spPr>
          <a:xfrm>
            <a:off x="5459003" y="1651577"/>
            <a:ext cx="3392871" cy="1947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7030A0"/>
                </a:solidFill>
                <a:latin typeface="Times New Roman"/>
              </a:rPr>
              <a:t>Акселератор инновационного предпринимательства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034911" y="2135884"/>
            <a:ext cx="3525781" cy="0"/>
          </a:xfrm>
          <a:prstGeom prst="line">
            <a:avLst/>
          </a:prstGeom>
          <a:noFill/>
          <a:ln w="9525" cap="flat" cmpd="sng" algn="ctr">
            <a:solidFill>
              <a:srgbClr val="6585CF"/>
            </a:solidFill>
            <a:prstDash val="solid"/>
          </a:ln>
          <a:effectLst/>
        </p:spPr>
      </p:cxnSp>
      <p:sp>
        <p:nvSpPr>
          <p:cNvPr id="75" name="Прямоугольник 74">
            <a:hlinkClick r:id="" action="ppaction://noaction"/>
          </p:cNvPr>
          <p:cNvSpPr/>
          <p:nvPr/>
        </p:nvSpPr>
        <p:spPr>
          <a:xfrm>
            <a:off x="5481730" y="1892804"/>
            <a:ext cx="3122720" cy="1816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defTabSz="911678"/>
            <a:r>
              <a:rPr lang="ru-RU" sz="1000" b="1" kern="0" dirty="0">
                <a:solidFill>
                  <a:srgbClr val="7030A0"/>
                </a:solidFill>
                <a:latin typeface="Times New Roman"/>
              </a:rPr>
              <a:t>Иные сервисы и объекты инфраструктуры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623395" y="4763931"/>
            <a:ext cx="3989390" cy="322955"/>
          </a:xfrm>
          <a:prstGeom prst="rect">
            <a:avLst/>
          </a:prstGeom>
          <a:ln>
            <a:noFill/>
          </a:ln>
        </p:spPr>
        <p:txBody>
          <a:bodyPr wrap="none" lIns="91198" tIns="45599" rIns="91198" bIns="45599">
            <a:spAutoFit/>
          </a:bodyPr>
          <a:lstStyle/>
          <a:p>
            <a:pPr defTabSz="911678"/>
            <a:r>
              <a:rPr lang="ru-RU" sz="1500" b="1" dirty="0">
                <a:solidFill>
                  <a:srgbClr val="002060"/>
                </a:solidFill>
                <a:latin typeface="Times New Roman"/>
              </a:rPr>
              <a:t>Достижение показателей результативности </a:t>
            </a:r>
            <a:endParaRPr lang="ru-RU" sz="150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4194851" y="4403586"/>
            <a:ext cx="438771" cy="380668"/>
          </a:xfrm>
          <a:prstGeom prst="downArrow">
            <a:avLst/>
          </a:prstGeom>
          <a:solidFill>
            <a:srgbClr val="CEB966"/>
          </a:solidFill>
          <a:ln w="25400" cap="flat" cmpd="sng" algn="ctr">
            <a:noFill/>
            <a:prstDash val="solid"/>
          </a:ln>
          <a:effectLst/>
        </p:spPr>
        <p:txBody>
          <a:bodyPr lIns="91198" tIns="45599" rIns="91198" bIns="45599" rtlCol="0" anchor="ctr"/>
          <a:lstStyle/>
          <a:p>
            <a:pPr algn="ctr" defTabSz="911678"/>
            <a:endParaRPr lang="ru-RU" kern="0">
              <a:solidFill>
                <a:prstClr val="white"/>
              </a:solidFill>
              <a:latin typeface="Times New Roman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918" y="3673482"/>
            <a:ext cx="449098" cy="4054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</p:pic>
      <p:sp>
        <p:nvSpPr>
          <p:cNvPr id="16391" name="TextBox 16390"/>
          <p:cNvSpPr txBox="1"/>
          <p:nvPr/>
        </p:nvSpPr>
        <p:spPr>
          <a:xfrm>
            <a:off x="3851920" y="1779737"/>
            <a:ext cx="1080120" cy="646121"/>
          </a:xfrm>
          <a:prstGeom prst="rect">
            <a:avLst/>
          </a:prstGeom>
          <a:noFill/>
        </p:spPr>
        <p:txBody>
          <a:bodyPr wrap="square" lIns="91198" tIns="45599" rIns="91198" bIns="45599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Бюджет РТ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507,7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млн руб.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189102" y="4047863"/>
            <a:ext cx="1080120" cy="646121"/>
          </a:xfrm>
          <a:prstGeom prst="rect">
            <a:avLst/>
          </a:prstGeom>
          <a:noFill/>
        </p:spPr>
        <p:txBody>
          <a:bodyPr wrap="square" lIns="91198" tIns="45599" rIns="91198" bIns="45599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Бюджет РТ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266,5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млн руб.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97405" y="4097228"/>
            <a:ext cx="1080120" cy="646121"/>
          </a:xfrm>
          <a:prstGeom prst="rect">
            <a:avLst/>
          </a:prstGeom>
          <a:noFill/>
        </p:spPr>
        <p:txBody>
          <a:bodyPr wrap="square" lIns="91198" tIns="45599" rIns="91198" bIns="45599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Бюджет РТ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364,4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</a:rPr>
              <a:t>млн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89" y="4189030"/>
            <a:ext cx="1879595" cy="830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216" tIns="45608" rIns="91216" bIns="45608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Общая поддержка за счет РТ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1 138,6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36324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Zal01\Downloads\kfu_logo_ger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5" t="6880" r="5744" b="23615"/>
          <a:stretch/>
        </p:blipFill>
        <p:spPr bwMode="auto">
          <a:xfrm>
            <a:off x="4914532" y="339554"/>
            <a:ext cx="4229468" cy="40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442" y="983486"/>
            <a:ext cx="3387371" cy="3388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89" rIns="68415" bIns="34289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: пятиугольник 10"/>
          <p:cNvSpPr/>
          <p:nvPr/>
        </p:nvSpPr>
        <p:spPr>
          <a:xfrm>
            <a:off x="238125" y="4486395"/>
            <a:ext cx="8652166" cy="550633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89" rIns="68415" bIns="34289" rtlCol="0" anchor="ctr"/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</a:rPr>
              <a:t>Формирование нового поколения ученых, преподавателей и менеджеров:</a:t>
            </a:r>
            <a:endParaRPr lang="ru-RU" sz="1100" b="1" dirty="0">
              <a:solidFill>
                <a:schemeClr val="bg1"/>
              </a:solidFill>
            </a:endParaRPr>
          </a:p>
          <a:p>
            <a:pPr marL="213763" indent="-213763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молодых, целеустремленных, талантливых, лидеров, профессионалов </a:t>
            </a:r>
            <a:r>
              <a:rPr lang="ru-RU" sz="1100" dirty="0"/>
              <a:t>с глобальным видением и стремлениями к развитию;</a:t>
            </a:r>
            <a:endParaRPr lang="ru-RU" sz="1100" dirty="0">
              <a:solidFill>
                <a:schemeClr val="bg1"/>
              </a:solidFill>
            </a:endParaRPr>
          </a:p>
          <a:p>
            <a:pPr marL="213763" indent="-213763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со степенью </a:t>
            </a:r>
            <a:r>
              <a:rPr lang="en-US" sz="1100" dirty="0">
                <a:solidFill>
                  <a:schemeClr val="bg1"/>
                </a:solidFill>
              </a:rPr>
              <a:t>PhD</a:t>
            </a:r>
            <a:r>
              <a:rPr lang="ru-RU" sz="1100" dirty="0">
                <a:solidFill>
                  <a:schemeClr val="bg1"/>
                </a:solidFill>
              </a:rPr>
              <a:t> международных научно-образовательных центров Топ100 ; </a:t>
            </a:r>
          </a:p>
          <a:p>
            <a:pPr marL="213763" indent="-213763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имеющих успешный опыт реализации проектов в ведущих международных компаниях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650"/>
            <a:ext cx="3195766" cy="526890"/>
          </a:xfrm>
        </p:spPr>
        <p:txBody>
          <a:bodyPr/>
          <a:lstStyle/>
          <a:p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Ведущие ученые САЕ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4208" y="3078744"/>
            <a:ext cx="574616" cy="236604"/>
          </a:xfrm>
          <a:prstGeom prst="rect">
            <a:avLst/>
          </a:prstGeom>
        </p:spPr>
        <p:txBody>
          <a:bodyPr wrap="square" lIns="51325" tIns="25718" rIns="51325" bIns="25718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Р.Гримм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43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47"/>
          <p:cNvSpPr/>
          <p:nvPr/>
        </p:nvSpPr>
        <p:spPr>
          <a:xfrm>
            <a:off x="2168449" y="3449721"/>
            <a:ext cx="611324" cy="236604"/>
          </a:xfrm>
          <a:prstGeom prst="rect">
            <a:avLst/>
          </a:prstGeom>
        </p:spPr>
        <p:txBody>
          <a:bodyPr wrap="square" lIns="51325" tIns="25718" rIns="51325" bIns="25718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И.Ментер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11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47"/>
          <p:cNvSpPr/>
          <p:nvPr/>
        </p:nvSpPr>
        <p:spPr>
          <a:xfrm>
            <a:off x="2882059" y="3117110"/>
            <a:ext cx="476414" cy="144271"/>
          </a:xfrm>
          <a:prstGeom prst="rect">
            <a:avLst/>
          </a:prstGeom>
        </p:spPr>
        <p:txBody>
          <a:bodyPr wrap="square" lIns="51325" tIns="25718" rIns="51325" bIns="25718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Н.Рашби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47"/>
          <p:cNvSpPr/>
          <p:nvPr/>
        </p:nvSpPr>
        <p:spPr>
          <a:xfrm>
            <a:off x="2831333" y="3484476"/>
            <a:ext cx="623695" cy="144271"/>
          </a:xfrm>
          <a:prstGeom prst="rect">
            <a:avLst/>
          </a:prstGeom>
        </p:spPr>
        <p:txBody>
          <a:bodyPr wrap="square" lIns="51325" tIns="25718" rIns="51325" bIns="25718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М.МакМахон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6" descr="F:\temp\1396270490vds_3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61" y="3846042"/>
            <a:ext cx="24320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F:\Новая папка\Рисунок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40" y="3426059"/>
            <a:ext cx="243333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9898" r="10734" b="-1"/>
          <a:stretch/>
        </p:blipFill>
        <p:spPr bwMode="auto">
          <a:xfrm>
            <a:off x="1113706" y="1255548"/>
            <a:ext cx="198348" cy="2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13377" b="15005"/>
          <a:stretch/>
        </p:blipFill>
        <p:spPr bwMode="auto">
          <a:xfrm>
            <a:off x="328569" y="1564416"/>
            <a:ext cx="203314" cy="2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027" b="25368"/>
          <a:stretch/>
        </p:blipFill>
        <p:spPr bwMode="auto">
          <a:xfrm>
            <a:off x="323645" y="2150844"/>
            <a:ext cx="206903" cy="2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07" y="1575336"/>
            <a:ext cx="212739" cy="2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06" y="1874427"/>
            <a:ext cx="198348" cy="24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06" y="2155357"/>
            <a:ext cx="198348" cy="24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9" y="1857309"/>
            <a:ext cx="203314" cy="2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2" y="1285167"/>
            <a:ext cx="202223" cy="2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2002" y="1274120"/>
            <a:ext cx="615861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Й.Хаяшизаки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83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024" y="1560728"/>
            <a:ext cx="595023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К.Прайсснер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60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9625" y="1847339"/>
            <a:ext cx="508460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Р.Хазипов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39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2019" y="2133947"/>
            <a:ext cx="540520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С.Беллуши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39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8494" y="1263036"/>
            <a:ext cx="500445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П.Массон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36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494" y="1560728"/>
            <a:ext cx="500445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А.Варнек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27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8494" y="2131877"/>
            <a:ext cx="500445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А.Розов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25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8981" y="2427278"/>
            <a:ext cx="138231" cy="161581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pPr algn="ctr"/>
            <a:endParaRPr lang="en-US" sz="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88500" y="2430350"/>
            <a:ext cx="521284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М.Юсупов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2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1987" y="2420553"/>
            <a:ext cx="500445" cy="253914"/>
          </a:xfrm>
          <a:prstGeom prst="rect">
            <a:avLst/>
          </a:prstGeom>
        </p:spPr>
        <p:txBody>
          <a:bodyPr wrap="none" lIns="68415" tIns="34289" rIns="68415" bIns="34289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В.Ерохин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25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r="8942"/>
          <a:stretch/>
        </p:blipFill>
        <p:spPr bwMode="auto">
          <a:xfrm>
            <a:off x="1113707" y="2427524"/>
            <a:ext cx="212739" cy="2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4" y="2427524"/>
            <a:ext cx="193171" cy="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205174" y="1664210"/>
            <a:ext cx="710225" cy="253914"/>
          </a:xfrm>
          <a:prstGeom prst="rect">
            <a:avLst/>
          </a:prstGeom>
        </p:spPr>
        <p:txBody>
          <a:bodyPr wrap="square" lIns="68415" tIns="34289" rIns="68415" bIns="34289">
            <a:spAutoFit/>
          </a:bodyPr>
          <a:lstStyle/>
          <a:p>
            <a:pPr lvl="0"/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С.Веревкин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36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95394" y="2423802"/>
            <a:ext cx="670919" cy="253914"/>
          </a:xfrm>
          <a:prstGeom prst="rect">
            <a:avLst/>
          </a:prstGeom>
        </p:spPr>
        <p:txBody>
          <a:bodyPr wrap="square" lIns="68415" tIns="34289" rIns="68415" bIns="34289">
            <a:spAutoFit/>
          </a:bodyPr>
          <a:lstStyle/>
          <a:p>
            <a:pPr lvl="0"/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М.Кок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29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99216" y="2031302"/>
            <a:ext cx="640211" cy="253914"/>
          </a:xfrm>
          <a:prstGeom prst="rect">
            <a:avLst/>
          </a:prstGeom>
        </p:spPr>
        <p:txBody>
          <a:bodyPr wrap="square" lIns="68415" tIns="34289" rIns="68415" bIns="34289">
            <a:spAutoFit/>
          </a:bodyPr>
          <a:lstStyle/>
          <a:p>
            <a:pPr lvl="0"/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М.Романтчук</a:t>
            </a:r>
            <a:endParaRPr lang="ru-RU" sz="600" i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lvl="0"/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32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14214" y="1291794"/>
            <a:ext cx="575126" cy="253914"/>
          </a:xfrm>
          <a:prstGeom prst="rect">
            <a:avLst/>
          </a:prstGeom>
        </p:spPr>
        <p:txBody>
          <a:bodyPr wrap="square" lIns="68415" tIns="34289" rIns="68415" bIns="34289">
            <a:spAutoFit/>
          </a:bodyPr>
          <a:lstStyle/>
          <a:p>
            <a:pPr lvl="0"/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Я.Кузяков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en-US" sz="600" i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lvl="0"/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39 </a:t>
            </a:r>
          </a:p>
        </p:txBody>
      </p:sp>
      <p:pic>
        <p:nvPicPr>
          <p:cNvPr id="41" name="Рисунок 40" descr="Bahman Tohidi Kalorazi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20" y="1273120"/>
            <a:ext cx="2025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2921014" y="1291794"/>
            <a:ext cx="523940" cy="253914"/>
          </a:xfrm>
          <a:prstGeom prst="rect">
            <a:avLst/>
          </a:prstGeom>
          <a:noFill/>
        </p:spPr>
        <p:txBody>
          <a:bodyPr wrap="square" lIns="68415" tIns="34289" rIns="68415" bIns="34289" rtlCol="0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Б.Тохиди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</a:t>
            </a:r>
            <a:r>
              <a:rPr lang="en-US" sz="6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29</a:t>
            </a:r>
            <a:endParaRPr lang="ru-RU" sz="600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3" name="Picture 11" descr="F:\Новая папка\Рисунок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12" y="1652530"/>
            <a:ext cx="202500" cy="2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F:\Новая папка\Рисунок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0" y="1267183"/>
            <a:ext cx="202500" cy="2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F:\Новая папка\Рисунок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54" y="2022424"/>
            <a:ext cx="202500" cy="2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F:\Новая папка\Рисунок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54" y="2414636"/>
            <a:ext cx="202500" cy="2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F:\Новая папка\Рисунок23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20" y="1654666"/>
            <a:ext cx="2009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F:\Новая папка\Рисунок24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58" y="2023984"/>
            <a:ext cx="201215" cy="2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7" descr="F:\Новая папка\Рисунок2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24" y="2416618"/>
            <a:ext cx="205978" cy="2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F:\Новая папка\Рисунок1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" y="3021969"/>
            <a:ext cx="245086" cy="2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F:\Новая папка\Рисунок2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4" y="3295818"/>
            <a:ext cx="260801" cy="2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F:\Новая папка\Рисунок3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8" y="3577328"/>
            <a:ext cx="290035" cy="2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F:\Новая папка\Рисунок4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0" y="3888162"/>
            <a:ext cx="297000" cy="2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41"/>
          <p:cNvSpPr>
            <a:spLocks noChangeArrowheads="1"/>
          </p:cNvSpPr>
          <p:nvPr/>
        </p:nvSpPr>
        <p:spPr bwMode="auto">
          <a:xfrm>
            <a:off x="809566" y="3017546"/>
            <a:ext cx="532838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89" rIns="68415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С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.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Одинцов </a:t>
            </a:r>
            <a:endParaRPr lang="en-US" altLang="ru-RU" sz="600" i="1" dirty="0">
              <a:solidFill>
                <a:schemeClr val="accent5">
                  <a:lumMod val="50000"/>
                </a:schemeClr>
              </a:solidFill>
              <a:ea typeface="MS Mincho" pitchFamily="49" charset="-128"/>
              <a:cs typeface="Times New Roman" pitchFamily="18" charset="0"/>
            </a:endParaRPr>
          </a:p>
          <a:p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h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-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index 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65</a:t>
            </a:r>
          </a:p>
        </p:txBody>
      </p:sp>
      <p:sp>
        <p:nvSpPr>
          <p:cNvPr id="56" name="Прямоугольник 46"/>
          <p:cNvSpPr>
            <a:spLocks noChangeArrowheads="1"/>
          </p:cNvSpPr>
          <p:nvPr/>
        </p:nvSpPr>
        <p:spPr bwMode="auto">
          <a:xfrm>
            <a:off x="825918" y="3613287"/>
            <a:ext cx="642569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89" rIns="68415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00" i="1" dirty="0" err="1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А.Косовичев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 </a:t>
            </a:r>
            <a:endParaRPr lang="en-US" altLang="ru-RU" sz="600" i="1" dirty="0">
              <a:solidFill>
                <a:schemeClr val="accent5">
                  <a:lumMod val="50000"/>
                </a:schemeClr>
              </a:solidFill>
              <a:ea typeface="MS Mincho" pitchFamily="49" charset="-128"/>
            </a:endParaRPr>
          </a:p>
          <a:p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h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-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index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 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4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3</a:t>
            </a:r>
            <a:endParaRPr lang="ru-RU" alt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Прямоугольник 48"/>
          <p:cNvSpPr>
            <a:spLocks noChangeArrowheads="1"/>
          </p:cNvSpPr>
          <p:nvPr/>
        </p:nvSpPr>
        <p:spPr bwMode="auto">
          <a:xfrm>
            <a:off x="825847" y="3889745"/>
            <a:ext cx="689648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89" rIns="68415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600" i="1" dirty="0" err="1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М.Гильфанов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 </a:t>
            </a:r>
            <a:endParaRPr lang="en-US" altLang="ru-RU" sz="600" i="1" dirty="0">
              <a:solidFill>
                <a:schemeClr val="accent5">
                  <a:lumMod val="50000"/>
                </a:schemeClr>
              </a:solidFill>
              <a:ea typeface="MS Mincho" pitchFamily="49" charset="-128"/>
            </a:endParaRPr>
          </a:p>
          <a:p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h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-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index</a:t>
            </a:r>
            <a:r>
              <a:rPr lang="en-US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 3</a:t>
            </a:r>
            <a:r>
              <a:rPr lang="ru-RU" altLang="ru-RU" sz="600" i="1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</a:rPr>
              <a:t>7</a:t>
            </a:r>
            <a:endParaRPr lang="ru-RU" alt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56540" y="3885787"/>
            <a:ext cx="639414" cy="328937"/>
          </a:xfrm>
          <a:prstGeom prst="rect">
            <a:avLst/>
          </a:prstGeom>
        </p:spPr>
        <p:txBody>
          <a:bodyPr wrap="square" lIns="51325" tIns="25718" rIns="51325" bIns="25718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Л.Вербицкая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600" i="1" dirty="0">
                <a:solidFill>
                  <a:schemeClr val="accent5">
                    <a:lumMod val="50000"/>
                  </a:schemeClr>
                </a:solidFill>
              </a:rPr>
              <a:t>Президент РАО</a:t>
            </a:r>
            <a:endParaRPr lang="en-US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Прямоугольник 47"/>
          <p:cNvSpPr/>
          <p:nvPr/>
        </p:nvSpPr>
        <p:spPr>
          <a:xfrm>
            <a:off x="2150350" y="3889882"/>
            <a:ext cx="529977" cy="328937"/>
          </a:xfrm>
          <a:prstGeom prst="rect">
            <a:avLst/>
          </a:prstGeom>
        </p:spPr>
        <p:txBody>
          <a:bodyPr wrap="square" lIns="51325" tIns="25718" rIns="51325" bIns="25718">
            <a:spAutoFit/>
          </a:bodyPr>
          <a:lstStyle/>
          <a:p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А.Ле</a:t>
            </a:r>
            <a:r>
              <a:rPr lang="ru-RU" sz="6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600" i="1" dirty="0" err="1">
                <a:solidFill>
                  <a:schemeClr val="accent5">
                    <a:lumMod val="50000"/>
                  </a:schemeClr>
                </a:solidFill>
              </a:rPr>
              <a:t>Меоте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00" i="1" dirty="0">
                <a:solidFill>
                  <a:schemeClr val="accent5">
                    <a:lumMod val="50000"/>
                  </a:schemeClr>
                </a:solidFill>
              </a:rPr>
              <a:t>h-index 18</a:t>
            </a:r>
            <a:endParaRPr lang="ru-RU" sz="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6084461" y="411535"/>
            <a:ext cx="3181037" cy="5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415" tIns="34289" rIns="68415" bIns="34289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defTabSz="683930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Поколение ТОП 100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1411" y="109331"/>
            <a:ext cx="2829780" cy="813041"/>
          </a:xfrm>
          <a:prstGeom prst="rect">
            <a:avLst/>
          </a:prstGeom>
          <a:noFill/>
        </p:spPr>
        <p:txBody>
          <a:bodyPr wrap="square" lIns="68415" tIns="34289" rIns="68415" bIns="34289">
            <a:spAutoFit/>
          </a:bodyPr>
          <a:lstStyle/>
          <a:p>
            <a:pPr algn="ctr" defTabSz="911903">
              <a:lnSpc>
                <a:spcPts val="2900"/>
              </a:lnSpc>
              <a:defRPr/>
            </a:pPr>
            <a:r>
              <a:rPr lang="ru-RU" sz="2100" b="1" kern="0" cap="all" dirty="0">
                <a:solidFill>
                  <a:schemeClr val="accent1">
                    <a:lumMod val="75000"/>
                  </a:schemeClr>
                </a:solidFill>
              </a:rPr>
              <a:t>Лидеры изменений</a:t>
            </a:r>
          </a:p>
        </p:txBody>
      </p:sp>
      <p:pic>
        <p:nvPicPr>
          <p:cNvPr id="70" name="Рисунок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57" y="70840"/>
            <a:ext cx="595304" cy="5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 descr="F:\Новая папка\Рисунок8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32" y="3428872"/>
            <a:ext cx="243216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:\Новая папка\Рисунок9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50" y="3027152"/>
            <a:ext cx="24409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F:\Новая папка\Рисунок10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68" y="3854698"/>
            <a:ext cx="24197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F:\Новая папка\Рисунок12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37" y="3021960"/>
            <a:ext cx="24349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288505" y="1879815"/>
            <a:ext cx="707220" cy="253914"/>
          </a:xfrm>
          <a:prstGeom prst="rect">
            <a:avLst/>
          </a:prstGeom>
        </p:spPr>
        <p:txBody>
          <a:bodyPr wrap="square" lIns="68415" tIns="34289" rIns="68415" bIns="34289">
            <a:spAutoFit/>
          </a:bodyPr>
          <a:lstStyle/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kern="0" dirty="0" err="1">
                <a:solidFill>
                  <a:schemeClr val="accent5">
                    <a:lumMod val="50000"/>
                  </a:schemeClr>
                </a:solidFill>
              </a:rPr>
              <a:t>Р.Гиниатуллин</a:t>
            </a:r>
            <a:endParaRPr lang="en-US" sz="600" i="1" kern="0" dirty="0">
              <a:solidFill>
                <a:schemeClr val="accent5">
                  <a:lumMod val="50000"/>
                </a:schemeClr>
              </a:solidFill>
            </a:endParaRPr>
          </a:p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kern="0" dirty="0">
                <a:solidFill>
                  <a:schemeClr val="accent5">
                    <a:lumMod val="50000"/>
                  </a:schemeClr>
                </a:solidFill>
              </a:rPr>
              <a:t>h-index 25</a:t>
            </a:r>
            <a:endParaRPr lang="ru-RU" sz="6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Прямоугольник 39"/>
          <p:cNvSpPr>
            <a:spLocks noChangeArrowheads="1"/>
          </p:cNvSpPr>
          <p:nvPr/>
        </p:nvSpPr>
        <p:spPr bwMode="auto">
          <a:xfrm>
            <a:off x="809604" y="3291006"/>
            <a:ext cx="810089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89" rIns="68415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600" i="1" kern="0" dirty="0" err="1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А.Старобинский</a:t>
            </a:r>
            <a:endParaRPr lang="en-US" altLang="ru-RU" sz="600" i="1" kern="0" dirty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Calibri" pitchFamily="34" charset="0"/>
            </a:endParaRPr>
          </a:p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600" i="1" kern="0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h</a:t>
            </a:r>
            <a:r>
              <a:rPr lang="ru-RU" altLang="ru-RU" sz="600" i="1" kern="0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-</a:t>
            </a:r>
            <a:r>
              <a:rPr lang="en-US" altLang="ru-RU" sz="600" i="1" kern="0" dirty="0">
                <a:solidFill>
                  <a:schemeClr val="accent5">
                    <a:lumMod val="50000"/>
                  </a:schemeClr>
                </a:solidFill>
                <a:ea typeface="MS Mincho" pitchFamily="49" charset="-128"/>
                <a:cs typeface="Times New Roman" pitchFamily="18" charset="0"/>
              </a:rPr>
              <a:t>index</a:t>
            </a:r>
            <a:r>
              <a:rPr lang="en-US" altLang="ru-RU" sz="600" i="1" kern="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600" i="1" kern="0" dirty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50</a:t>
            </a:r>
            <a:endParaRPr lang="ru-RU" altLang="ru-RU" sz="600" i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 bwMode="auto">
          <a:xfrm>
            <a:off x="5892800" y="1103915"/>
            <a:ext cx="27051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-273050">
              <a:spcAft>
                <a:spcPts val="90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273050" indent="-273050"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2pPr>
            <a:lvl3pPr marL="547688" indent="-273050"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822325" indent="-273050"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1096963" indent="-273050"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1554163" indent="-273050" fontAlgn="base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011363" indent="-273050" fontAlgn="base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2468563" indent="-273050" fontAlgn="base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2925763" indent="-273050" fontAlgn="base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ru-RU" sz="900" b="1" dirty="0">
                <a:solidFill>
                  <a:srgbClr val="A72F5A"/>
                </a:solidFill>
                <a:latin typeface="+mn-lt"/>
              </a:rPr>
              <a:t>ПРОВОДНИКИ И АДЕПТЫ ТРАНСФОРМАЦИЙ 2020+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895321" y="2033584"/>
            <a:ext cx="734463" cy="253914"/>
          </a:xfrm>
          <a:prstGeom prst="rect">
            <a:avLst/>
          </a:prstGeom>
        </p:spPr>
        <p:txBody>
          <a:bodyPr wrap="square" lIns="68415" tIns="34289" rIns="68415" bIns="34289">
            <a:spAutoFit/>
          </a:bodyPr>
          <a:lstStyle/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kern="0" dirty="0" err="1">
                <a:solidFill>
                  <a:schemeClr val="accent5">
                    <a:lumMod val="50000"/>
                  </a:schemeClr>
                </a:solidFill>
              </a:rPr>
              <a:t>А.Имменхаузер</a:t>
            </a:r>
            <a:endParaRPr lang="en-US" sz="600" i="1" kern="0" dirty="0">
              <a:solidFill>
                <a:schemeClr val="accent5">
                  <a:lumMod val="50000"/>
                </a:schemeClr>
              </a:solidFill>
            </a:endParaRPr>
          </a:p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kern="0" dirty="0">
                <a:solidFill>
                  <a:schemeClr val="accent5">
                    <a:lumMod val="50000"/>
                  </a:schemeClr>
                </a:solidFill>
              </a:rPr>
              <a:t>h-index</a:t>
            </a:r>
            <a:r>
              <a:rPr lang="ru-RU" sz="600" i="1" kern="0" dirty="0">
                <a:solidFill>
                  <a:schemeClr val="accent5">
                    <a:lumMod val="50000"/>
                  </a:schemeClr>
                </a:solidFill>
              </a:rPr>
              <a:t> 24 </a:t>
            </a:r>
          </a:p>
        </p:txBody>
      </p:sp>
      <p:sp>
        <p:nvSpPr>
          <p:cNvPr id="68" name="Скругленный прямоугольник 4"/>
          <p:cNvSpPr/>
          <p:nvPr/>
        </p:nvSpPr>
        <p:spPr>
          <a:xfrm>
            <a:off x="2943010" y="1631131"/>
            <a:ext cx="501990" cy="28699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9895" tIns="39895" rIns="39895" bIns="39895" numCol="1" spcCol="953" anchor="ctr" anchorCtr="0">
            <a:noAutofit/>
          </a:bodyPr>
          <a:lstStyle/>
          <a:p>
            <a:pPr defTabSz="465405" fontAlgn="auto">
              <a:spcAft>
                <a:spcPts val="0"/>
              </a:spcAft>
              <a:defRPr/>
            </a:pPr>
            <a:endParaRPr lang="en-US" sz="600" b="1" i="1" kern="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defTabSz="465405" fontAlgn="auto">
              <a:spcAft>
                <a:spcPts val="0"/>
              </a:spcAft>
              <a:defRPr/>
            </a:pPr>
            <a:r>
              <a:rPr lang="ru-RU" sz="600" i="1" kern="0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М.Шмитц</a:t>
            </a:r>
            <a:endParaRPr lang="en-US" sz="600" i="1" kern="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defTabSz="465405" fontAlgn="auto">
              <a:spcAft>
                <a:spcPts val="0"/>
              </a:spcAft>
              <a:defRPr/>
            </a:pPr>
            <a:r>
              <a:rPr lang="en-US" sz="600" i="1" kern="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h-index</a:t>
            </a:r>
            <a:r>
              <a:rPr lang="ru-RU" sz="600" i="1" kern="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600" i="1" kern="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26</a:t>
            </a:r>
            <a:endParaRPr lang="ru-RU" sz="600" i="1" kern="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  <a:p>
            <a:pPr defTabSz="465405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00" i="1" kern="0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26893" y="2426271"/>
            <a:ext cx="569062" cy="253914"/>
          </a:xfrm>
          <a:prstGeom prst="rect">
            <a:avLst/>
          </a:prstGeom>
          <a:noFill/>
        </p:spPr>
        <p:txBody>
          <a:bodyPr wrap="square" lIns="68415" tIns="34289" rIns="68415" bIns="34289" rtlCol="0">
            <a:spAutoFit/>
          </a:bodyPr>
          <a:lstStyle/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kern="0" dirty="0" err="1">
                <a:solidFill>
                  <a:schemeClr val="accent5">
                    <a:lumMod val="50000"/>
                  </a:schemeClr>
                </a:solidFill>
              </a:rPr>
              <a:t>Й.Шнайдер</a:t>
            </a:r>
            <a:endParaRPr lang="en-US" sz="600" i="1" kern="0" dirty="0">
              <a:solidFill>
                <a:schemeClr val="accent5">
                  <a:lumMod val="50000"/>
                </a:schemeClr>
              </a:solidFill>
            </a:endParaRPr>
          </a:p>
          <a:p>
            <a:pPr defTabSz="68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kern="0" dirty="0">
                <a:solidFill>
                  <a:schemeClr val="accent5">
                    <a:lumMod val="50000"/>
                  </a:schemeClr>
                </a:solidFill>
              </a:rPr>
              <a:t>h-index 1</a:t>
            </a:r>
            <a:r>
              <a:rPr lang="ru-RU" sz="600" i="1" kern="0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38" y="2769659"/>
            <a:ext cx="212732" cy="17704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9" y="2769659"/>
            <a:ext cx="212732" cy="17704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76" y="1026877"/>
            <a:ext cx="212732" cy="177049"/>
          </a:xfrm>
          <a:prstGeom prst="rect">
            <a:avLst/>
          </a:prstGeom>
        </p:spPr>
      </p:pic>
      <p:sp>
        <p:nvSpPr>
          <p:cNvPr id="90" name="Стрелка: пятиугольник 10"/>
          <p:cNvSpPr/>
          <p:nvPr/>
        </p:nvSpPr>
        <p:spPr>
          <a:xfrm>
            <a:off x="3670977" y="3248240"/>
            <a:ext cx="2413354" cy="111396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89" rIns="68415" bIns="34289" rtlCol="0" anchor="ctr"/>
          <a:lstStyle/>
          <a:p>
            <a:pPr lvl="0"/>
            <a:r>
              <a:rPr lang="ru-RU" sz="1400" dirty="0"/>
              <a:t>Мы вкладываем средства и силы в воспитание и закрепление собственных молодых кадров</a:t>
            </a:r>
          </a:p>
        </p:txBody>
      </p:sp>
      <p:sp>
        <p:nvSpPr>
          <p:cNvPr id="91" name="Стрелка: пятиугольник 10"/>
          <p:cNvSpPr/>
          <p:nvPr/>
        </p:nvSpPr>
        <p:spPr>
          <a:xfrm>
            <a:off x="3670977" y="2112708"/>
            <a:ext cx="2413354" cy="108259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89" rIns="68415" bIns="34289" rtlCol="0" anchor="ctr"/>
          <a:lstStyle/>
          <a:p>
            <a:pPr lvl="0"/>
            <a:r>
              <a:rPr lang="ru-RU" sz="1400" dirty="0"/>
              <a:t>Мы привлекаем ведущих мировых ученых-наставников</a:t>
            </a:r>
          </a:p>
        </p:txBody>
      </p:sp>
      <p:sp>
        <p:nvSpPr>
          <p:cNvPr id="92" name="Стрелка: пятиугольник 10"/>
          <p:cNvSpPr/>
          <p:nvPr/>
        </p:nvSpPr>
        <p:spPr>
          <a:xfrm>
            <a:off x="3670977" y="987575"/>
            <a:ext cx="2413354" cy="107750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89" rIns="68415" bIns="34289" rtlCol="0" anchor="ctr"/>
          <a:lstStyle/>
          <a:p>
            <a:pPr lvl="0"/>
            <a:endParaRPr lang="ru-RU" sz="1400" dirty="0"/>
          </a:p>
          <a:p>
            <a:pPr lvl="0"/>
            <a:r>
              <a:rPr lang="ru-RU" sz="1400" dirty="0"/>
              <a:t>Мы создаем условия для возвращения молодых специалистов</a:t>
            </a:r>
          </a:p>
          <a:p>
            <a:pPr lvl="0"/>
            <a:endParaRPr lang="ru-RU" sz="1100" dirty="0"/>
          </a:p>
        </p:txBody>
      </p:sp>
      <p:sp>
        <p:nvSpPr>
          <p:cNvPr id="10" name="AutoShape 2" descr="https://mail.tatar.ru/owa/service.svc/s/GetFileAttachment?id=AAMkAGJmYmRmNDk5LTIxNzMtNGZlYS04YzU0LTk0YWY0MWExYWQ1NQBGAAAAAACZZgYEOSjWRZwr0CJZMlXvBwDPF2o4GXOpTpu2JdjfNEI9AAAAMy2cAAA10hLQ%2FSPkQaT%2BRNeUDf7SAAMYe%2B3vAAABEgAQAAGafG3NYE1KpJDFTmJszbA%3D&amp;X-OWA-CANARY=ZMIB9ecQIkq2l8aFPy__nq99HSLHY9QIThnNNQkr_1_JR7GM2hvL7olQIKDTbHBLyW28ZQwwdy4."/>
          <p:cNvSpPr>
            <a:spLocks noChangeAspect="1" noChangeArrowheads="1"/>
          </p:cNvSpPr>
          <p:nvPr/>
        </p:nvSpPr>
        <p:spPr bwMode="auto">
          <a:xfrm>
            <a:off x="116681" y="-10834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15" tIns="34289" rIns="68415" bIns="3428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https://mail.tatar.ru/owa/service.svc/s/GetFileAttachment?id=AAMkAGJmYmRmNDk5LTIxNzMtNGZlYS04YzU0LTk0YWY0MWExYWQ1NQBGAAAAAACZZgYEOSjWRZwr0CJZMlXvBwDPF2o4GXOpTpu2JdjfNEI9AAAAMy2cAAA10hLQ%2FSPkQaT%2BRNeUDf7SAAMYe%2B32AAABEgAQAD6BfxsAjc9PgBd1joDvE4Q%3D&amp;isImagePreview=True&amp;X-OWA-CANARY=pidsKDBe_0GKEWvuzh2xsxj87MfHY9QIfonG8e-sevUKsxfmbD5HQr7-pl7xrTJS4Isc1VbI4AU."/>
          <p:cNvSpPr>
            <a:spLocks noChangeAspect="1" noChangeArrowheads="1"/>
          </p:cNvSpPr>
          <p:nvPr/>
        </p:nvSpPr>
        <p:spPr bwMode="auto">
          <a:xfrm>
            <a:off x="230981" y="603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15" tIns="34289" rIns="68415" bIns="3428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Zal01\Downloads\3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05" y="1108401"/>
            <a:ext cx="3655883" cy="20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al01\Downloads\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53" y="1320543"/>
            <a:ext cx="2075765" cy="11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Zal01\Downloads\Ayrat Khasyanov-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16" y="2693198"/>
            <a:ext cx="1037882" cy="9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12" y="3030477"/>
            <a:ext cx="616401" cy="86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17" y="3309105"/>
            <a:ext cx="1249661" cy="15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47" y="3338586"/>
            <a:ext cx="795239" cy="97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32" y="1705392"/>
            <a:ext cx="946434" cy="12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77" y="1875078"/>
            <a:ext cx="1241253" cy="131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5" y="3189250"/>
            <a:ext cx="800215" cy="5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4" y="1654360"/>
            <a:ext cx="665318" cy="8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383550"/>
            <a:ext cx="921726" cy="118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7" y="3723426"/>
            <a:ext cx="884383" cy="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85" y="3215732"/>
            <a:ext cx="755329" cy="99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 descr="C:\Users\Zal01\Downloads\2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3" y="2350449"/>
            <a:ext cx="2095696" cy="11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Zal01\Downloads\1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94" y="1869021"/>
            <a:ext cx="2095696" cy="11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:\Users\Zal01\Downloads\8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16" y="1631499"/>
            <a:ext cx="1234636" cy="21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Zal01\Downloads\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50" y="1530831"/>
            <a:ext cx="2095696" cy="11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C:\Users\Zal01\Downloads\4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13" y="2136087"/>
            <a:ext cx="2095696" cy="11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3378" y="1047848"/>
            <a:ext cx="212732" cy="183051"/>
          </a:xfrm>
          <a:prstGeom prst="rect">
            <a:avLst/>
          </a:prstGeom>
        </p:spPr>
      </p:pic>
      <p:pic>
        <p:nvPicPr>
          <p:cNvPr id="3105" name="Picture 33" descr="C:\Users\Zal01\Downloads\12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23" y="1223035"/>
            <a:ext cx="67527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C:\Users\Zal01\Downloads\6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95" y="1096145"/>
            <a:ext cx="2112365" cy="11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73131" y="4762391"/>
            <a:ext cx="2107835" cy="274637"/>
          </a:xfrm>
        </p:spPr>
        <p:txBody>
          <a:bodyPr/>
          <a:lstStyle/>
          <a:p>
            <a:fld id="{97240B06-6A32-45D8-875E-896DB8F782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6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BC80A7A7-FEE9-4932-AC42-5FC0CE80B409}"/>
              </a:ext>
            </a:extLst>
          </p:cNvPr>
          <p:cNvGraphicFramePr/>
          <p:nvPr>
            <p:extLst/>
          </p:nvPr>
        </p:nvGraphicFramePr>
        <p:xfrm>
          <a:off x="5326166" y="0"/>
          <a:ext cx="3891915" cy="56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E9B504-FF3A-47E4-B73B-F4399D0488FA}"/>
              </a:ext>
            </a:extLst>
          </p:cNvPr>
          <p:cNvSpPr txBox="1"/>
          <p:nvPr/>
        </p:nvSpPr>
        <p:spPr>
          <a:xfrm>
            <a:off x="5387194" y="41341"/>
            <a:ext cx="4890512" cy="415446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3815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ЭКОСИСТЕМА КФУ 2017-2020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7F88E-3308-4630-8296-9FDE7C112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80" y="134922"/>
            <a:ext cx="587715" cy="531614"/>
          </a:xfrm>
          <a:prstGeom prst="rect">
            <a:avLst/>
          </a:prstGeom>
        </p:spPr>
      </p:pic>
      <p:sp>
        <p:nvSpPr>
          <p:cNvPr id="37" name="Штриховая стрелка вправо 46">
            <a:extLst>
              <a:ext uri="{FF2B5EF4-FFF2-40B4-BE49-F238E27FC236}">
                <a16:creationId xmlns:a16="http://schemas.microsoft.com/office/drawing/2014/main" id="{8D033FE3-B66C-40C5-8F12-BFCCED89B73F}"/>
              </a:ext>
            </a:extLst>
          </p:cNvPr>
          <p:cNvSpPr/>
          <p:nvPr/>
        </p:nvSpPr>
        <p:spPr>
          <a:xfrm rot="16200000">
            <a:off x="7099507" y="2764569"/>
            <a:ext cx="3524843" cy="535788"/>
          </a:xfrm>
          <a:prstGeom prst="stripedRightArrow">
            <a:avLst/>
          </a:prstGeom>
          <a:solidFill>
            <a:schemeClr val="accent1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C969EA-175E-4FEB-9327-AF026689F7C2}"/>
              </a:ext>
            </a:extLst>
          </p:cNvPr>
          <p:cNvSpPr/>
          <p:nvPr/>
        </p:nvSpPr>
        <p:spPr>
          <a:xfrm>
            <a:off x="8678455" y="4341408"/>
            <a:ext cx="381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0,2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64A439A-C62C-49CD-A5E4-444315ABE9D3}"/>
              </a:ext>
            </a:extLst>
          </p:cNvPr>
          <p:cNvSpPr/>
          <p:nvPr/>
        </p:nvSpPr>
        <p:spPr>
          <a:xfrm>
            <a:off x="7082423" y="713764"/>
            <a:ext cx="376268" cy="419189"/>
          </a:xfrm>
          <a:prstGeom prst="rect">
            <a:avLst/>
          </a:prstGeom>
          <a:blipFill dpi="0" rotWithShape="1">
            <a:blip r:embed="rId8" cstate="print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 sz="13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2E7E431-7A51-4A98-BC69-35B905F5F4B5}"/>
              </a:ext>
            </a:extLst>
          </p:cNvPr>
          <p:cNvSpPr/>
          <p:nvPr/>
        </p:nvSpPr>
        <p:spPr>
          <a:xfrm>
            <a:off x="4652693" y="2884861"/>
            <a:ext cx="12811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Собственные площадки трансфера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EC697F-E7FA-4502-A7EF-49927E4426E6}"/>
              </a:ext>
            </a:extLst>
          </p:cNvPr>
          <p:cNvSpPr/>
          <p:nvPr/>
        </p:nvSpPr>
        <p:spPr>
          <a:xfrm>
            <a:off x="4637386" y="1716499"/>
            <a:ext cx="1598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Инновационная инфраструктура 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МИПы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76FDF1A-28E9-41E3-8965-52ABC58550D2}"/>
              </a:ext>
            </a:extLst>
          </p:cNvPr>
          <p:cNvSpPr/>
          <p:nvPr/>
        </p:nvSpPr>
        <p:spPr>
          <a:xfrm flipH="1">
            <a:off x="4640813" y="782956"/>
            <a:ext cx="15195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Пояс кооперации с предприятиями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ED2670F-5833-46E4-97E4-00893A2870B4}"/>
              </a:ext>
            </a:extLst>
          </p:cNvPr>
          <p:cNvSpPr/>
          <p:nvPr/>
        </p:nvSpPr>
        <p:spPr>
          <a:xfrm>
            <a:off x="4743775" y="4431570"/>
            <a:ext cx="513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КФУ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87C90FA-DB6D-4B7D-BA09-FFCBCA107A0B}"/>
              </a:ext>
            </a:extLst>
          </p:cNvPr>
          <p:cNvGrpSpPr/>
          <p:nvPr/>
        </p:nvGrpSpPr>
        <p:grpSpPr>
          <a:xfrm flipH="1">
            <a:off x="4785318" y="4721359"/>
            <a:ext cx="2487598" cy="73526"/>
            <a:chOff x="1615375" y="1090135"/>
            <a:chExt cx="876391" cy="419749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F8FE0F77-1A7B-4228-90F1-865CAB79DCB6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30801C72-7D56-4E1F-AE51-41A591922509}"/>
                </a:ext>
              </a:extLst>
            </p:cNvPr>
            <p:cNvCxnSpPr/>
            <p:nvPr/>
          </p:nvCxnSpPr>
          <p:spPr>
            <a:xfrm>
              <a:off x="2019176" y="1090136"/>
              <a:ext cx="47259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E2A8AF-6BEA-4773-B0BF-6ECD5554C01D}"/>
              </a:ext>
            </a:extLst>
          </p:cNvPr>
          <p:cNvGrpSpPr/>
          <p:nvPr/>
        </p:nvGrpSpPr>
        <p:grpSpPr>
          <a:xfrm flipH="1">
            <a:off x="4709159" y="3632569"/>
            <a:ext cx="2563755" cy="97473"/>
            <a:chOff x="1615375" y="1090135"/>
            <a:chExt cx="876391" cy="419749"/>
          </a:xfrm>
        </p:grpSpPr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FC87B023-0DB9-47AB-AB15-6853183D7B30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0CEAE602-7BA2-4070-8DE5-1D28ACFEF1DD}"/>
                </a:ext>
              </a:extLst>
            </p:cNvPr>
            <p:cNvCxnSpPr/>
            <p:nvPr/>
          </p:nvCxnSpPr>
          <p:spPr>
            <a:xfrm>
              <a:off x="2019176" y="1090136"/>
              <a:ext cx="47259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F4A4FDE-1627-43D9-87EE-12D754DECBBC}"/>
              </a:ext>
            </a:extLst>
          </p:cNvPr>
          <p:cNvGrpSpPr/>
          <p:nvPr/>
        </p:nvGrpSpPr>
        <p:grpSpPr>
          <a:xfrm flipH="1">
            <a:off x="4709158" y="2701358"/>
            <a:ext cx="2563757" cy="242001"/>
            <a:chOff x="1615375" y="1090135"/>
            <a:chExt cx="876391" cy="419749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67D70A2B-33F8-4E33-9EF0-D9679C6101DE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27BD5F52-181F-455A-80DA-076FD39F5FD2}"/>
                </a:ext>
              </a:extLst>
            </p:cNvPr>
            <p:cNvCxnSpPr/>
            <p:nvPr/>
          </p:nvCxnSpPr>
          <p:spPr>
            <a:xfrm>
              <a:off x="2019176" y="1090136"/>
              <a:ext cx="47259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9C83EDDA-9E59-41F5-89FE-65D1F733E029}"/>
              </a:ext>
            </a:extLst>
          </p:cNvPr>
          <p:cNvGrpSpPr/>
          <p:nvPr/>
        </p:nvGrpSpPr>
        <p:grpSpPr>
          <a:xfrm flipH="1">
            <a:off x="4709158" y="1568212"/>
            <a:ext cx="2561399" cy="527942"/>
            <a:chOff x="1615375" y="1090135"/>
            <a:chExt cx="876391" cy="419749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CC16F5B4-1F44-4FFD-9F14-2499871DBC0E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0226FF67-34AA-411A-9F5B-F22077168DF0}"/>
                </a:ext>
              </a:extLst>
            </p:cNvPr>
            <p:cNvCxnSpPr/>
            <p:nvPr/>
          </p:nvCxnSpPr>
          <p:spPr>
            <a:xfrm>
              <a:off x="2019176" y="1090136"/>
              <a:ext cx="47259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8BF0DAA-5133-44FC-956D-951366A634FB}"/>
              </a:ext>
            </a:extLst>
          </p:cNvPr>
          <p:cNvSpPr/>
          <p:nvPr/>
        </p:nvSpPr>
        <p:spPr>
          <a:xfrm>
            <a:off x="8692643" y="3356659"/>
            <a:ext cx="381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0,6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74B84EC-337C-4D34-BD7D-EE385F2BE803}"/>
              </a:ext>
            </a:extLst>
          </p:cNvPr>
          <p:cNvSpPr/>
          <p:nvPr/>
        </p:nvSpPr>
        <p:spPr>
          <a:xfrm>
            <a:off x="8692643" y="2521951"/>
            <a:ext cx="381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2,2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2D39A75-85BD-4E27-B620-85253521B8C8}"/>
              </a:ext>
            </a:extLst>
          </p:cNvPr>
          <p:cNvSpPr/>
          <p:nvPr/>
        </p:nvSpPr>
        <p:spPr>
          <a:xfrm>
            <a:off x="8678454" y="1592943"/>
            <a:ext cx="3813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8,3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2D4638B-C9BF-4F32-8703-591FCD0D6B3A}"/>
              </a:ext>
            </a:extLst>
          </p:cNvPr>
          <p:cNvSpPr/>
          <p:nvPr/>
        </p:nvSpPr>
        <p:spPr>
          <a:xfrm>
            <a:off x="421481" y="1527331"/>
            <a:ext cx="675000" cy="6750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5B73F40B-0486-4CA3-8FB9-41483F9E48ED}"/>
              </a:ext>
            </a:extLst>
          </p:cNvPr>
          <p:cNvSpPr/>
          <p:nvPr/>
        </p:nvSpPr>
        <p:spPr>
          <a:xfrm>
            <a:off x="515981" y="1612306"/>
            <a:ext cx="486000" cy="486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BE0F04-482A-4957-879B-673603600D56}"/>
              </a:ext>
            </a:extLst>
          </p:cNvPr>
          <p:cNvSpPr txBox="1"/>
          <p:nvPr/>
        </p:nvSpPr>
        <p:spPr>
          <a:xfrm>
            <a:off x="693771" y="31424"/>
            <a:ext cx="3798219" cy="738611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3815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ФОРМИРОВАНИЕ ПОКОЛЕНИЯ </a:t>
            </a:r>
          </a:p>
          <a:p>
            <a:pPr defTabSz="913815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ТОП-100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29638A7-B390-4F0C-92E1-01DB541F1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2" y="134922"/>
            <a:ext cx="587715" cy="531614"/>
          </a:xfrm>
          <a:prstGeom prst="rect">
            <a:avLst/>
          </a:prstGeom>
        </p:spPr>
      </p:pic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0A1E202D-F9D4-4541-9C50-E10E4FF84364}"/>
              </a:ext>
            </a:extLst>
          </p:cNvPr>
          <p:cNvCxnSpPr>
            <a:cxnSpLocks/>
          </p:cNvCxnSpPr>
          <p:nvPr/>
        </p:nvCxnSpPr>
        <p:spPr>
          <a:xfrm>
            <a:off x="167991" y="4648200"/>
            <a:ext cx="44154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F347B9F-F510-49BB-B29E-D05EAE5C784A}"/>
              </a:ext>
            </a:extLst>
          </p:cNvPr>
          <p:cNvSpPr txBox="1"/>
          <p:nvPr/>
        </p:nvSpPr>
        <p:spPr>
          <a:xfrm>
            <a:off x="456573" y="474822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D0C07D-37FC-48CF-A595-6B469952C1C5}"/>
              </a:ext>
            </a:extLst>
          </p:cNvPr>
          <p:cNvSpPr txBox="1"/>
          <p:nvPr/>
        </p:nvSpPr>
        <p:spPr>
          <a:xfrm>
            <a:off x="1778975" y="473165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04A1E2-A89C-40F5-B893-D26CA87EC466}"/>
              </a:ext>
            </a:extLst>
          </p:cNvPr>
          <p:cNvSpPr txBox="1"/>
          <p:nvPr/>
        </p:nvSpPr>
        <p:spPr>
          <a:xfrm>
            <a:off x="3442349" y="4731652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chemeClr val="tx2"/>
                </a:solidFill>
              </a:rPr>
              <a:t>2020</a:t>
            </a: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1420ACF5-C366-4138-A0AD-1843045FA255}"/>
              </a:ext>
            </a:extLst>
          </p:cNvPr>
          <p:cNvSpPr/>
          <p:nvPr/>
        </p:nvSpPr>
        <p:spPr>
          <a:xfrm>
            <a:off x="621582" y="1711209"/>
            <a:ext cx="271972" cy="2719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9E24476F-B308-4634-9004-B52AF5C6B8D6}"/>
              </a:ext>
            </a:extLst>
          </p:cNvPr>
          <p:cNvSpPr/>
          <p:nvPr/>
        </p:nvSpPr>
        <p:spPr>
          <a:xfrm>
            <a:off x="1612393" y="1375568"/>
            <a:ext cx="945000" cy="1253332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02F1AEA0-D6AB-48E7-96C4-821DCB0899BD}"/>
              </a:ext>
            </a:extLst>
          </p:cNvPr>
          <p:cNvSpPr/>
          <p:nvPr/>
        </p:nvSpPr>
        <p:spPr>
          <a:xfrm>
            <a:off x="1720701" y="1463142"/>
            <a:ext cx="728386" cy="8704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19E9BD9-E712-4301-8CE5-BD0F7946179B}"/>
              </a:ext>
            </a:extLst>
          </p:cNvPr>
          <p:cNvSpPr/>
          <p:nvPr/>
        </p:nvSpPr>
        <p:spPr>
          <a:xfrm>
            <a:off x="1855393" y="1531159"/>
            <a:ext cx="459000" cy="459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C21F8F0-E05A-46F2-B0FA-A4F9FC345546}"/>
              </a:ext>
            </a:extLst>
          </p:cNvPr>
          <p:cNvSpPr/>
          <p:nvPr/>
        </p:nvSpPr>
        <p:spPr>
          <a:xfrm>
            <a:off x="3019120" y="1265763"/>
            <a:ext cx="1381496" cy="1758045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474C1F48-30BF-46C1-8A1E-42D547C1B4EF}"/>
              </a:ext>
            </a:extLst>
          </p:cNvPr>
          <p:cNvSpPr/>
          <p:nvPr/>
        </p:nvSpPr>
        <p:spPr>
          <a:xfrm>
            <a:off x="3214650" y="1375569"/>
            <a:ext cx="990436" cy="12057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87F0F3E0-5AD7-4AC4-B7B7-40262EED22AE}"/>
              </a:ext>
            </a:extLst>
          </p:cNvPr>
          <p:cNvSpPr/>
          <p:nvPr/>
        </p:nvSpPr>
        <p:spPr>
          <a:xfrm>
            <a:off x="3380764" y="1495339"/>
            <a:ext cx="647428" cy="6474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7473C6-889E-4AC3-84C4-1DED7120280D}"/>
              </a:ext>
            </a:extLst>
          </p:cNvPr>
          <p:cNvSpPr txBox="1"/>
          <p:nvPr/>
        </p:nvSpPr>
        <p:spPr>
          <a:xfrm>
            <a:off x="399914" y="2990850"/>
            <a:ext cx="177651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47638" indent="-147638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Открытие новых позиций </a:t>
            </a:r>
            <a:r>
              <a:rPr lang="ru-RU" sz="1050" i="1" dirty="0" err="1">
                <a:solidFill>
                  <a:schemeClr val="tx2"/>
                </a:solidFill>
              </a:rPr>
              <a:t>постдоков</a:t>
            </a:r>
            <a:endParaRPr lang="ru-RU" sz="1050" i="1" dirty="0">
              <a:solidFill>
                <a:schemeClr val="tx2"/>
              </a:solidFill>
            </a:endParaRPr>
          </a:p>
          <a:p>
            <a:pPr marL="147638" indent="-147638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Гранты для создания научных групп под руководством молодых ученых</a:t>
            </a:r>
          </a:p>
          <a:p>
            <a:pPr marL="147638" indent="-147638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Система </a:t>
            </a:r>
            <a:r>
              <a:rPr lang="en-US" sz="1050" i="1" dirty="0" err="1">
                <a:solidFill>
                  <a:schemeClr val="tx2"/>
                </a:solidFill>
              </a:rPr>
              <a:t>OpenLabs</a:t>
            </a:r>
            <a:endParaRPr lang="ru-RU" sz="1050" i="1" dirty="0">
              <a:solidFill>
                <a:schemeClr val="tx2"/>
              </a:solidFill>
            </a:endParaRPr>
          </a:p>
          <a:p>
            <a:pPr marL="147638" indent="-147638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Новые корпуса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8F0D2E-78C5-4F8F-ADF9-F645CC55E407}"/>
              </a:ext>
            </a:extLst>
          </p:cNvPr>
          <p:cNvSpPr txBox="1"/>
          <p:nvPr/>
        </p:nvSpPr>
        <p:spPr>
          <a:xfrm>
            <a:off x="2295160" y="3181787"/>
            <a:ext cx="233970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Формирование кадрового резерва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Проекты по социальной поддержке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Открытие центров превосходства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050" i="1" dirty="0">
                <a:solidFill>
                  <a:schemeClr val="tx2"/>
                </a:solidFill>
              </a:rPr>
              <a:t>Стипендии попечительского совета на прикладные разработки</a:t>
            </a:r>
          </a:p>
        </p:txBody>
      </p:sp>
      <p:sp>
        <p:nvSpPr>
          <p:cNvPr id="92" name="Стрелка вниз 70">
            <a:extLst>
              <a:ext uri="{FF2B5EF4-FFF2-40B4-BE49-F238E27FC236}">
                <a16:creationId xmlns:a16="http://schemas.microsoft.com/office/drawing/2014/main" id="{1C26C946-BD0F-418E-9FDC-7D0C12F9E47B}"/>
              </a:ext>
            </a:extLst>
          </p:cNvPr>
          <p:cNvSpPr/>
          <p:nvPr/>
        </p:nvSpPr>
        <p:spPr>
          <a:xfrm rot="10800000">
            <a:off x="1160090" y="2194604"/>
            <a:ext cx="266700" cy="6381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\</a:t>
            </a:r>
            <a:endParaRPr lang="ru-RU" sz="1350" dirty="0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97EAB84-7591-4C92-9E9A-DDBD667164EC}"/>
              </a:ext>
            </a:extLst>
          </p:cNvPr>
          <p:cNvGrpSpPr/>
          <p:nvPr/>
        </p:nvGrpSpPr>
        <p:grpSpPr>
          <a:xfrm>
            <a:off x="758915" y="1068669"/>
            <a:ext cx="2550150" cy="674924"/>
            <a:chOff x="1615375" y="1090135"/>
            <a:chExt cx="1353364" cy="419749"/>
          </a:xfrm>
        </p:grpSpPr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62F64D14-7F2B-41B7-AA24-23CE0F4B513F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3AE1F908-67A0-4566-9EFE-050ECA9F7846}"/>
                </a:ext>
              </a:extLst>
            </p:cNvPr>
            <p:cNvCxnSpPr/>
            <p:nvPr/>
          </p:nvCxnSpPr>
          <p:spPr>
            <a:xfrm>
              <a:off x="2019177" y="1090136"/>
              <a:ext cx="949562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4AB345E5-0DB2-446D-B699-14FA48FB7689}"/>
              </a:ext>
            </a:extLst>
          </p:cNvPr>
          <p:cNvGrpSpPr/>
          <p:nvPr/>
        </p:nvGrpSpPr>
        <p:grpSpPr>
          <a:xfrm>
            <a:off x="758915" y="1216734"/>
            <a:ext cx="2559675" cy="582686"/>
            <a:chOff x="1615375" y="1090135"/>
            <a:chExt cx="1328382" cy="419749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3F2153C2-7BFF-44D1-8F75-E4DBAEB6E062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F5A5265A-71C5-4989-9135-81756DF6A2E2}"/>
                </a:ext>
              </a:extLst>
            </p:cNvPr>
            <p:cNvCxnSpPr/>
            <p:nvPr/>
          </p:nvCxnSpPr>
          <p:spPr>
            <a:xfrm flipV="1">
              <a:off x="2019177" y="1090135"/>
              <a:ext cx="924580" cy="1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55A6C9DF-1CB0-4540-9775-D1EA26562A8F}"/>
              </a:ext>
            </a:extLst>
          </p:cNvPr>
          <p:cNvGrpSpPr/>
          <p:nvPr/>
        </p:nvGrpSpPr>
        <p:grpSpPr>
          <a:xfrm>
            <a:off x="758914" y="898863"/>
            <a:ext cx="1651388" cy="653626"/>
            <a:chOff x="1615375" y="1090135"/>
            <a:chExt cx="876391" cy="419749"/>
          </a:xfrm>
        </p:grpSpPr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1F79D3D3-CC52-464F-8BE8-834C61D6FBDB}"/>
                </a:ext>
              </a:extLst>
            </p:cNvPr>
            <p:cNvCxnSpPr/>
            <p:nvPr/>
          </p:nvCxnSpPr>
          <p:spPr>
            <a:xfrm flipV="1">
              <a:off x="1615375" y="1090135"/>
              <a:ext cx="403801" cy="419749"/>
            </a:xfrm>
            <a:prstGeom prst="line">
              <a:avLst/>
            </a:prstGeom>
            <a:ln w="12700">
              <a:head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id="{3A61918B-A4EB-4F39-8446-EEADBB9C11C6}"/>
                </a:ext>
              </a:extLst>
            </p:cNvPr>
            <p:cNvCxnSpPr/>
            <p:nvPr/>
          </p:nvCxnSpPr>
          <p:spPr>
            <a:xfrm>
              <a:off x="2019176" y="1090136"/>
              <a:ext cx="47259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A7597C6-4D61-4220-A78C-BC234F050DF0}"/>
              </a:ext>
            </a:extLst>
          </p:cNvPr>
          <p:cNvSpPr/>
          <p:nvPr/>
        </p:nvSpPr>
        <p:spPr>
          <a:xfrm>
            <a:off x="1540449" y="703331"/>
            <a:ext cx="10326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>
                <a:solidFill>
                  <a:schemeClr val="tx2"/>
                </a:solidFill>
              </a:rPr>
              <a:t>Молодые ученые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BD9AE06-1038-47B5-A489-BDD81E77C186}"/>
              </a:ext>
            </a:extLst>
          </p:cNvPr>
          <p:cNvSpPr/>
          <p:nvPr/>
        </p:nvSpPr>
        <p:spPr>
          <a:xfrm>
            <a:off x="1519928" y="877067"/>
            <a:ext cx="2460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>
                <a:solidFill>
                  <a:schemeClr val="tx2"/>
                </a:solidFill>
              </a:rPr>
              <a:t>Молодые руководители</a:t>
            </a:r>
            <a:r>
              <a:rPr lang="en-US" sz="900" i="1" dirty="0">
                <a:solidFill>
                  <a:schemeClr val="tx2"/>
                </a:solidFill>
              </a:rPr>
              <a:t> </a:t>
            </a:r>
            <a:r>
              <a:rPr lang="ru-RU" sz="900" i="1" dirty="0">
                <a:solidFill>
                  <a:schemeClr val="tx2"/>
                </a:solidFill>
              </a:rPr>
              <a:t>грантов и проектов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C5B7F020-F9C9-4E6D-ACB9-F25BC5243B74}"/>
              </a:ext>
            </a:extLst>
          </p:cNvPr>
          <p:cNvSpPr/>
          <p:nvPr/>
        </p:nvSpPr>
        <p:spPr>
          <a:xfrm>
            <a:off x="1502783" y="1032474"/>
            <a:ext cx="26997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>
                <a:solidFill>
                  <a:schemeClr val="tx2"/>
                </a:solidFill>
              </a:rPr>
              <a:t>Молодые ученые с </a:t>
            </a:r>
            <a:r>
              <a:rPr lang="en-US" sz="900" i="1" dirty="0">
                <a:solidFill>
                  <a:schemeClr val="tx2"/>
                </a:solidFill>
              </a:rPr>
              <a:t>PhD</a:t>
            </a:r>
            <a:r>
              <a:rPr lang="ru-RU" sz="900" i="1" dirty="0">
                <a:solidFill>
                  <a:schemeClr val="tx2"/>
                </a:solidFill>
              </a:rPr>
              <a:t> ведущих зарубежных вузов</a:t>
            </a: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C0EBCF16-9DD9-4FCA-B69F-D134742481BB}"/>
              </a:ext>
            </a:extLst>
          </p:cNvPr>
          <p:cNvCxnSpPr>
            <a:cxnSpLocks/>
          </p:cNvCxnSpPr>
          <p:nvPr/>
        </p:nvCxnSpPr>
        <p:spPr>
          <a:xfrm flipV="1">
            <a:off x="631031" y="1154941"/>
            <a:ext cx="4379184" cy="2856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5C7DEDAA-FD2F-46B8-B133-C989E2DD49D7}"/>
              </a:ext>
            </a:extLst>
          </p:cNvPr>
          <p:cNvCxnSpPr/>
          <p:nvPr/>
        </p:nvCxnSpPr>
        <p:spPr>
          <a:xfrm>
            <a:off x="581999" y="2249956"/>
            <a:ext cx="4428217" cy="116951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4B78A888-E347-4147-AA49-CE94AF2CE454}"/>
              </a:ext>
            </a:extLst>
          </p:cNvPr>
          <p:cNvSpPr txBox="1"/>
          <p:nvPr/>
        </p:nvSpPr>
        <p:spPr>
          <a:xfrm>
            <a:off x="1999001" y="1681760"/>
            <a:ext cx="365402" cy="196206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r>
              <a:rPr lang="en-US" sz="825" dirty="0">
                <a:solidFill>
                  <a:srgbClr val="002060"/>
                </a:solidFill>
              </a:rPr>
              <a:t>x</a:t>
            </a:r>
            <a:r>
              <a:rPr lang="ru-RU" sz="825" dirty="0">
                <a:solidFill>
                  <a:srgbClr val="002060"/>
                </a:solidFill>
              </a:rPr>
              <a:t> 2</a:t>
            </a:r>
            <a:r>
              <a:rPr lang="en-US" sz="825" dirty="0">
                <a:solidFill>
                  <a:srgbClr val="002060"/>
                </a:solidFill>
              </a:rPr>
              <a:t>,3</a:t>
            </a:r>
            <a:endParaRPr lang="ru-RU" sz="825" dirty="0">
              <a:solidFill>
                <a:srgbClr val="00206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3AE845-1D16-413E-BC27-99544012497A}"/>
              </a:ext>
            </a:extLst>
          </p:cNvPr>
          <p:cNvSpPr txBox="1"/>
          <p:nvPr/>
        </p:nvSpPr>
        <p:spPr>
          <a:xfrm>
            <a:off x="3600850" y="1733645"/>
            <a:ext cx="365402" cy="196206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r>
              <a:rPr lang="en-US" sz="825" dirty="0">
                <a:solidFill>
                  <a:srgbClr val="002060"/>
                </a:solidFill>
              </a:rPr>
              <a:t>x</a:t>
            </a:r>
            <a:r>
              <a:rPr lang="ru-RU" sz="825" dirty="0">
                <a:solidFill>
                  <a:srgbClr val="002060"/>
                </a:solidFill>
              </a:rPr>
              <a:t> 2</a:t>
            </a:r>
            <a:r>
              <a:rPr lang="en-US" sz="825" dirty="0">
                <a:solidFill>
                  <a:srgbClr val="002060"/>
                </a:solidFill>
              </a:rPr>
              <a:t>,7</a:t>
            </a:r>
            <a:endParaRPr lang="ru-RU" sz="825" dirty="0">
              <a:solidFill>
                <a:srgbClr val="002060"/>
              </a:solidFill>
            </a:endParaRP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7F557007-5E08-4CA1-8DF0-F59D4FABED31}"/>
              </a:ext>
            </a:extLst>
          </p:cNvPr>
          <p:cNvCxnSpPr/>
          <p:nvPr/>
        </p:nvCxnSpPr>
        <p:spPr>
          <a:xfrm flipH="1" flipV="1">
            <a:off x="1960901" y="1652223"/>
            <a:ext cx="9525" cy="2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18DEA709-8A4B-4127-B711-3172B0208E26}"/>
              </a:ext>
            </a:extLst>
          </p:cNvPr>
          <p:cNvCxnSpPr/>
          <p:nvPr/>
        </p:nvCxnSpPr>
        <p:spPr>
          <a:xfrm flipH="1" flipV="1">
            <a:off x="3545714" y="1716191"/>
            <a:ext cx="9525" cy="2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90724A5-2D55-42F9-865B-04C5EEED3747}"/>
              </a:ext>
            </a:extLst>
          </p:cNvPr>
          <p:cNvSpPr txBox="1"/>
          <p:nvPr/>
        </p:nvSpPr>
        <p:spPr>
          <a:xfrm>
            <a:off x="1997839" y="2052805"/>
            <a:ext cx="365402" cy="196206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r>
              <a:rPr lang="en-US" sz="825" dirty="0">
                <a:solidFill>
                  <a:srgbClr val="002060"/>
                </a:solidFill>
              </a:rPr>
              <a:t>x</a:t>
            </a:r>
            <a:r>
              <a:rPr lang="ru-RU" sz="825" dirty="0">
                <a:solidFill>
                  <a:srgbClr val="002060"/>
                </a:solidFill>
              </a:rPr>
              <a:t> </a:t>
            </a:r>
            <a:r>
              <a:rPr lang="en-US" sz="825" dirty="0">
                <a:solidFill>
                  <a:srgbClr val="002060"/>
                </a:solidFill>
              </a:rPr>
              <a:t>1,9</a:t>
            </a:r>
            <a:endParaRPr lang="ru-RU" sz="825" dirty="0">
              <a:solidFill>
                <a:srgbClr val="002060"/>
              </a:solidFill>
            </a:endParaRPr>
          </a:p>
        </p:txBody>
      </p: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BE4A0807-6031-49CF-929A-C6215A68803D}"/>
              </a:ext>
            </a:extLst>
          </p:cNvPr>
          <p:cNvCxnSpPr/>
          <p:nvPr/>
        </p:nvCxnSpPr>
        <p:spPr>
          <a:xfrm flipH="1" flipV="1">
            <a:off x="1959739" y="2032793"/>
            <a:ext cx="9525" cy="2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23E50F3E-2493-4C16-8598-C2A3EE860F31}"/>
              </a:ext>
            </a:extLst>
          </p:cNvPr>
          <p:cNvSpPr txBox="1"/>
          <p:nvPr/>
        </p:nvSpPr>
        <p:spPr>
          <a:xfrm>
            <a:off x="3611260" y="2218599"/>
            <a:ext cx="365402" cy="196206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r>
              <a:rPr lang="en-US" sz="825" dirty="0">
                <a:solidFill>
                  <a:srgbClr val="002060"/>
                </a:solidFill>
              </a:rPr>
              <a:t>x</a:t>
            </a:r>
            <a:r>
              <a:rPr lang="ru-RU" sz="825" dirty="0">
                <a:solidFill>
                  <a:srgbClr val="002060"/>
                </a:solidFill>
              </a:rPr>
              <a:t> 2</a:t>
            </a:r>
            <a:r>
              <a:rPr lang="en-US" sz="825" dirty="0">
                <a:solidFill>
                  <a:srgbClr val="002060"/>
                </a:solidFill>
              </a:rPr>
              <a:t>,6</a:t>
            </a:r>
            <a:endParaRPr lang="ru-RU" sz="825" dirty="0">
              <a:solidFill>
                <a:srgbClr val="002060"/>
              </a:solidFill>
            </a:endParaRP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1E1CF79E-7C82-4A59-8340-DAAC3EEF7BC5}"/>
              </a:ext>
            </a:extLst>
          </p:cNvPr>
          <p:cNvCxnSpPr/>
          <p:nvPr/>
        </p:nvCxnSpPr>
        <p:spPr>
          <a:xfrm flipH="1" flipV="1">
            <a:off x="3556124" y="2201145"/>
            <a:ext cx="9525" cy="2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A1AF2019-BCC0-4C21-B760-B5D1E9DC32DD}"/>
              </a:ext>
            </a:extLst>
          </p:cNvPr>
          <p:cNvSpPr txBox="1"/>
          <p:nvPr/>
        </p:nvSpPr>
        <p:spPr>
          <a:xfrm>
            <a:off x="1997839" y="2370483"/>
            <a:ext cx="365402" cy="196206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r>
              <a:rPr lang="en-US" sz="825" dirty="0">
                <a:solidFill>
                  <a:srgbClr val="002060"/>
                </a:solidFill>
              </a:rPr>
              <a:t>x</a:t>
            </a:r>
            <a:r>
              <a:rPr lang="ru-RU" sz="825" dirty="0">
                <a:solidFill>
                  <a:srgbClr val="002060"/>
                </a:solidFill>
              </a:rPr>
              <a:t> </a:t>
            </a:r>
            <a:r>
              <a:rPr lang="en-US" sz="825" dirty="0">
                <a:solidFill>
                  <a:srgbClr val="002060"/>
                </a:solidFill>
              </a:rPr>
              <a:t>1,4</a:t>
            </a:r>
            <a:endParaRPr lang="ru-RU" sz="825" dirty="0">
              <a:solidFill>
                <a:srgbClr val="002060"/>
              </a:solidFill>
            </a:endParaRPr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EE41D986-2457-47A6-BA17-022219E31C63}"/>
              </a:ext>
            </a:extLst>
          </p:cNvPr>
          <p:cNvCxnSpPr/>
          <p:nvPr/>
        </p:nvCxnSpPr>
        <p:spPr>
          <a:xfrm flipH="1" flipV="1">
            <a:off x="1969263" y="2359995"/>
            <a:ext cx="9525" cy="2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83685802-3C38-49C6-A68A-87FB075D57BE}"/>
              </a:ext>
            </a:extLst>
          </p:cNvPr>
          <p:cNvSpPr txBox="1"/>
          <p:nvPr/>
        </p:nvSpPr>
        <p:spPr>
          <a:xfrm>
            <a:off x="3585740" y="2660101"/>
            <a:ext cx="365402" cy="196206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r>
              <a:rPr lang="en-US" sz="825" dirty="0">
                <a:solidFill>
                  <a:srgbClr val="002060"/>
                </a:solidFill>
              </a:rPr>
              <a:t>x</a:t>
            </a:r>
            <a:r>
              <a:rPr lang="ru-RU" sz="825" dirty="0">
                <a:solidFill>
                  <a:srgbClr val="002060"/>
                </a:solidFill>
              </a:rPr>
              <a:t> </a:t>
            </a:r>
            <a:r>
              <a:rPr lang="en-US" sz="825" dirty="0">
                <a:solidFill>
                  <a:srgbClr val="002060"/>
                </a:solidFill>
              </a:rPr>
              <a:t>1,2</a:t>
            </a:r>
            <a:endParaRPr lang="ru-RU" sz="825" dirty="0">
              <a:solidFill>
                <a:srgbClr val="002060"/>
              </a:solidFill>
            </a:endParaRPr>
          </a:p>
        </p:txBody>
      </p: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5CFB8B7C-1403-4878-BA59-FF6F6995B1DC}"/>
              </a:ext>
            </a:extLst>
          </p:cNvPr>
          <p:cNvCxnSpPr/>
          <p:nvPr/>
        </p:nvCxnSpPr>
        <p:spPr>
          <a:xfrm flipH="1" flipV="1">
            <a:off x="3557165" y="2649614"/>
            <a:ext cx="9525" cy="2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48B740A6-8A78-4794-A7EE-1F083B8D7486}"/>
              </a:ext>
            </a:extLst>
          </p:cNvPr>
          <p:cNvCxnSpPr/>
          <p:nvPr/>
        </p:nvCxnSpPr>
        <p:spPr>
          <a:xfrm>
            <a:off x="1190533" y="1885303"/>
            <a:ext cx="3102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B2009F92-3C2B-4857-AFA2-F4158F1472B9}"/>
              </a:ext>
            </a:extLst>
          </p:cNvPr>
          <p:cNvCxnSpPr/>
          <p:nvPr/>
        </p:nvCxnSpPr>
        <p:spPr>
          <a:xfrm>
            <a:off x="2649851" y="1885303"/>
            <a:ext cx="3102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Стрелка вниз 70">
            <a:extLst>
              <a:ext uri="{FF2B5EF4-FFF2-40B4-BE49-F238E27FC236}">
                <a16:creationId xmlns:a16="http://schemas.microsoft.com/office/drawing/2014/main" id="{B5BB4C00-73B7-4FA8-9A90-9CC2C62101A1}"/>
              </a:ext>
            </a:extLst>
          </p:cNvPr>
          <p:cNvSpPr/>
          <p:nvPr/>
        </p:nvSpPr>
        <p:spPr>
          <a:xfrm rot="10800000">
            <a:off x="2616113" y="2439116"/>
            <a:ext cx="266700" cy="6381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\</a:t>
            </a:r>
            <a:endParaRPr lang="ru-RU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8166674" y="4840228"/>
            <a:ext cx="893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Млрд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$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4842" r="7949" b="15594"/>
          <a:stretch/>
        </p:blipFill>
        <p:spPr>
          <a:xfrm>
            <a:off x="8660666" y="781041"/>
            <a:ext cx="402642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 txBox="1">
            <a:spLocks/>
          </p:cNvSpPr>
          <p:nvPr/>
        </p:nvSpPr>
        <p:spPr bwMode="auto">
          <a:xfrm>
            <a:off x="776288" y="9287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600" rIns="91200" bIns="456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3879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ФЕДЕРАЛЬНЫХ УНИВЕРСИТЕТОВ: ПРЕДЛОЖЕНИЯ КФУ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627543"/>
            <a:ext cx="8466336" cy="4216379"/>
          </a:xfrm>
          <a:prstGeom prst="rect">
            <a:avLst/>
          </a:prstGeom>
        </p:spPr>
        <p:txBody>
          <a:bodyPr wrap="square" lIns="91282" tIns="45641" rIns="91282" bIns="45641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ea typeface="Calibri"/>
              </a:rPr>
              <a:t>Стимулирование взаимодействия с индустриальными партнерами</a:t>
            </a: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Упрощение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процедуры согласования распоряжения недвижимым и особо ценным движимым имуществом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посредством передачи таких полномочий на уровень Наблюдательного совета ФУ (при условии положительного голосования 2 представителей МОН РФ - членов НС);</a:t>
            </a:r>
          </a:p>
          <a:p>
            <a:pPr algn="just"/>
            <a:endParaRPr lang="ru-RU" sz="900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Разрешить ФУ формировать 100%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дочерние научно-образовательные структуры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(формировать университетские холдинги и корпорации);</a:t>
            </a: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Упрощение процедур взаимодействия вузов и промышленных предприятий в контексте осуществления совместной деятельности по созданию наукоемких производств высокотехнологичной продукции посредством  предоставления образовательным и научным организациям, созданным в форме некоммерческой организации возможности заключения договоров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простого товарищества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, в том числе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в предпринимательских целях; </a:t>
            </a: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Облегчение порядка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создания базовых кафедр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 ведущих компаний в университетах (и наоборот), освобождение от аренды и коммунальных платежей оборудования передаваемого предприятиями университетам, разрешить университетам размещать на базовых кафедрах на территории компаний свое оборудование и реализовывать образовательные программы, смягчение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</a:rPr>
              <a:t>аккредитационных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 требований к специалистам  компаний, привлекаемых для организации преподавания.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170765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228371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32262" y="357986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" y="1059582"/>
            <a:ext cx="424622" cy="43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83940"/>
            <a:ext cx="567507" cy="567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43758"/>
            <a:ext cx="445116" cy="445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srgbClr val="8064A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5194" y="4011910"/>
            <a:ext cx="446672" cy="4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 txBox="1">
            <a:spLocks/>
          </p:cNvSpPr>
          <p:nvPr/>
        </p:nvSpPr>
        <p:spPr bwMode="auto">
          <a:xfrm>
            <a:off x="776288" y="9287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600" rIns="91200" bIns="456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3879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ФЕДЕРАЛЬНЫХ УНИВЕРСИТЕТОВ: ПРЕДЛОЖЕНИЯ КФУ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239" y="627541"/>
            <a:ext cx="8481642" cy="4154824"/>
          </a:xfrm>
          <a:prstGeom prst="rect">
            <a:avLst/>
          </a:prstGeom>
        </p:spPr>
        <p:txBody>
          <a:bodyPr wrap="square" lIns="91282" tIns="45641" rIns="91282" bIns="45641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Стимулирование инноваций и технологического предпринимательства</a:t>
            </a:r>
          </a:p>
          <a:p>
            <a:pPr algn="just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Освобождение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от части налогов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(оборотных, налога на прибыль и т.п.)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малых предприятий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, созданных студентами, магистрами и аспирантами, оставив только налоги и отчисления в социальные фонды, занятых на них  физических лиц;</a:t>
            </a:r>
          </a:p>
          <a:p>
            <a:pPr algn="just"/>
            <a:endParaRPr lang="ru-RU" sz="600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Оказание содействия в создании и содержании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университетских бизнес-инкубаторов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. Увеличение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на 2% 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ea typeface="Calibri"/>
              </a:rPr>
              <a:t>госзадания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 университетам на эти цели в соответствии с развитием приоритетного проекта «Вузы как центры пространства создания инноваций»;</a:t>
            </a:r>
          </a:p>
          <a:p>
            <a:pPr algn="just"/>
            <a:endParaRPr lang="ru-RU" sz="700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Изменение учебных стандартов. Создать условия по защите дипломов (выпускных работ) по ряду направлений (например, в IT-сфере)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только в форме создания нового предприятия (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ea typeface="Calibri"/>
              </a:rPr>
              <a:t>стартапа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)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. Включить элементы предпринимательства, бизнес-планирования, системы монетизации и коммерциализации идей как обязательные условия обоснования в квалификационных работах;</a:t>
            </a: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Упрощение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порядка создания и ликвидации малых предприятий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, а также компаний, создаваемых университетами (в том числе и созданных в рамках государственной поддержки). Разрешить упомянутым компаниям, если они размещены на площадях университетов, 2 года не платить арендную плату и коммунальные услуги, а также упростить порядок и предусмотреть льготы при использовании упомянутыми компаниями  оборудования университета;  </a:t>
            </a: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2243" y="1707654"/>
            <a:ext cx="84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2240" y="2499742"/>
            <a:ext cx="84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2239" y="3507854"/>
            <a:ext cx="84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9583"/>
            <a:ext cx="504056" cy="504056"/>
          </a:xfrm>
          <a:prstGeom prst="rect">
            <a:avLst/>
          </a:prstGeom>
        </p:spPr>
      </p:pic>
      <p:pic>
        <p:nvPicPr>
          <p:cNvPr id="10" name="Picture 3" descr="F:\Новая папка\hand-left-bag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" y="1923680"/>
            <a:ext cx="368798" cy="3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" y="3939919"/>
            <a:ext cx="495499" cy="495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" y="2762672"/>
            <a:ext cx="439936" cy="4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2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 txBox="1">
            <a:spLocks/>
          </p:cNvSpPr>
          <p:nvPr/>
        </p:nvSpPr>
        <p:spPr bwMode="auto">
          <a:xfrm>
            <a:off x="776288" y="9287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600" rIns="91200" bIns="456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3879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ФЕДЕРАЛЬНЫХ УНИВЕРСИТЕТОВ: ПРЕДЛОЖЕНИЯ КФУ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236" y="691531"/>
            <a:ext cx="8481645" cy="4031713"/>
          </a:xfrm>
          <a:prstGeom prst="rect">
            <a:avLst/>
          </a:prstGeom>
        </p:spPr>
        <p:txBody>
          <a:bodyPr wrap="square" lIns="91282" tIns="45641" rIns="91282" bIns="45641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</a:rPr>
              <a:t>Стимулирование инноваций и технологического предпринимательства </a:t>
            </a:r>
          </a:p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В составе бюджетов государственных программ поддержки предпринимательства и развития промышленности, отдельно </a:t>
            </a: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ea typeface="Calibri"/>
              </a:rPr>
              <a:t>квотировать ресурсы для поддержки проектов и малых предприятий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и компаний, созданных с участием университетов (если его доля не менее 25% плюс одна акция);</a:t>
            </a:r>
          </a:p>
          <a:p>
            <a:pPr algn="just"/>
            <a:endParaRPr lang="ru-RU" sz="800" dirty="0">
              <a:solidFill>
                <a:srgbClr val="4472C4">
                  <a:lumMod val="50000"/>
                </a:srgb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Упрощение </a:t>
            </a: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ea typeface="Calibri"/>
              </a:rPr>
              <a:t>порядка и введение льгот в проектах взаимодействия университетов (совместное использование помещений и площадей) и технопарков и инжиниринговых центров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, созданных в рамках государственных программ или при государственной поддержке;</a:t>
            </a:r>
          </a:p>
          <a:p>
            <a:pPr algn="just"/>
            <a:endParaRPr lang="ru-RU" sz="800" dirty="0">
              <a:solidFill>
                <a:srgbClr val="4472C4">
                  <a:lumMod val="50000"/>
                </a:srgb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При приобретении оборудования или создании промышленных предприятий за счет государственных средств (госпрограмм) или предоставления предприятий льгот – законодательно </a:t>
            </a: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ea typeface="Calibri"/>
              </a:rPr>
              <a:t>предусмотреть (квотировать) время для его льготного использования университетами 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или созданными с его участием МИП и компаний в образовательных и научных целях;</a:t>
            </a:r>
          </a:p>
          <a:p>
            <a:pPr algn="just"/>
            <a:endParaRPr lang="ru-RU" sz="800" dirty="0">
              <a:solidFill>
                <a:srgbClr val="4472C4">
                  <a:lumMod val="50000"/>
                </a:srgbClr>
              </a:solidFill>
              <a:ea typeface="Calibri"/>
            </a:endParaRPr>
          </a:p>
          <a:p>
            <a:pPr algn="just"/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Увеличение </a:t>
            </a:r>
            <a:r>
              <a:rPr lang="ru-RU" sz="1500" b="1" dirty="0">
                <a:solidFill>
                  <a:srgbClr val="4472C4">
                    <a:lumMod val="50000"/>
                  </a:srgbClr>
                </a:solidFill>
                <a:ea typeface="Calibri"/>
              </a:rPr>
              <a:t>контрольных цифр приема ФУ по инженерным специальностям</a:t>
            </a:r>
            <a:r>
              <a:rPr lang="ru-RU" sz="1500" dirty="0">
                <a:solidFill>
                  <a:srgbClr val="4472C4">
                    <a:lumMod val="50000"/>
                  </a:srgbClr>
                </a:solidFill>
                <a:ea typeface="Calibri"/>
              </a:rPr>
              <a:t> в рамках новых программ обучения для областей будущей диверсификации территории регионов – это прежде всего робототехники, аддитивных технологий - и их экономического сопровождения, т.е. организации профессиональной подготовки так называемых «инженеров будущего».</a:t>
            </a:r>
            <a:endParaRPr lang="ru-RU" sz="1500" dirty="0">
              <a:solidFill>
                <a:srgbClr val="4472C4">
                  <a:lumMod val="50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2239" y="1779662"/>
            <a:ext cx="84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52237" y="2571750"/>
            <a:ext cx="84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2237" y="3579862"/>
            <a:ext cx="8440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F:\temp\145730447280390 (6)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" y="1275606"/>
            <a:ext cx="40841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" y="2859799"/>
            <a:ext cx="495499" cy="495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6"/>
          <a:stretch/>
        </p:blipFill>
        <p:spPr>
          <a:xfrm>
            <a:off x="35496" y="3939902"/>
            <a:ext cx="444324" cy="502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2367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 txBox="1">
            <a:spLocks/>
          </p:cNvSpPr>
          <p:nvPr/>
        </p:nvSpPr>
        <p:spPr bwMode="auto">
          <a:xfrm>
            <a:off x="776288" y="12348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600" rIns="91200" bIns="456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3879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ВУЗОВ РАЗНЫХ УРОВНЕЙ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432197"/>
              </p:ext>
            </p:extLst>
          </p:nvPr>
        </p:nvGraphicFramePr>
        <p:xfrm>
          <a:off x="755576" y="1071132"/>
          <a:ext cx="7733521" cy="369973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59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Направления деятельности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Соответствие потребностям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Высшие ступени образования</a:t>
                      </a:r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Статус вуза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Образование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Наука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Инновации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Предпринимательство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Муниципалитета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Региона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Субъекта РФ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Международног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о рынка труда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Магистратура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Аспирантура</a:t>
                      </a:r>
                      <a:endParaRPr lang="ru-RU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«5 топ 100»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Федеральный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Опорный</a:t>
                      </a:r>
                      <a:endParaRPr lang="ru-RU" sz="1400" i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algn="l" defTabSz="913606" rtl="0" eaLnBrk="1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</a:rPr>
                        <a:t>НИУ</a:t>
                      </a:r>
                      <a:endParaRPr lang="ru-RU" sz="14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pPr marL="0" algn="l" defTabSz="913606" rtl="0" eaLnBrk="1" latinLnBrk="0" hangingPunct="1"/>
                      <a:r>
                        <a:rPr lang="ru-RU" sz="1400" kern="1200" dirty="0">
                          <a:solidFill>
                            <a:srgbClr val="002060"/>
                          </a:solidFill>
                        </a:rPr>
                        <a:t>Традиционный</a:t>
                      </a:r>
                      <a:endParaRPr lang="ru-RU" sz="14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6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606" rtl="0" eaLnBrk="1" latinLnBrk="0" hangingPunct="1"/>
                      <a:endParaRPr lang="ru-RU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Левая фигурная скобка 1"/>
          <p:cNvSpPr/>
          <p:nvPr/>
        </p:nvSpPr>
        <p:spPr>
          <a:xfrm>
            <a:off x="501693" y="2840150"/>
            <a:ext cx="202787" cy="1099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11" tIns="34289" rIns="68411" bIns="34289" rtlCol="0" anchor="ctr"/>
          <a:lstStyle/>
          <a:p>
            <a:pPr algn="ctr" defTabSz="683284"/>
            <a:endParaRPr lang="ru-RU" sz="1400" dirty="0">
              <a:solidFill>
                <a:prstClr val="black"/>
              </a:solidFill>
            </a:endParaRPr>
          </a:p>
          <a:p>
            <a:pPr algn="ctr" defTabSz="683284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50" y="2757725"/>
            <a:ext cx="37070" cy="1281117"/>
          </a:xfrm>
          <a:prstGeom prst="rect">
            <a:avLst/>
          </a:prstGeom>
          <a:noFill/>
        </p:spPr>
        <p:txBody>
          <a:bodyPr wrap="square" lIns="68411" tIns="34289" rIns="68411" bIns="34289" rtlCol="0">
            <a:spAutoFit/>
          </a:bodyPr>
          <a:lstStyle/>
          <a:p>
            <a:pPr defTabSz="683284"/>
            <a:r>
              <a:rPr lang="ru-RU" sz="1100" dirty="0">
                <a:solidFill>
                  <a:srgbClr val="002060"/>
                </a:solidFill>
              </a:rPr>
              <a:t>ведущие</a:t>
            </a:r>
          </a:p>
        </p:txBody>
      </p:sp>
    </p:spTree>
    <p:extLst>
      <p:ext uri="{BB962C8B-B14F-4D97-AF65-F5344CB8AC3E}">
        <p14:creationId xmlns:p14="http://schemas.microsoft.com/office/powerpoint/2010/main" val="19358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675700"/>
            <a:ext cx="5731663" cy="1146441"/>
          </a:xfrm>
          <a:prstGeom prst="rect">
            <a:avLst/>
          </a:prstGeom>
          <a:noFill/>
        </p:spPr>
        <p:txBody>
          <a:bodyPr wrap="none" lIns="68531" tIns="34277" rIns="68531" bIns="34277" rtlCol="0">
            <a:spAutoFit/>
          </a:bodyPr>
          <a:lstStyle/>
          <a:p>
            <a:pPr defTabSz="342626"/>
            <a:r>
              <a:rPr lang="ru-RU" sz="4000" b="1" dirty="0">
                <a:solidFill>
                  <a:srgbClr val="4472C4">
                    <a:lumMod val="75000"/>
                  </a:srgbClr>
                </a:solidFill>
              </a:rPr>
              <a:t>Благодарю за внимание!</a:t>
            </a:r>
          </a:p>
          <a:p>
            <a:pPr defTabSz="342626"/>
            <a:endParaRPr lang="ru-RU" sz="30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3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0"/>
          <p:cNvSpPr>
            <a:spLocks noChangeArrowheads="1"/>
          </p:cNvSpPr>
          <p:nvPr/>
        </p:nvSpPr>
        <p:spPr bwMode="auto">
          <a:xfrm>
            <a:off x="476250" y="526259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2" tIns="45591" rIns="91182" bIns="45591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1498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ru-RU" b="1">
              <a:solidFill>
                <a:srgbClr val="003366"/>
              </a:solidFill>
              <a:latin typeface="Minion Pro"/>
              <a:cs typeface="Arial" pitchFamily="34" charset="0"/>
            </a:endParaRPr>
          </a:p>
        </p:txBody>
      </p:sp>
      <p:pic>
        <p:nvPicPr>
          <p:cNvPr id="113668" name="Picture 16" descr="DSC_6414 П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44" y="1967829"/>
            <a:ext cx="1379723" cy="90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17" descr="АГМ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58" y="513334"/>
            <a:ext cx="1368295" cy="79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18" descr="ЕГПУ передний план ПР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19" y="1967723"/>
            <a:ext cx="1297999" cy="9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19" descr="IMG_3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81" y="726912"/>
            <a:ext cx="1379723" cy="9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realnoevremya.ru/uploads/news/3e/57/e35489d87b1150c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5" y="2304133"/>
            <a:ext cx="1447901" cy="8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wwww.ligastudentov.ru/upload/iblock/03e/13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6" y="3586705"/>
            <a:ext cx="1455879" cy="10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Штриховая стрелка вправо 1"/>
          <p:cNvSpPr/>
          <p:nvPr/>
        </p:nvSpPr>
        <p:spPr>
          <a:xfrm rot="5400000">
            <a:off x="3803441" y="1497676"/>
            <a:ext cx="601854" cy="3515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177" y="677897"/>
            <a:ext cx="1233208" cy="461404"/>
          </a:xfrm>
          <a:prstGeom prst="rect">
            <a:avLst/>
          </a:prstGeom>
          <a:noFill/>
        </p:spPr>
        <p:txBody>
          <a:bodyPr wrap="square" lIns="91182" tIns="45591" rIns="91182" bIns="45591" rtlCol="0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Академия госслужбы 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2102" y="2968611"/>
            <a:ext cx="2833748" cy="276738"/>
          </a:xfrm>
          <a:prstGeom prst="rect">
            <a:avLst/>
          </a:prstGeom>
        </p:spPr>
        <p:txBody>
          <a:bodyPr wrap="square" lIns="91182" tIns="45591" rIns="91182" bIns="45591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Педуниверситеты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Казани и Елабуги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8579503">
            <a:off x="4936513" y="1725129"/>
            <a:ext cx="928886" cy="333143"/>
          </a:xfrm>
          <a:prstGeom prst="stripedRightArrow">
            <a:avLst>
              <a:gd name="adj1" fmla="val 64773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 rot="10800000">
            <a:off x="5009795" y="2503610"/>
            <a:ext cx="782322" cy="3515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4530" y="3558016"/>
            <a:ext cx="1512169" cy="1046180"/>
          </a:xfrm>
          <a:prstGeom prst="rect">
            <a:avLst/>
          </a:prstGeom>
        </p:spPr>
        <p:txBody>
          <a:bodyPr wrap="square" lIns="91182" tIns="45591" rIns="91182" bIns="45591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Камская Инженерно-экономическая академия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3721502" y="3615293"/>
            <a:ext cx="764931" cy="3515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2012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098" y="3112397"/>
            <a:ext cx="2092657" cy="461404"/>
          </a:xfrm>
          <a:prstGeom prst="rect">
            <a:avLst/>
          </a:prstGeom>
          <a:noFill/>
        </p:spPr>
        <p:txBody>
          <a:bodyPr wrap="square" lIns="91182" tIns="45591" rIns="91182" bIns="45591" rtlCol="0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Казанский филиал</a:t>
            </a:r>
          </a:p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РЭУ им. Г.В. Плеханова</a:t>
            </a:r>
          </a:p>
        </p:txBody>
      </p:sp>
      <p:sp>
        <p:nvSpPr>
          <p:cNvPr id="25" name="Штриховая стрелка вправо 24"/>
          <p:cNvSpPr/>
          <p:nvPr/>
        </p:nvSpPr>
        <p:spPr>
          <a:xfrm rot="19739070">
            <a:off x="2176633" y="3436394"/>
            <a:ext cx="1026123" cy="3515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2013</a:t>
            </a:r>
          </a:p>
        </p:txBody>
      </p:sp>
      <p:pic>
        <p:nvPicPr>
          <p:cNvPr id="26" name="Picture 4" descr="&amp;Kcy;&amp;acy;&amp;rcy;&amp;tcy;&amp;icy;&amp;ncy;&amp;kcy;&amp;icy; &amp;pcy;&amp;ocy; &amp;zcy;&amp;acy;&amp;pcy;&amp;rcy;&amp;ocy;&amp;scy;&amp;ucy; &amp;Icy;&amp;Tcy; &amp;lcy;&amp;icy;&amp;tscy;&amp;iecy;&amp;jcy; &amp;Kcy;&amp;Fcy;&amp;U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66" y="4278308"/>
            <a:ext cx="1368603" cy="8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&amp;Kcy;&amp;acy;&amp;rcy;&amp;tcy;&amp;icy;&amp;ncy;&amp;kcy;&amp;icy; &amp;pcy;&amp;ocy; &amp;zcy;&amp;acy;&amp;pcy;&amp;rcy;&amp;ocy;&amp;scy;&amp;ucy; &amp;lcy;&amp;icy;&amp;tscy;&amp;iecy;&amp;jcy; &amp;icy;&amp;mcy; &amp;Lcy;&amp;ocy;&amp;bcy;&amp;acy;&amp;chcy;&amp;iecy;&amp;vcy;&amp;scy;&amp;kcy;&amp;ocy;&amp;gcy;&amp;ocy; &amp;kcy;&amp;fcy;&amp;u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4" y="3620735"/>
            <a:ext cx="1440670" cy="7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FU-03\Desktop\Documents\Фото КФУ\Фасады\IMG_89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17" y="2067696"/>
            <a:ext cx="1683821" cy="8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923555" y="4735120"/>
            <a:ext cx="1634434" cy="276738"/>
          </a:xfrm>
          <a:prstGeom prst="rect">
            <a:avLst/>
          </a:prstGeom>
        </p:spPr>
        <p:txBody>
          <a:bodyPr wrap="square" lIns="91182" tIns="45591" rIns="91182" bIns="45591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IT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-лицей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9155" y="4523403"/>
            <a:ext cx="1818415" cy="461404"/>
          </a:xfrm>
          <a:prstGeom prst="rect">
            <a:avLst/>
          </a:prstGeom>
        </p:spPr>
        <p:txBody>
          <a:bodyPr wrap="square" lIns="91182" tIns="45591" rIns="91182" bIns="45591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Лицей им.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Н.И.Лобачевского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2146013" y="2503610"/>
            <a:ext cx="929473" cy="3515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2015</a:t>
            </a:r>
          </a:p>
        </p:txBody>
      </p:sp>
      <p:sp>
        <p:nvSpPr>
          <p:cNvPr id="32" name="Штриховая стрелка вправо 31"/>
          <p:cNvSpPr/>
          <p:nvPr/>
        </p:nvSpPr>
        <p:spPr>
          <a:xfrm rot="1878719">
            <a:off x="2353341" y="1751405"/>
            <a:ext cx="880883" cy="3515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71" y="1956951"/>
            <a:ext cx="2653109" cy="276775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Комплекс медицинских учреждений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7827" y="2885317"/>
            <a:ext cx="2232248" cy="307516"/>
          </a:xfrm>
          <a:prstGeom prst="rect">
            <a:avLst/>
          </a:prstGeom>
          <a:noFill/>
        </p:spPr>
        <p:txBody>
          <a:bodyPr wrap="square" lIns="91182" tIns="45591" rIns="91182" bIns="45591">
            <a:spAutoFit/>
          </a:bodyPr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</a:rPr>
              <a:t>Казанский  университет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2677" y="4754110"/>
            <a:ext cx="2133600" cy="274637"/>
          </a:xfrm>
        </p:spPr>
        <p:txBody>
          <a:bodyPr/>
          <a:lstStyle/>
          <a:p>
            <a:fld id="{97240B06-6A32-45D8-875E-896DB8F782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2197" y="875120"/>
            <a:ext cx="2448723" cy="461441"/>
          </a:xfrm>
          <a:prstGeom prst="rect">
            <a:avLst/>
          </a:prstGeom>
        </p:spPr>
        <p:txBody>
          <a:bodyPr wrap="square" lIns="91218" tIns="45609" rIns="91218" bIns="45609">
            <a:spAutoFit/>
          </a:bodyPr>
          <a:lstStyle/>
          <a:p>
            <a:pPr defTabSz="911498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Казанский финансово-экономический институт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 rot="13663175">
            <a:off x="4804197" y="3480823"/>
            <a:ext cx="948534" cy="365001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182" tIns="45591" rIns="91182" bIns="45591" rtlCol="0" anchor="ctr"/>
          <a:lstStyle/>
          <a:p>
            <a:pPr algn="ctr" defTabSz="911498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781716">
            <a:off x="4946465" y="3589346"/>
            <a:ext cx="778633" cy="276999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2012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1065" y="2542939"/>
            <a:ext cx="778633" cy="276775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2012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 rot="19268113">
            <a:off x="5071937" y="1690998"/>
            <a:ext cx="778633" cy="276775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2012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805333" y="1530200"/>
            <a:ext cx="598161" cy="276997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2010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52" y="74294"/>
            <a:ext cx="693244" cy="6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Users\AXA\Desktop\16.12.14. Совещание у О.Ю.Васильевой\Выступление\Руда\Фото РКБ\9cc52f27cc3cff4ab548289ef86768b1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7" y="552275"/>
            <a:ext cx="1569731" cy="10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https://apf.mail.ru/cgi-bin/readmsg?id=14816255960000000270;0;5&amp;af_preview=1&amp;exif=1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96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4" descr="https://apf.mail.ru/cgi-bin/readmsg?id=14816255960000000270;0;5&amp;af_preview=1&amp;exif=1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92088" y="79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6" descr="https://apf.mail.ru/cgi-bin/readmsg?id=14816255960000000270;0;5&amp;af_preview=1&amp;exif=1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344488" y="1603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8" descr="https://apf.mail.ru/cgi-bin/readmsg?id=14816255960000000270;0;5&amp;af_preview=1&amp;exif=1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496888" y="3128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7" name="Picture 9" descr="C:\Users\AXA\Desktop\16.12.14. Совещание у О.Ю.Васильевой\Выступление\Руда\Фото РКБ\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2" y="892332"/>
            <a:ext cx="1359934" cy="92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4488" y="94183"/>
            <a:ext cx="8361404" cy="307552"/>
          </a:xfrm>
          <a:prstGeom prst="rect">
            <a:avLst/>
          </a:prstGeom>
          <a:noFill/>
        </p:spPr>
        <p:txBody>
          <a:bodyPr wrap="square" lIns="91218" tIns="45609" rIns="91218" bIns="45609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КАЗАНСКИЙ ФЕДЕРАЛЬНЫЙ УНИВЕРСИТЕТ:  СТАДИИ СТАНОВЛЕНИЯ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29410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>
          <a:xfrm>
            <a:off x="1473642" y="2174680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538176" y="2195956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80503" y="2173768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443136" y="2139358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928690" y="2452195"/>
            <a:ext cx="7315718" cy="5516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300" b="1" dirty="0">
                <a:solidFill>
                  <a:srgbClr val="002060"/>
                </a:solidFill>
              </a:rPr>
              <a:t>РЕГИОНАЛЬНЫЙ ИННОВАЦИОННЫЙ ЦЕНТР ТРАНСЛЯЦИОННОЙ ПЕРСОНАЛИЗИРОВАННОЙ МЕДИЦИНЫ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3302750"/>
            <a:ext cx="2093533" cy="9251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198" tIns="45599" rIns="91198" bIns="45599" rtlCol="0" anchor="t">
            <a:noAutofit/>
          </a:bodyPr>
          <a:lstStyle/>
          <a:p>
            <a:pPr algn="ctr" defTabSz="911678"/>
            <a:r>
              <a:rPr lang="ru-RU" sz="900" dirty="0">
                <a:solidFill>
                  <a:srgbClr val="002060"/>
                </a:solidFill>
              </a:rPr>
              <a:t>Создание сервисов поддержки трансляционных исследований в центрах коллективного пользования для </a:t>
            </a:r>
            <a:r>
              <a:rPr lang="ru-RU" sz="900" dirty="0" err="1">
                <a:solidFill>
                  <a:srgbClr val="002060"/>
                </a:solidFill>
              </a:rPr>
              <a:t>МИПов</a:t>
            </a:r>
            <a:r>
              <a:rPr lang="ru-RU" sz="900" dirty="0">
                <a:solidFill>
                  <a:srgbClr val="002060"/>
                </a:solidFill>
              </a:rPr>
              <a:t>, предприятий и медицинских организаций региона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67745" y="3313369"/>
            <a:ext cx="2416480" cy="9865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198" tIns="45599" rIns="91198" bIns="45599" rtlCol="0" anchor="t">
            <a:noAutofit/>
          </a:bodyPr>
          <a:lstStyle/>
          <a:p>
            <a:pPr algn="ctr" defTabSz="911678"/>
            <a:r>
              <a:rPr lang="ru-RU" sz="900" dirty="0">
                <a:solidFill>
                  <a:srgbClr val="002060"/>
                </a:solidFill>
              </a:rPr>
              <a:t>Создание клиники внедрения и расширение возможностей и компетенций ЦКП, НОЦ, Центров превосходства и Инжиниринговых центров в доклинических и клинических трансляционных исследованиях</a:t>
            </a:r>
          </a:p>
          <a:p>
            <a:pPr algn="just" defTabSz="911678"/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81057" y="3302750"/>
            <a:ext cx="2105631" cy="9251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198" tIns="45599" rIns="91198" bIns="45599" rtlCol="0" anchor="t">
            <a:noAutofit/>
          </a:bodyPr>
          <a:lstStyle/>
          <a:p>
            <a:pPr algn="ctr" defTabSz="911678"/>
            <a:r>
              <a:rPr lang="ru-RU" sz="900" dirty="0">
                <a:solidFill>
                  <a:srgbClr val="002060"/>
                </a:solidFill>
              </a:rPr>
              <a:t>Создание условий, разработка и внедрение проектно-ориентированных образовательных программ в области трансляционной персонализированной медицины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48418" y="3292628"/>
            <a:ext cx="2088233" cy="93543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198" tIns="45599" rIns="91198" bIns="45599" rtlCol="0" anchor="t">
            <a:noAutofit/>
          </a:bodyPr>
          <a:lstStyle/>
          <a:p>
            <a:pPr algn="ctr" defTabSz="911678"/>
            <a:r>
              <a:rPr lang="ru-RU" sz="900" dirty="0">
                <a:solidFill>
                  <a:srgbClr val="002060"/>
                </a:solidFill>
              </a:rPr>
              <a:t>Формирование портфеля программ и интеллектуальных продуктов региона, способствующих развитию и внедрению в здравоохранение персонализированной медицины</a:t>
            </a:r>
          </a:p>
          <a:p>
            <a:pPr algn="just" defTabSz="911678"/>
            <a:endParaRPr lang="ru-RU" sz="900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6875489" y="791081"/>
            <a:ext cx="2233147" cy="1231335"/>
            <a:chOff x="7050491" y="367596"/>
            <a:chExt cx="2034258" cy="123133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050491" y="1137266"/>
              <a:ext cx="20342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483" indent="-85483" defTabSz="911678"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rgbClr val="CEB966">
                      <a:lumMod val="50000"/>
                    </a:srgbClr>
                  </a:solidFill>
                </a:rPr>
                <a:t>Создание условия для устойчивого, сбалансированного, гармоничного развития экономики Республики Татарстан</a:t>
              </a: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7050491" y="564096"/>
              <a:ext cx="1759982" cy="573171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МИНИСТЕРСТВО ЭКОНОМИКИ </a:t>
              </a:r>
            </a:p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РЕСПУБЛИКИ ТАТАРСТАН</a:t>
              </a:r>
            </a:p>
          </p:txBody>
        </p:sp>
        <p:pic>
          <p:nvPicPr>
            <p:cNvPr id="29" name="Picture 7" descr="C:\Users\IVMiheev\Desktop\Документы МИХЕЕВ\ПРЕЗЕНТАЦИИ\образцы\Coat_of_Arms_of_Tatarstan_gerb-600x6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6197" y="367596"/>
              <a:ext cx="548552" cy="54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4715532" y="831086"/>
            <a:ext cx="2232732" cy="1334127"/>
            <a:chOff x="4640385" y="836349"/>
            <a:chExt cx="2035129" cy="13341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40385" y="1585701"/>
              <a:ext cx="19789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483" indent="-85483" defTabSz="911678"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rgbClr val="CEB966">
                      <a:lumMod val="50000"/>
                    </a:srgbClr>
                  </a:solidFill>
                </a:rPr>
                <a:t>Проведение государственной политики в области промышленности и потребительского рынка Республики Татарстан 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640385" y="992874"/>
              <a:ext cx="1759983" cy="587914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МИНИСТЕРСТВО ПРОМЫШЛЕННОСТИ И ТОРГОВЛИ ЗАЩИТЫ РЕСПУБЛИКИ ТАТАРСТАН</a:t>
              </a:r>
            </a:p>
          </p:txBody>
        </p:sp>
        <p:pic>
          <p:nvPicPr>
            <p:cNvPr id="41" name="Picture 7" descr="C:\Users\IVMiheev\Desktop\Документы МИХЕЕВ\ПРЕЗЕНТАЦИИ\образцы\Coat_of_Arms_of_Tatarstan_gerb-600x6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962" y="836349"/>
              <a:ext cx="548552" cy="54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142898" y="831085"/>
            <a:ext cx="2303785" cy="1329213"/>
            <a:chOff x="2671182" y="451668"/>
            <a:chExt cx="2049143" cy="132921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671182" y="1196106"/>
              <a:ext cx="20130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483" indent="-85483" defTabSz="911678"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rgbClr val="CEB966">
                      <a:lumMod val="50000"/>
                    </a:srgbClr>
                  </a:solidFill>
                </a:rPr>
                <a:t>Государственный исполнитель программ  сфере здравоохранения</a:t>
              </a:r>
            </a:p>
            <a:p>
              <a:pPr marL="85483" indent="-85483" defTabSz="911678"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rgbClr val="CEB966">
                      <a:lumMod val="50000"/>
                    </a:srgbClr>
                  </a:solidFill>
                </a:rPr>
                <a:t>Подготовка предложений по нормативно-правовому регулированию 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671182" y="608193"/>
              <a:ext cx="1773997" cy="587913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МИНИСТЕРСТВО ЗДРАВООХРАНЕНИЯ  </a:t>
              </a:r>
            </a:p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РЕСПУБЛИКИ ТАТАРСТАН</a:t>
              </a:r>
            </a:p>
          </p:txBody>
        </p:sp>
        <p:pic>
          <p:nvPicPr>
            <p:cNvPr id="43" name="Picture 7" descr="C:\Users\IVMiheev\Desktop\Документы МИХЕЕВ\ПРЕЗЕНТАЦИИ\образцы\Coat_of_Arms_of_Tatarstan_gerb-600x6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773" y="451668"/>
              <a:ext cx="548552" cy="54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549825" y="867259"/>
            <a:ext cx="2165751" cy="1293350"/>
            <a:chOff x="469662" y="646432"/>
            <a:chExt cx="2022693" cy="12933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9662" y="1355007"/>
              <a:ext cx="20226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483" indent="-85483" defTabSz="911678"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rgbClr val="CEB966">
                      <a:lumMod val="50000"/>
                    </a:srgbClr>
                  </a:solidFill>
                </a:rPr>
                <a:t>Создание системы единого университет-центрированного регионального менеджмента  процессов трансляции персонализированной медицины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77690" y="766750"/>
              <a:ext cx="1759983" cy="592919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КАЗАНСКИЙ (ПРИВОЛЖСКИЙ) </a:t>
              </a:r>
            </a:p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ФЕДЕРАЛЬНЫЙ </a:t>
              </a:r>
            </a:p>
            <a:p>
              <a:pPr algn="ctr" defTabSz="911678"/>
              <a:r>
                <a:rPr lang="ru-RU" sz="800" dirty="0">
                  <a:solidFill>
                    <a:srgbClr val="002060"/>
                  </a:solidFill>
                </a:rPr>
                <a:t>УНИВЕРСИТЕТ</a:t>
              </a:r>
            </a:p>
          </p:txBody>
        </p:sp>
        <p:pic>
          <p:nvPicPr>
            <p:cNvPr id="6" name="Picture 2" descr="D:\Макеты\Логотипы КФУ\kfu_logo_ger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229" y="646432"/>
              <a:ext cx="450887" cy="542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0" name="Прямая со стрелкой 59"/>
          <p:cNvCxnSpPr/>
          <p:nvPr/>
        </p:nvCxnSpPr>
        <p:spPr>
          <a:xfrm>
            <a:off x="1471628" y="3014715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536530" y="3025333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81134" y="3025333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443136" y="3014715"/>
            <a:ext cx="0" cy="28803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3341" y="4368808"/>
            <a:ext cx="2093533" cy="599952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Создание экспертного центра КФУ-</a:t>
            </a:r>
            <a:r>
              <a:rPr lang="ru-RU" sz="800" dirty="0" err="1">
                <a:solidFill>
                  <a:prstClr val="black"/>
                </a:solidFill>
              </a:rPr>
              <a:t>Elsevier</a:t>
            </a:r>
            <a:r>
              <a:rPr lang="ru-RU" sz="800" dirty="0">
                <a:solidFill>
                  <a:prstClr val="black"/>
                </a:solidFill>
              </a:rPr>
              <a:t> в области </a:t>
            </a:r>
            <a:r>
              <a:rPr lang="ru-RU" sz="800" dirty="0" err="1">
                <a:solidFill>
                  <a:prstClr val="black"/>
                </a:solidFill>
              </a:rPr>
              <a:t>биоинформатики</a:t>
            </a:r>
            <a:r>
              <a:rPr lang="ru-RU" sz="800" dirty="0">
                <a:solidFill>
                  <a:prstClr val="black"/>
                </a:solidFill>
              </a:rPr>
              <a:t>;</a:t>
            </a:r>
          </a:p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Создание акселератора федерального уровня «КФУ </a:t>
            </a:r>
            <a:r>
              <a:rPr lang="ru-RU" sz="800" dirty="0" err="1">
                <a:solidFill>
                  <a:prstClr val="black"/>
                </a:solidFill>
              </a:rPr>
              <a:t>MedTech</a:t>
            </a:r>
            <a:r>
              <a:rPr lang="ru-RU" sz="800" dirty="0">
                <a:solidFill>
                  <a:prstClr val="black"/>
                </a:solidFill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1415" y="4376917"/>
            <a:ext cx="2361790" cy="599952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Создание первой в России IT-клиники в области персонализированной медицины;</a:t>
            </a:r>
          </a:p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Создание на базе университетского Биобанка Центра клеточных технологий.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0136" y="4304724"/>
            <a:ext cx="2300088" cy="726910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Создание электронного образовательного ресурса «Фабрика виртуальных медико-биологических исследований»;</a:t>
            </a:r>
          </a:p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создание базовых кафедр (совместно с ООО «</a:t>
            </a:r>
            <a:r>
              <a:rPr lang="ru-RU" sz="800" dirty="0" err="1">
                <a:solidFill>
                  <a:prstClr val="black"/>
                </a:solidFill>
              </a:rPr>
              <a:t>Изварино</a:t>
            </a:r>
            <a:r>
              <a:rPr lang="ru-RU" sz="800" dirty="0">
                <a:solidFill>
                  <a:prstClr val="black"/>
                </a:solidFill>
              </a:rPr>
              <a:t> </a:t>
            </a:r>
            <a:r>
              <a:rPr lang="ru-RU" sz="800" dirty="0" err="1">
                <a:solidFill>
                  <a:prstClr val="black"/>
                </a:solidFill>
              </a:rPr>
              <a:t>фарма</a:t>
            </a:r>
            <a:r>
              <a:rPr lang="ru-RU" sz="800" dirty="0">
                <a:solidFill>
                  <a:prstClr val="black"/>
                </a:solidFill>
              </a:rPr>
              <a:t>» и </a:t>
            </a:r>
            <a:r>
              <a:rPr lang="ru-RU" sz="800" dirty="0" err="1">
                <a:solidFill>
                  <a:prstClr val="black"/>
                </a:solidFill>
              </a:rPr>
              <a:t>Elsevier</a:t>
            </a:r>
            <a:r>
              <a:rPr lang="ru-RU" sz="800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66" y="4304724"/>
            <a:ext cx="2345043" cy="726910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marL="170966" indent="-170966" defTabSz="911678"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prstClr val="black"/>
                </a:solidFill>
              </a:rPr>
              <a:t>Разработка новых пилотных моделей взаимодействия научно-образовательных учреждений и крупных медицинских учреждений субъекта в области персонализированной медицины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160844" y="123486"/>
            <a:ext cx="8229600" cy="5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4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0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5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61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16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ИННОВАЦИОННОГО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3807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08" y="3363841"/>
            <a:ext cx="2584704" cy="17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11" idx="1"/>
            <a:endCxn id="33" idx="7"/>
          </p:cNvCxnSpPr>
          <p:nvPr/>
        </p:nvCxnSpPr>
        <p:spPr>
          <a:xfrm flipH="1">
            <a:off x="5053889" y="2854381"/>
            <a:ext cx="1589341" cy="9782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  <a:endCxn id="33" idx="0"/>
          </p:cNvCxnSpPr>
          <p:nvPr/>
        </p:nvCxnSpPr>
        <p:spPr>
          <a:xfrm>
            <a:off x="4333769" y="3253573"/>
            <a:ext cx="144993" cy="4703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33" idx="1"/>
          </p:cNvCxnSpPr>
          <p:nvPr/>
        </p:nvCxnSpPr>
        <p:spPr>
          <a:xfrm>
            <a:off x="2267746" y="2931792"/>
            <a:ext cx="1635806" cy="9008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372201" y="3346317"/>
            <a:ext cx="2260354" cy="731896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Эффективные процессы и катализаторы в области нефтедобычи, нефтепереработки и нефтехимии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89" y="3406689"/>
            <a:ext cx="2561629" cy="805702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100" dirty="0" err="1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Энергоэффективные</a:t>
            </a:r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, </a:t>
            </a:r>
            <a:r>
              <a:rPr lang="ru-RU" sz="1100" dirty="0" err="1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экологичные</a:t>
            </a:r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 и экономичные технологии разработки </a:t>
            </a:r>
            <a:r>
              <a:rPr lang="ru-RU" sz="1100" dirty="0" err="1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трудноизвлекаемых</a:t>
            </a:r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 запасов углеводородного сырья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211" y="2509556"/>
            <a:ext cx="1813131" cy="689683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Предотвращение экологических рисков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1334" y="2473570"/>
            <a:ext cx="2204781" cy="780002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100" dirty="0" err="1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Энергоэффективные</a:t>
            </a:r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, </a:t>
            </a:r>
            <a:r>
              <a:rPr lang="ru-RU" sz="1100" dirty="0" err="1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экологичные</a:t>
            </a:r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 и экономичные технологии повышения </a:t>
            </a:r>
            <a:r>
              <a:rPr lang="ru-RU" sz="1100" dirty="0" err="1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нефтеотдачи</a:t>
            </a:r>
            <a:endParaRPr lang="ru-RU" sz="1100" dirty="0">
              <a:solidFill>
                <a:srgbClr val="6585CF">
                  <a:lumMod val="50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96" y="2544110"/>
            <a:ext cx="2124869" cy="747829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100" dirty="0">
                <a:solidFill>
                  <a:srgbClr val="6585CF">
                    <a:lumMod val="50000"/>
                  </a:srgbClr>
                </a:solidFill>
                <a:ea typeface="Calibri" panose="020F0502020204030204" pitchFamily="34" charset="0"/>
              </a:rPr>
              <a:t>Математическое моделирование процессов в области нефти и газа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655970"/>
            <a:ext cx="1656184" cy="1123735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3835" y="491769"/>
            <a:ext cx="1976791" cy="1237373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Picture 2" descr="D:\Макеты\Логотипы КФУ\kfu_logo_g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16" y="709067"/>
            <a:ext cx="561738" cy="6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IVMiheev\Desktop\Документы МИХЕЕВ\ПРЕЗЕНТАЦИИ\образцы\Coat_of_Arms_of_Tatarstan_gerb-600x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32" y="603265"/>
            <a:ext cx="691668" cy="6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8479" y="1384389"/>
            <a:ext cx="1744083" cy="338310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rgbClr val="002060"/>
                </a:solidFill>
              </a:defRPr>
            </a:lvl1pPr>
          </a:lstStyle>
          <a:p>
            <a:pPr defTabSz="911678"/>
            <a:r>
              <a:rPr lang="ru-RU" dirty="0"/>
              <a:t>КАЗАНСКИЙ ФЕДЕРАЛЬНЫЙ </a:t>
            </a:r>
          </a:p>
          <a:p>
            <a:pPr defTabSz="911678"/>
            <a:r>
              <a:rPr lang="ru-RU" dirty="0"/>
              <a:t>УНИВЕРСИТЕТ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43835" y="1317826"/>
            <a:ext cx="1976791" cy="346037"/>
          </a:xfrm>
          <a:prstGeom prst="rect">
            <a:avLst/>
          </a:prstGeom>
        </p:spPr>
        <p:txBody>
          <a:bodyPr wrap="square" lIns="91198" tIns="45599" rIns="91198" bIns="45599">
            <a:spAutoFit/>
          </a:bodyPr>
          <a:lstStyle/>
          <a:p>
            <a:pPr algn="ctr" defTabSz="911678"/>
            <a:r>
              <a:rPr lang="ru-RU" sz="800" b="1" dirty="0">
                <a:solidFill>
                  <a:srgbClr val="002060"/>
                </a:solidFill>
              </a:rPr>
              <a:t>ПРАВИТЕЛЬСТВО </a:t>
            </a:r>
          </a:p>
          <a:p>
            <a:pPr algn="ctr" defTabSz="911678"/>
            <a:r>
              <a:rPr lang="ru-RU" sz="800" b="1" dirty="0">
                <a:solidFill>
                  <a:srgbClr val="002060"/>
                </a:solidFill>
              </a:rPr>
              <a:t>РЕСПУБЛИКИ ТАТАРСТАН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278450" y="1779695"/>
            <a:ext cx="0" cy="23747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26565" y="1729102"/>
            <a:ext cx="0" cy="2880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9405" y="1985791"/>
            <a:ext cx="7933811" cy="326355"/>
          </a:xfrm>
          <a:prstGeom prst="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600" b="1" dirty="0">
                <a:solidFill>
                  <a:srgbClr val="69676D"/>
                </a:solidFill>
                <a:ea typeface="Calibri" panose="020F0502020204030204" pitchFamily="34" charset="0"/>
              </a:rPr>
              <a:t>Система отраслевых центров инжиниринга и аутсорсинга</a:t>
            </a:r>
            <a:endParaRPr lang="ru-RU" sz="1600" b="1" dirty="0">
              <a:solidFill>
                <a:srgbClr val="69676D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1566" y="3291954"/>
            <a:ext cx="576064" cy="5525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338" y="2544005"/>
            <a:ext cx="587942" cy="6126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569" y="2383523"/>
            <a:ext cx="570055" cy="5572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5631" y="2389151"/>
            <a:ext cx="640480" cy="581055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5401614" y="2509614"/>
            <a:ext cx="212422" cy="205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0162" y="2473569"/>
            <a:ext cx="260079" cy="271768"/>
          </a:xfrm>
          <a:prstGeom prst="rect">
            <a:avLst/>
          </a:prstGeom>
        </p:spPr>
      </p:pic>
      <p:cxnSp>
        <p:nvCxnSpPr>
          <p:cNvPr id="31" name="Прямая со стрелкой 30"/>
          <p:cNvCxnSpPr>
            <a:stCxn id="9" idx="1"/>
            <a:endCxn id="33" idx="6"/>
          </p:cNvCxnSpPr>
          <p:nvPr/>
        </p:nvCxnSpPr>
        <p:spPr>
          <a:xfrm flipH="1">
            <a:off x="5292114" y="3712264"/>
            <a:ext cx="1080119" cy="3829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3"/>
            <a:endCxn id="33" idx="2"/>
          </p:cNvCxnSpPr>
          <p:nvPr/>
        </p:nvCxnSpPr>
        <p:spPr>
          <a:xfrm>
            <a:off x="2704526" y="3809542"/>
            <a:ext cx="960813" cy="2856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665317" y="3723879"/>
            <a:ext cx="1626764" cy="74267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8" tIns="45599" rIns="91198" bIns="45599" rtlCol="0" anchor="ctr"/>
          <a:lstStyle/>
          <a:p>
            <a:pPr algn="ctr" defTabSz="911678"/>
            <a:r>
              <a:rPr lang="ru-RU" sz="1300" b="1" dirty="0">
                <a:solidFill>
                  <a:srgbClr val="CEB966">
                    <a:lumMod val="75000"/>
                  </a:srgbClr>
                </a:solidFill>
              </a:rPr>
              <a:t>Центр аутсорсинга </a:t>
            </a:r>
          </a:p>
        </p:txBody>
      </p:sp>
      <p:pic>
        <p:nvPicPr>
          <p:cNvPr id="34" name="Picture 2" descr="C:\Users\User\Desktop\Tatnef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7" y="4228587"/>
            <a:ext cx="1381516" cy="3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347" y="4236039"/>
            <a:ext cx="1571277" cy="39695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2120" y="4631578"/>
            <a:ext cx="490320" cy="46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053" y="4742508"/>
            <a:ext cx="1005896" cy="3302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602" y="4359678"/>
            <a:ext cx="711859" cy="66593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46762" y="4784317"/>
            <a:ext cx="960503" cy="3114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198" tIns="45599" rIns="91198" bIns="45599" rtlCol="0">
            <a:spAutoFit/>
          </a:bodyPr>
          <a:lstStyle/>
          <a:p>
            <a:pPr defTabSz="911678"/>
            <a:r>
              <a:rPr lang="ru-RU" sz="1400" b="1" dirty="0">
                <a:solidFill>
                  <a:srgbClr val="00B050"/>
                </a:solidFill>
              </a:rPr>
              <a:t>МНК РТ</a:t>
            </a:r>
          </a:p>
        </p:txBody>
      </p:sp>
      <p:cxnSp>
        <p:nvCxnSpPr>
          <p:cNvPr id="40" name="Прямая со стрелкой 39"/>
          <p:cNvCxnSpPr>
            <a:stCxn id="33" idx="5"/>
            <a:endCxn id="36" idx="1"/>
          </p:cNvCxnSpPr>
          <p:nvPr/>
        </p:nvCxnSpPr>
        <p:spPr>
          <a:xfrm>
            <a:off x="5053916" y="4357910"/>
            <a:ext cx="598273" cy="5039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102288" y="4359554"/>
            <a:ext cx="1715994" cy="4247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3" idx="3"/>
          </p:cNvCxnSpPr>
          <p:nvPr/>
        </p:nvCxnSpPr>
        <p:spPr>
          <a:xfrm flipH="1">
            <a:off x="3347866" y="4357914"/>
            <a:ext cx="555686" cy="4319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835721" y="4304191"/>
            <a:ext cx="1982585" cy="1612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176272" y="4355224"/>
            <a:ext cx="1195928" cy="3324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5" idx="1"/>
          </p:cNvCxnSpPr>
          <p:nvPr/>
        </p:nvCxnSpPr>
        <p:spPr>
          <a:xfrm>
            <a:off x="5269299" y="4275813"/>
            <a:ext cx="1967033" cy="1588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2142" y="1163791"/>
            <a:ext cx="595244" cy="59524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636" r="17146"/>
          <a:stretch/>
        </p:blipFill>
        <p:spPr>
          <a:xfrm>
            <a:off x="2901976" y="1242815"/>
            <a:ext cx="638895" cy="64791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33707" y="1487071"/>
            <a:ext cx="1159942" cy="336578"/>
          </a:xfrm>
          <a:prstGeom prst="rect">
            <a:avLst/>
          </a:prstGeom>
        </p:spPr>
      </p:pic>
      <p:pic>
        <p:nvPicPr>
          <p:cNvPr id="49" name="Picture 2" descr="Картинки по запросу рци химтех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4" t="15066" r="12284" b="56178"/>
          <a:stretch/>
        </p:blipFill>
        <p:spPr bwMode="auto">
          <a:xfrm>
            <a:off x="4516080" y="766622"/>
            <a:ext cx="1250668" cy="36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28581" y="709039"/>
            <a:ext cx="627111" cy="6764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581" y="3406724"/>
            <a:ext cx="584865" cy="611151"/>
          </a:xfrm>
          <a:prstGeom prst="rect">
            <a:avLst/>
          </a:prstGeom>
        </p:spPr>
      </p:pic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236532" y="51477"/>
            <a:ext cx="8229600" cy="5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4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0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5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61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16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ТЕХНОЛОГИЧЕСКОГО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5731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9"/>
          <p:cNvSpPr/>
          <p:nvPr/>
        </p:nvSpPr>
        <p:spPr>
          <a:xfrm>
            <a:off x="251537" y="555542"/>
            <a:ext cx="2923573" cy="13926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1678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РЕГИОНАЛЬНАЯ МОДЕЛЬ ИННОВАЦИОННОЙ </a:t>
            </a:r>
          </a:p>
          <a:p>
            <a:pPr algn="ctr" defTabSz="911678">
              <a:spcAft>
                <a:spcPts val="600"/>
              </a:spcAft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СОЦИАЛЬНОЙ ЭКОСИСТЕМЫ РЕСПУБЛИКИ ТАТАРСТАН</a:t>
            </a:r>
          </a:p>
          <a:p>
            <a:pPr algn="ctr" defTabSz="911678"/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на интеллектуальной платформе</a:t>
            </a:r>
          </a:p>
          <a:p>
            <a:pPr algn="ctr" defTabSz="911678"/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КФУ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8231" y="2499760"/>
            <a:ext cx="3139651" cy="1130864"/>
          </a:xfrm>
          <a:prstGeom prst="rect">
            <a:avLst/>
          </a:prstGeom>
          <a:noFill/>
        </p:spPr>
        <p:txBody>
          <a:bodyPr wrap="square" lIns="91198" tIns="45599" rIns="91198" bIns="45599" rtlCol="0">
            <a:spAutoFit/>
          </a:bodyPr>
          <a:lstStyle/>
          <a:p>
            <a:pPr defTabSz="911678"/>
            <a:r>
              <a:rPr lang="ru-RU" sz="1100" b="1" dirty="0">
                <a:solidFill>
                  <a:srgbClr val="6585CF">
                    <a:lumMod val="50000"/>
                  </a:srgbClr>
                </a:solidFill>
              </a:rPr>
              <a:t>Объект инфраструктуры поддержки субъектов социального  предпринимательства, финансируемый из регионального бюджета и наделенный полномочиями межмуниципального ресурсного центра поддержки СО НКО 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01948" y="3534112"/>
            <a:ext cx="3054794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9513" y="3651874"/>
            <a:ext cx="3352701" cy="1303988"/>
          </a:xfrm>
          <a:prstGeom prst="rect">
            <a:avLst/>
          </a:prstGeom>
          <a:noFill/>
        </p:spPr>
        <p:txBody>
          <a:bodyPr wrap="square" lIns="91198" tIns="45599" rIns="91198" bIns="45599" rtlCol="0">
            <a:spAutoFit/>
          </a:bodyPr>
          <a:lstStyle/>
          <a:p>
            <a:pPr defTabSz="911678"/>
            <a:r>
              <a:rPr lang="ru-RU" sz="1100" b="1" dirty="0">
                <a:solidFill>
                  <a:srgbClr val="A379BB">
                    <a:lumMod val="50000"/>
                  </a:srgbClr>
                </a:solidFill>
              </a:rPr>
              <a:t>Координационно-контрольный орган в сфере управления проектной деятельностью, использующий интеллектуальную платформу социальной экосистемы, центр мониторинга-анализа социальных показателей и моделирования управленческих решений социальной сферы Республики Татарстан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01950" y="4963427"/>
            <a:ext cx="3083878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16351" r="12813" b="6667"/>
          <a:stretch/>
        </p:blipFill>
        <p:spPr bwMode="auto">
          <a:xfrm>
            <a:off x="3572466" y="177443"/>
            <a:ext cx="5239444" cy="48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 flipV="1">
            <a:off x="3319242" y="2646152"/>
            <a:ext cx="2333011" cy="888031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356743" y="3291832"/>
            <a:ext cx="2439393" cy="169205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EHamidullina\Desktop\26-11-2015_15-13-58\Логотип¦1\KFU_logo_gera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15766"/>
            <a:ext cx="224092" cy="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496" y="-20532"/>
            <a:ext cx="8229600" cy="5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0" tIns="45540" rIns="91080" bIns="4554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4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0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5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61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16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СОЦИАЛЬНОГО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83649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107487" y="51505"/>
            <a:ext cx="8857001" cy="3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КФУ С ПРОМЫШЛЕННЫМИ ПРЕДПРИЯТИЯМИ </a:t>
            </a:r>
          </a:p>
        </p:txBody>
      </p:sp>
      <p:pic>
        <p:nvPicPr>
          <p:cNvPr id="50180" name="Picture 2" descr="Картинки по запросу нижнекамскнефтехим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003519"/>
            <a:ext cx="2125418" cy="8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Картинки по запросу казанский завод ск 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0" y="2641429"/>
            <a:ext cx="1156204" cy="8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 descr="Картинки по запросу татнефть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3" y="2569419"/>
            <a:ext cx="2209902" cy="7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2"/>
          <p:cNvSpPr txBox="1">
            <a:spLocks noChangeArrowheads="1"/>
          </p:cNvSpPr>
          <p:nvPr/>
        </p:nvSpPr>
        <p:spPr bwMode="auto">
          <a:xfrm>
            <a:off x="262202" y="1860549"/>
            <a:ext cx="2428875" cy="70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Разработка и внедрение катализаторов и адсорбентов для нефтехимии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2010-2012 – 600 млн </a:t>
            </a:r>
            <a:r>
              <a:rPr lang="ru-RU" altLang="ru-RU" sz="1000" dirty="0" err="1">
                <a:solidFill>
                  <a:srgbClr val="000000"/>
                </a:solidFill>
                <a:latin typeface="Calibri"/>
              </a:rPr>
              <a:t>руб</a:t>
            </a:r>
            <a:endParaRPr lang="ru-RU" altLang="ru-RU" sz="1000" dirty="0">
              <a:solidFill>
                <a:srgbClr val="000000"/>
              </a:solidFill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2013-2015 – 600 млн руб</a:t>
            </a:r>
          </a:p>
        </p:txBody>
      </p:sp>
      <p:sp>
        <p:nvSpPr>
          <p:cNvPr id="50184" name="TextBox 16"/>
          <p:cNvSpPr txBox="1">
            <a:spLocks noChangeArrowheads="1"/>
          </p:cNvSpPr>
          <p:nvPr/>
        </p:nvSpPr>
        <p:spPr bwMode="auto">
          <a:xfrm>
            <a:off x="2627831" y="3577643"/>
            <a:ext cx="2786131" cy="5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Разработка отечественных катализаторов для получения силиконовых резин различного назначения 2015-2016 – 150 млн руб</a:t>
            </a:r>
          </a:p>
        </p:txBody>
      </p:sp>
      <p:sp>
        <p:nvSpPr>
          <p:cNvPr id="50185" name="TextBox 17"/>
          <p:cNvSpPr txBox="1">
            <a:spLocks noChangeArrowheads="1"/>
          </p:cNvSpPr>
          <p:nvPr/>
        </p:nvSpPr>
        <p:spPr bwMode="auto">
          <a:xfrm>
            <a:off x="425109" y="3325929"/>
            <a:ext cx="1870298" cy="70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Разработка технологии управления процессом добычи </a:t>
            </a:r>
            <a:r>
              <a:rPr lang="ru-RU" altLang="ru-RU" sz="1000" dirty="0" err="1">
                <a:solidFill>
                  <a:srgbClr val="000000"/>
                </a:solidFill>
                <a:latin typeface="Calibri"/>
              </a:rPr>
              <a:t>сверхвязкой</a:t>
            </a: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 нефти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2016-2018 годы – 320 млн </a:t>
            </a:r>
            <a:r>
              <a:rPr lang="ru-RU" altLang="ru-RU" sz="1000" dirty="0" err="1">
                <a:solidFill>
                  <a:srgbClr val="000000"/>
                </a:solidFill>
                <a:latin typeface="Calibri"/>
              </a:rPr>
              <a:t>руб</a:t>
            </a:r>
            <a:endParaRPr lang="ru-RU" altLang="ru-RU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86" name="TextBox 18"/>
          <p:cNvSpPr txBox="1">
            <a:spLocks noChangeArrowheads="1"/>
          </p:cNvSpPr>
          <p:nvPr/>
        </p:nvSpPr>
        <p:spPr bwMode="auto">
          <a:xfrm>
            <a:off x="2708524" y="1651444"/>
            <a:ext cx="2428875" cy="10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Разработка приборов, методов и технологий для поиска, разведки, контроля за разработкой залежей нефти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2010-2012 – 560 млн </a:t>
            </a:r>
            <a:r>
              <a:rPr lang="ru-RU" altLang="ru-RU" sz="1000" dirty="0" err="1">
                <a:solidFill>
                  <a:srgbClr val="000000"/>
                </a:solidFill>
                <a:latin typeface="Calibri"/>
              </a:rPr>
              <a:t>руб</a:t>
            </a:r>
            <a:endParaRPr lang="ru-RU" altLang="ru-RU" sz="1000" dirty="0">
              <a:solidFill>
                <a:srgbClr val="000000"/>
              </a:solidFill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2013-2015 – 600 млн </a:t>
            </a:r>
            <a:r>
              <a:rPr lang="ru-RU" altLang="ru-RU" sz="1000" dirty="0" err="1">
                <a:solidFill>
                  <a:srgbClr val="000000"/>
                </a:solidFill>
                <a:latin typeface="Calibri"/>
              </a:rPr>
              <a:t>руб</a:t>
            </a:r>
            <a:endParaRPr lang="ru-RU" altLang="ru-RU" sz="1000" dirty="0">
              <a:solidFill>
                <a:srgbClr val="000000"/>
              </a:solidFill>
              <a:latin typeface="Calibri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2016-2018 – </a:t>
            </a:r>
            <a:r>
              <a:rPr lang="en-US" altLang="ru-RU" sz="1000" dirty="0">
                <a:solidFill>
                  <a:srgbClr val="000000"/>
                </a:solidFill>
                <a:latin typeface="Calibri"/>
              </a:rPr>
              <a:t>320 </a:t>
            </a:r>
            <a:r>
              <a:rPr lang="ru-RU" altLang="ru-RU" sz="1000" dirty="0">
                <a:solidFill>
                  <a:srgbClr val="000000"/>
                </a:solidFill>
                <a:latin typeface="Calibri"/>
              </a:rPr>
              <a:t>млн </a:t>
            </a:r>
            <a:r>
              <a:rPr lang="ru-RU" altLang="ru-RU" sz="1000" dirty="0" err="1">
                <a:solidFill>
                  <a:srgbClr val="000000"/>
                </a:solidFill>
                <a:latin typeface="Calibri"/>
              </a:rPr>
              <a:t>руб</a:t>
            </a:r>
            <a:endParaRPr lang="ru-RU" altLang="ru-RU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87" name="TextBox 21"/>
          <p:cNvSpPr txBox="1">
            <a:spLocks noChangeArrowheads="1"/>
          </p:cNvSpPr>
          <p:nvPr/>
        </p:nvSpPr>
        <p:spPr bwMode="auto">
          <a:xfrm>
            <a:off x="755579" y="492858"/>
            <a:ext cx="2934919" cy="3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u="sng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Мегагранты</a:t>
            </a:r>
            <a:r>
              <a:rPr lang="ru-RU" altLang="ru-RU" sz="1400" b="1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в рамках ППР 218</a:t>
            </a:r>
          </a:p>
        </p:txBody>
      </p:sp>
      <p:sp>
        <p:nvSpPr>
          <p:cNvPr id="50188" name="AutoShape 22" descr="&amp;Kcy;&amp;acy;&amp;rcy;&amp;tcy;&amp;icy;&amp;ncy;&amp;kcy;&amp;icy; &amp;pcy;&amp;ocy; &amp;zcy;&amp;acy;&amp;pcy;&amp;rcy;&amp;ocy;&amp;scy;&amp;ucy; &amp;Tcy;&amp;Ncy;&amp;Gcy;-&amp;gcy;&amp;rcy;&amp;ucy;&amp;pcy;&amp;pcy;  &amp;l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80" tIns="45540" rIns="91080" bIns="4554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18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0" y="728385"/>
            <a:ext cx="1156204" cy="9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3727" y="1845753"/>
            <a:ext cx="3502741" cy="784541"/>
          </a:xfrm>
          <a:prstGeom prst="rect">
            <a:avLst/>
          </a:prstGeom>
        </p:spPr>
        <p:txBody>
          <a:bodyPr wrap="square" lIns="91122" tIns="45561" rIns="91122" bIns="45561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Проект по созданию беспилотного автомобиля, базовые кафедры, образовательные программы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</a:rPr>
              <a:t>2016 – 70 млн руб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</a:rPr>
              <a:t>2017 – 134 млн руб</a:t>
            </a:r>
          </a:p>
        </p:txBody>
      </p:sp>
      <p:pic>
        <p:nvPicPr>
          <p:cNvPr id="4102" name="Picture 6" descr="http://www.automotonews.ru/wp-content/uploads/2012/11/kamaz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82" y="555530"/>
            <a:ext cx="751291" cy="10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29442" y="3433594"/>
            <a:ext cx="3024336" cy="611417"/>
          </a:xfrm>
          <a:prstGeom prst="rect">
            <a:avLst/>
          </a:prstGeom>
        </p:spPr>
        <p:txBody>
          <a:bodyPr wrap="square" lIns="91122" tIns="45561" rIns="91122" bIns="45561">
            <a:spAutoFit/>
          </a:bodyPr>
          <a:lstStyle/>
          <a:p>
            <a:pPr algn="ctr" defTabSz="341192"/>
            <a:r>
              <a:rPr lang="ru-RU" sz="1100" dirty="0">
                <a:solidFill>
                  <a:prstClr val="black"/>
                </a:solidFill>
              </a:rPr>
              <a:t>Научно-учебные  центры с компаниями  ГК «РОСТЕХ», «Роде и Шварц», «Кейсайт-</a:t>
            </a:r>
            <a:r>
              <a:rPr lang="ru-RU" sz="1100" dirty="0" err="1">
                <a:solidFill>
                  <a:prstClr val="black"/>
                </a:solidFill>
              </a:rPr>
              <a:t>технолоджис</a:t>
            </a:r>
            <a:r>
              <a:rPr lang="ru-RU" sz="1100" dirty="0">
                <a:solidFill>
                  <a:prstClr val="black"/>
                </a:solidFill>
              </a:rPr>
              <a:t>» и «</a:t>
            </a:r>
            <a:r>
              <a:rPr lang="ru-RU" sz="1100" dirty="0" err="1">
                <a:solidFill>
                  <a:prstClr val="black"/>
                </a:solidFill>
              </a:rPr>
              <a:t>Нэшнл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Инструментс</a:t>
            </a:r>
            <a:r>
              <a:rPr lang="ru-RU" sz="1100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4104" name="Picture 8" descr="https://yt3.ggpht.com/-5F1RJWLJkgs/AAAAAAAAAAI/AAAAAAAAAAA/vfoeQw8DzgE/s900-c-k-no-mo-rj-c0xffffff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41" y="2641472"/>
            <a:ext cx="717757" cy="7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rofcon.by/wp-content/uploads/2015/07/Keysight-Technologi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87" y="2692004"/>
            <a:ext cx="1964582" cy="4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8" y="2670233"/>
            <a:ext cx="505526" cy="68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478633" y="4057974"/>
            <a:ext cx="4298304" cy="98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80" tIns="45540" rIns="91080" bIns="4554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1400" b="1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Общий объем хозяйственных договоров с предприятиями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В 2015 году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272 работы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на сумму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370 млн. руб.,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В 2016 году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270 научных работ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на сумму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452,5 млн.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на август 2017 года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109 работ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на сумму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582,3 млн. руб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., </a:t>
            </a:r>
            <a:endParaRPr lang="ru-RU" altLang="ru-RU" sz="100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21" name="Picture 6" descr="http://www.automotonews.ru/wp-content/uploads/2012/11/kamaz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39" y="570605"/>
            <a:ext cx="751291" cy="10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4925" y="4300028"/>
            <a:ext cx="4337571" cy="646099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2"/>
                </a:solidFill>
              </a:rPr>
              <a:t>Всего за 2,5 года выполнено договоров на общую сумму 1 404,8 млн. руб.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5" y="764341"/>
            <a:ext cx="2162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タイトル 1"/>
          <p:cNvSpPr txBox="1">
            <a:spLocks/>
          </p:cNvSpPr>
          <p:nvPr/>
        </p:nvSpPr>
        <p:spPr>
          <a:xfrm>
            <a:off x="1348795" y="105066"/>
            <a:ext cx="6854572" cy="882508"/>
          </a:xfrm>
          <a:prstGeom prst="rect">
            <a:avLst/>
          </a:prstGeom>
        </p:spPr>
        <p:txBody>
          <a:bodyPr vert="horz" lIns="68342" tIns="34289" rIns="68342" bIns="3428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ja-JP" sz="2000" b="1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КФУ КАК ИНТЕГРАТОР ВНЕДРЕНИЯ ТЕХНОЛОГИЙ</a:t>
            </a:r>
          </a:p>
          <a:p>
            <a:endParaRPr lang="ru-RU" altLang="ja-JP" sz="1800" b="1" spc="-9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ja-JP" sz="1800" b="1" spc="-9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Инженерия и машиностроение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678" y="1416266"/>
            <a:ext cx="2952328" cy="3539111"/>
          </a:xfrm>
          <a:prstGeom prst="rect">
            <a:avLst/>
          </a:prstGeom>
        </p:spPr>
        <p:txBody>
          <a:bodyPr wrap="square" lIns="91124" tIns="45562" rIns="91124" bIns="45562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Компания </a:t>
            </a:r>
            <a:r>
              <a:rPr lang="ru-RU" sz="1400" dirty="0" err="1">
                <a:solidFill>
                  <a:srgbClr val="002060"/>
                </a:solidFill>
              </a:rPr>
              <a:t>Язаки</a:t>
            </a:r>
            <a:r>
              <a:rPr lang="ru-RU" sz="1400" dirty="0">
                <a:solidFill>
                  <a:srgbClr val="002060"/>
                </a:solidFill>
              </a:rPr>
              <a:t> - крупная международная корпорация, существующая на мировом рынке уже более 75 лет. Основное направление деятельности - производство компонентов электрооборудования для автомобилестроения. В корпорации по всему миру занято 290 тысяч работников.</a:t>
            </a:r>
          </a:p>
          <a:p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Дизайн и синтез новых материалов, тонкопленочных систем, разработки интеллектуальных систем помощи водителям.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6387" name="Picture 3" descr="C:\Users\AXA\Desktop\17.09.01. Визит Л.М.Огородовой\Слайды\Форд-Соллер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18" y="2787830"/>
            <a:ext cx="1595885" cy="11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utomotonews.ru/wp-content/uploads/2012/11/kamaz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6" y="888507"/>
            <a:ext cx="1039323" cy="14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0FEADBFF-2FCA-458A-A69F-9A9CF67B5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75" y="1728844"/>
            <a:ext cx="1269049" cy="11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5790790" y="1378111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7" rIns="91174" bIns="45587"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790790" y="2897842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7" rIns="91174" bIns="45587"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915816" y="2203333"/>
            <a:ext cx="86409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4" tIns="45587" rIns="91174" bIns="45587"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987842" y="3955495"/>
            <a:ext cx="4204983" cy="72008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174" tIns="45587" rIns="91174" bIns="4558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4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otched Right Arrow 9"/>
          <p:cNvSpPr/>
          <p:nvPr/>
        </p:nvSpPr>
        <p:spPr>
          <a:xfrm rot="10800000">
            <a:off x="2189458" y="3002677"/>
            <a:ext cx="4218140" cy="231951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 defTabSz="683539"/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53" y="1901705"/>
            <a:ext cx="2097029" cy="110094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2189458" y="2177966"/>
            <a:ext cx="4218140" cy="231951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 defTabSz="68353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 rot="10800000">
            <a:off x="2189461" y="1511858"/>
            <a:ext cx="4218140" cy="231951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 defTabSz="68353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120532"/>
            <a:ext cx="8695421" cy="931022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pPr lvl="0" algn="ctr"/>
            <a:r>
              <a:rPr lang="ru-RU" altLang="ja-JP" sz="2000" b="1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КФУ КАК ИНТЕГРАТОР ВНЕДРЕНИЯ ТЕХНОЛОГИЙ </a:t>
            </a:r>
          </a:p>
          <a:p>
            <a:pPr lvl="0" algn="ctr"/>
            <a:endParaRPr lang="ru-RU" altLang="ja-JP" b="1" spc="-9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ja-JP" b="1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живых систем</a:t>
            </a:r>
          </a:p>
        </p:txBody>
      </p:sp>
      <p:pic>
        <p:nvPicPr>
          <p:cNvPr id="14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9372" y="1511824"/>
            <a:ext cx="765287" cy="348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20445" y="1322702"/>
            <a:ext cx="1570220" cy="727119"/>
          </a:xfrm>
          <a:prstGeom prst="rect">
            <a:avLst/>
          </a:prstGeom>
          <a:noFill/>
        </p:spPr>
        <p:txBody>
          <a:bodyPr wrap="none" lIns="68381" tIns="34289" rIns="68381" bIns="34289" rtlCol="0">
            <a:spAutoFit/>
          </a:bodyPr>
          <a:lstStyle/>
          <a:p>
            <a:pPr defTabSz="683539"/>
            <a:r>
              <a:rPr lang="ru-RU" sz="1400" b="1" dirty="0">
                <a:solidFill>
                  <a:srgbClr val="002060"/>
                </a:solidFill>
              </a:rPr>
              <a:t>Республиканский </a:t>
            </a:r>
          </a:p>
          <a:p>
            <a:pPr defTabSz="683539"/>
            <a:r>
              <a:rPr lang="ru-RU" sz="1400" b="1" dirty="0">
                <a:solidFill>
                  <a:srgbClr val="002060"/>
                </a:solidFill>
              </a:rPr>
              <a:t>Онкологический </a:t>
            </a:r>
          </a:p>
          <a:p>
            <a:pPr defTabSz="683539"/>
            <a:r>
              <a:rPr lang="ru-RU" sz="1400" b="1" dirty="0">
                <a:solidFill>
                  <a:srgbClr val="002060"/>
                </a:solidFill>
              </a:rPr>
              <a:t>диспансер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1182996"/>
            <a:ext cx="4608512" cy="288538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pPr algn="ctr" defTabSz="683539"/>
            <a:r>
              <a:rPr lang="ru-RU" sz="1400" i="1" dirty="0">
                <a:solidFill>
                  <a:srgbClr val="002060"/>
                </a:solidFill>
              </a:rPr>
              <a:t>Геномные технологии прогноза, диагностики  и лечения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478" y="2067695"/>
            <a:ext cx="1772631" cy="507828"/>
          </a:xfrm>
          <a:prstGeom prst="rect">
            <a:avLst/>
          </a:prstGeom>
          <a:noFill/>
        </p:spPr>
        <p:txBody>
          <a:bodyPr wrap="none" lIns="68381" tIns="34289" rIns="68381" bIns="34289" rtlCol="0">
            <a:spAutoFit/>
          </a:bodyPr>
          <a:lstStyle/>
          <a:p>
            <a:pPr defTabSz="683539"/>
            <a:r>
              <a:rPr lang="ru-RU" sz="1400" b="1" dirty="0">
                <a:solidFill>
                  <a:srgbClr val="4472C4">
                    <a:lumMod val="75000"/>
                  </a:srgbClr>
                </a:solidFill>
              </a:rPr>
              <a:t>РИЦ </a:t>
            </a:r>
          </a:p>
          <a:p>
            <a:pPr defTabSz="683539"/>
            <a:r>
              <a:rPr lang="ru-RU" sz="1400" b="1" dirty="0">
                <a:solidFill>
                  <a:srgbClr val="4472C4">
                    <a:lumMod val="75000"/>
                  </a:srgbClr>
                </a:solidFill>
              </a:rPr>
              <a:t>Медицинской науки</a:t>
            </a:r>
            <a:endParaRPr lang="en-US" sz="1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1615" y="1880649"/>
            <a:ext cx="1162560" cy="288538"/>
          </a:xfrm>
          <a:prstGeom prst="rect">
            <a:avLst/>
          </a:prstGeom>
          <a:noFill/>
        </p:spPr>
        <p:txBody>
          <a:bodyPr wrap="none" lIns="68381" tIns="34289" rIns="68381" bIns="34289" rtlCol="0">
            <a:spAutoFit/>
          </a:bodyPr>
          <a:lstStyle/>
          <a:p>
            <a:pPr defTabSz="683539"/>
            <a:r>
              <a:rPr lang="ru-RU" sz="1400" i="1" dirty="0">
                <a:solidFill>
                  <a:srgbClr val="002060"/>
                </a:solidFill>
              </a:rPr>
              <a:t>Симуляторы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444" y="2787776"/>
            <a:ext cx="1512704" cy="727119"/>
          </a:xfrm>
          <a:prstGeom prst="rect">
            <a:avLst/>
          </a:prstGeom>
          <a:noFill/>
        </p:spPr>
        <p:txBody>
          <a:bodyPr wrap="none" lIns="68381" tIns="34289" rIns="68381" bIns="34289" rtlCol="0">
            <a:spAutoFit/>
          </a:bodyPr>
          <a:lstStyle/>
          <a:p>
            <a:pPr defTabSz="683539"/>
            <a:r>
              <a:rPr lang="ru-RU" sz="1400" b="1" dirty="0">
                <a:solidFill>
                  <a:srgbClr val="002060"/>
                </a:solidFill>
              </a:rPr>
              <a:t>Университетская </a:t>
            </a:r>
          </a:p>
          <a:p>
            <a:pPr defTabSz="683539"/>
            <a:r>
              <a:rPr lang="ru-RU" sz="1400" b="1" dirty="0">
                <a:solidFill>
                  <a:srgbClr val="002060"/>
                </a:solidFill>
              </a:rPr>
              <a:t>клиника КФУ,</a:t>
            </a:r>
          </a:p>
          <a:p>
            <a:pPr defTabSz="683539"/>
            <a:r>
              <a:rPr lang="ru-RU" sz="1400" b="1" dirty="0">
                <a:solidFill>
                  <a:srgbClr val="002060"/>
                </a:solidFill>
              </a:rPr>
              <a:t>клиники РТ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7455" y="3240359"/>
            <a:ext cx="4250209" cy="507828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pPr algn="ctr" defTabSz="683539"/>
            <a:r>
              <a:rPr lang="ru-RU" sz="1400" i="1" dirty="0">
                <a:solidFill>
                  <a:srgbClr val="002060"/>
                </a:solidFill>
              </a:rPr>
              <a:t>Новые клеточные и </a:t>
            </a:r>
            <a:r>
              <a:rPr lang="ru-RU" sz="1400" i="1" dirty="0" err="1">
                <a:solidFill>
                  <a:srgbClr val="002060"/>
                </a:solidFill>
              </a:rPr>
              <a:t>омиксные</a:t>
            </a:r>
            <a:r>
              <a:rPr lang="ru-RU" sz="1400" i="1" dirty="0">
                <a:solidFill>
                  <a:srgbClr val="002060"/>
                </a:solidFill>
              </a:rPr>
              <a:t> технологии диагностики, лечения и реабилитации</a:t>
            </a:r>
            <a:endParaRPr lang="en-US" sz="1400" i="1" dirty="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055" y="2019952"/>
            <a:ext cx="948909" cy="8112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89" y="3790715"/>
            <a:ext cx="1550635" cy="6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AXA\Desktop\17.09.01. Визит Л.М.Огородовой\Слайды\Cochrane_Logo_Stacked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98" y="537849"/>
            <a:ext cx="838069" cy="9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русфонд логотип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28" y="3118636"/>
            <a:ext cx="1658051" cy="3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RASA думаем по русски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36" y="3701163"/>
            <a:ext cx="771927" cy="8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466" y="1743900"/>
            <a:ext cx="1336122" cy="120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7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Ближневосточный технический уни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51" y="4583324"/>
            <a:ext cx="500539" cy="5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3826400"/>
            <a:ext cx="1489280" cy="610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2" t="66712" r="35331" b="8314"/>
          <a:stretch/>
        </p:blipFill>
        <p:spPr>
          <a:xfrm>
            <a:off x="7092280" y="445762"/>
            <a:ext cx="1930560" cy="2301158"/>
          </a:xfrm>
          <a:prstGeom prst="rect">
            <a:avLst/>
          </a:prstGeom>
        </p:spPr>
      </p:pic>
      <p:pic>
        <p:nvPicPr>
          <p:cNvPr id="7" name="Picture 8" descr="Картинки по запросу Техасский университет A&amp;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53" y="3475526"/>
            <a:ext cx="952040" cy="7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South west petroleum university ch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87" y="4397045"/>
            <a:ext cx="748823" cy="7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2746921"/>
            <a:ext cx="694952" cy="702986"/>
          </a:xfrm>
          <a:prstGeom prst="rect">
            <a:avLst/>
          </a:prstGeom>
        </p:spPr>
      </p:pic>
      <p:pic>
        <p:nvPicPr>
          <p:cNvPr id="10" name="Picture 2" descr="Картинки по запросу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54" y="4432849"/>
            <a:ext cx="652364" cy="6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90" y="2637225"/>
            <a:ext cx="792165" cy="1056221"/>
          </a:xfrm>
          <a:prstGeom prst="rect">
            <a:avLst/>
          </a:prstGeom>
        </p:spPr>
      </p:pic>
      <p:pic>
        <p:nvPicPr>
          <p:cNvPr id="13" name="Picture 4" descr="https://photos-3.dropbox.com/t/2/AACjkLOnHI6Lj3r8gGD4ZGXbs7OtItkEWMoBKhSvUbzysA/12/583060908/jpeg/32x32/3/1476190800/0/2/DSC_3310.jpg/EJ6vwdgEGNwOIAIoAg/HRRo3MFIi3RgUD_HfqdMLKtOiSAV2uX6GOu021G6BWI?size_mode=5&amp;dl=0&amp;size=32x3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7"/>
          <a:stretch/>
        </p:blipFill>
        <p:spPr bwMode="auto">
          <a:xfrm>
            <a:off x="466837" y="2997567"/>
            <a:ext cx="3317726" cy="18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UACOLOU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22" y="4706276"/>
            <a:ext cx="1086185" cy="2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2" b="34334"/>
          <a:stretch>
            <a:fillRect/>
          </a:stretch>
        </p:blipFill>
        <p:spPr bwMode="auto">
          <a:xfrm>
            <a:off x="7683597" y="3691069"/>
            <a:ext cx="1046927" cy="2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76853"/>
            <a:ext cx="1221148" cy="52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stanford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28" y="2823510"/>
            <a:ext cx="726554" cy="5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petroleo360.com/sites/default/files/styles/img_900x500/public/descarga_0.jpg?itok=OYomxOA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16" y="2773893"/>
            <a:ext cx="981234" cy="5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&amp;Kcy;&amp;acy;&amp;rcy;&amp;tcy;&amp;icy;&amp;ncy;&amp;kcy;&amp;icy; &amp;pcy;&amp;ocy; &amp;zcy;&amp;acy;&amp;pcy;&amp;rcy;&amp;ocy;&amp;scy;&amp;ucy; CuPe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80" y="3406492"/>
            <a:ext cx="1049073" cy="7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6838" y="123488"/>
            <a:ext cx="7740122" cy="953875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lvl="0" algn="ctr"/>
            <a:r>
              <a:rPr lang="ru-RU" altLang="ja-JP" sz="2000" b="1" spc="-9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КФУ КАК ИНТЕГРАТОР ВНЕДРЕНИЯ ТЕХНОЛОГИЙ</a:t>
            </a:r>
          </a:p>
          <a:p>
            <a:pPr lvl="0" algn="ctr"/>
            <a:r>
              <a:rPr lang="ru-RU" altLang="ja-JP" b="1" spc="-9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altLang="ja-JP" b="1" spc="-9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Нефтяная отрасль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31591"/>
            <a:ext cx="6552730" cy="1815882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Международная площадка </a:t>
            </a:r>
            <a:r>
              <a:rPr lang="ru-RU" sz="1600" dirty="0">
                <a:solidFill>
                  <a:srgbClr val="002060"/>
                </a:solidFill>
              </a:rPr>
              <a:t>«Термические методы увеличения </a:t>
            </a:r>
            <a:r>
              <a:rPr lang="ru-RU" sz="1600" dirty="0" err="1">
                <a:solidFill>
                  <a:srgbClr val="002060"/>
                </a:solidFill>
              </a:rPr>
              <a:t>нефтеотдачи</a:t>
            </a:r>
            <a:r>
              <a:rPr lang="ru-RU" sz="1600" dirty="0">
                <a:solidFill>
                  <a:srgbClr val="002060"/>
                </a:solidFill>
              </a:rPr>
              <a:t>: лабораторные исследования, моделирование и промысловые применения». За два года его посетило более </a:t>
            </a:r>
            <a:r>
              <a:rPr lang="ru-RU" sz="1600" b="1" dirty="0">
                <a:solidFill>
                  <a:srgbClr val="002060"/>
                </a:solidFill>
              </a:rPr>
              <a:t>500 специалистов</a:t>
            </a:r>
            <a:r>
              <a:rPr lang="ru-RU" sz="1600" dirty="0">
                <a:solidFill>
                  <a:srgbClr val="002060"/>
                </a:solidFill>
              </a:rPr>
              <a:t> из </a:t>
            </a:r>
            <a:r>
              <a:rPr lang="ru-RU" sz="1600" b="1" dirty="0">
                <a:solidFill>
                  <a:srgbClr val="002060"/>
                </a:solidFill>
              </a:rPr>
              <a:t>47 стран мира</a:t>
            </a:r>
            <a:r>
              <a:rPr lang="ru-RU" sz="1600" dirty="0">
                <a:solidFill>
                  <a:srgbClr val="002060"/>
                </a:solidFill>
              </a:rPr>
              <a:t>, представлены все крупнейшие страны-экспортеры нефти и крупнейшие нефтяные компании.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С 2018 года мероприятие под брендом КФУ будет проводиться в Китае, Турции, Колумбии.</a:t>
            </a:r>
          </a:p>
        </p:txBody>
      </p:sp>
    </p:spTree>
    <p:extLst>
      <p:ext uri="{BB962C8B-B14F-4D97-AF65-F5344CB8AC3E}">
        <p14:creationId xmlns:p14="http://schemas.microsoft.com/office/powerpoint/2010/main" val="248318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95225" y="123480"/>
            <a:ext cx="7800109" cy="464044"/>
          </a:xfrm>
          <a:prstGeom prst="rect">
            <a:avLst/>
          </a:prstGeom>
          <a:noFill/>
        </p:spPr>
        <p:txBody>
          <a:bodyPr wrap="square" lIns="91226" tIns="45611" rIns="91226" bIns="45611" rtlCol="0">
            <a:spAutoFit/>
          </a:bodyPr>
          <a:lstStyle/>
          <a:p>
            <a:pPr algn="ctr" defTabSz="910575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-9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К ЦЕЛЕВОЙ МОДЕЛИ И ЭФФЕКТИВНОСТЬ</a:t>
            </a:r>
          </a:p>
        </p:txBody>
      </p:sp>
      <p:sp>
        <p:nvSpPr>
          <p:cNvPr id="2" name="AutoShape 10"/>
          <p:cNvSpPr>
            <a:spLocks noChangeAspect="1" noChangeArrowheads="1"/>
          </p:cNvSpPr>
          <p:nvPr/>
        </p:nvSpPr>
        <p:spPr bwMode="auto">
          <a:xfrm>
            <a:off x="63500" y="-1365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6" tIns="45611" rIns="91226" bIns="45611" numCol="1" anchor="t" anchorCtr="0" compatLnSpc="1">
            <a:prstTxWarp prst="textNoShape">
              <a:avLst/>
            </a:prstTxWarp>
          </a:bodyPr>
          <a:lstStyle/>
          <a:p>
            <a:pPr defTabSz="912044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12"/>
          <p:cNvSpPr>
            <a:spLocks noChangeAspect="1" noChangeArrowheads="1"/>
          </p:cNvSpPr>
          <p:nvPr/>
        </p:nvSpPr>
        <p:spPr bwMode="auto">
          <a:xfrm>
            <a:off x="215900" y="158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6" tIns="45611" rIns="91226" bIns="45611" numCol="1" anchor="t" anchorCtr="0" compatLnSpc="1">
            <a:prstTxWarp prst="textNoShape">
              <a:avLst/>
            </a:prstTxWarp>
          </a:bodyPr>
          <a:lstStyle/>
          <a:p>
            <a:pPr defTabSz="912044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5" descr="https://mail.tatar.ru/owa/service.svc/s/GetFileAttachment?id=AAMkAGJmYmRmNDk5LTIxNzMtNGZlYS04YzU0LTk0YWY0MWExYWQ1NQBGAAAAAACZZgYEOSjWRZwr0CJZMlXvBwDPF2o4GXOpTpu2JdjfNEI9AAAAMy2cAAA10hLQ%2FSPkQaT%2BRNeUDf7SAAIKaXsAAAABEgAQAJei51ia7yZEv%2Br7ypD%2Bb9M%3D&amp;isImagePreview=True&amp;X-OWA-CANARY=LOdMpShwKUyRoGT76ZBDy7w_Xd-fRtMIO6g2ucuslRxd5x53aKnEZKaT2FZ3o0pUGbWJxII2lY4.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6" tIns="45611" rIns="91226" bIns="45611" numCol="1" anchor="t" anchorCtr="0" compatLnSpc="1">
            <a:prstTxWarp prst="textNoShape">
              <a:avLst/>
            </a:prstTxWarp>
          </a:bodyPr>
          <a:lstStyle/>
          <a:p>
            <a:pPr defTabSz="912044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17" descr="https://mail.tatar.ru/owa/service.svc/s/GetFileAttachment?id=AAMkAGJmYmRmNDk5LTIxNzMtNGZlYS04YzU0LTk0YWY0MWExYWQ1NQBGAAAAAACZZgYEOSjWRZwr0CJZMlXvBwDPF2o4GXOpTpu2JdjfNEI9AAAAMy2cAAA10hLQ%2FSPkQaT%2BRNeUDf7SAAIKaXsAAAABEgAQAJei51ia7yZEv%2Br7ypD%2Bb9M%3D&amp;isImagePreview=True&amp;X-OWA-CANARY=LOdMpShwKUyRoGT76ZBDy7w_Xd-fRtMIO6g2ucuslRxd5x53aKnEZKaT2FZ3o0pUGbWJxII2lY4."/>
          <p:cNvSpPr>
            <a:spLocks noChangeAspect="1" noChangeArrowheads="1"/>
          </p:cNvSpPr>
          <p:nvPr/>
        </p:nvSpPr>
        <p:spPr bwMode="auto">
          <a:xfrm>
            <a:off x="520700" y="3206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26" tIns="45611" rIns="91226" bIns="45611" numCol="1" anchor="t" anchorCtr="0" compatLnSpc="1">
            <a:prstTxWarp prst="textNoShape">
              <a:avLst/>
            </a:prstTxWarp>
          </a:bodyPr>
          <a:lstStyle/>
          <a:p>
            <a:pPr defTabSz="912044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6" name="Объект 7"/>
          <p:cNvGraphicFramePr>
            <a:graphicFrameLocks/>
          </p:cNvGraphicFramePr>
          <p:nvPr>
            <p:extLst/>
          </p:nvPr>
        </p:nvGraphicFramePr>
        <p:xfrm>
          <a:off x="765333" y="3329030"/>
          <a:ext cx="3936638" cy="135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1154273" y="3043738"/>
            <a:ext cx="3045823" cy="376988"/>
          </a:xfrm>
          <a:prstGeom prst="rect">
            <a:avLst/>
          </a:prstGeom>
        </p:spPr>
        <p:txBody>
          <a:bodyPr wrap="square" lIns="68420" tIns="34271" rIns="68420" bIns="34271">
            <a:spAutoFit/>
          </a:bodyPr>
          <a:lstStyle/>
          <a:p>
            <a:pPr algn="ctr" defTabSz="683464"/>
            <a:r>
              <a:rPr lang="ru-RU" sz="1000" b="1" cap="all" dirty="0">
                <a:solidFill>
                  <a:srgbClr val="4F81BD">
                    <a:lumMod val="75000"/>
                  </a:srgbClr>
                </a:solidFill>
              </a:rPr>
              <a:t>В области трансфера </a:t>
            </a:r>
          </a:p>
          <a:p>
            <a:pPr algn="ctr" defTabSz="683464"/>
            <a:r>
              <a:rPr lang="ru-RU" sz="1000" b="1" cap="all" dirty="0">
                <a:solidFill>
                  <a:srgbClr val="4F81BD">
                    <a:lumMod val="75000"/>
                  </a:srgbClr>
                </a:solidFill>
              </a:rPr>
              <a:t>преодолено в среднем 74 % разрыва</a:t>
            </a:r>
          </a:p>
        </p:txBody>
      </p:sp>
      <p:graphicFrame>
        <p:nvGraphicFramePr>
          <p:cNvPr id="86" name="Объект 7"/>
          <p:cNvGraphicFramePr>
            <a:graphicFrameLocks/>
          </p:cNvGraphicFramePr>
          <p:nvPr>
            <p:extLst/>
          </p:nvPr>
        </p:nvGraphicFramePr>
        <p:xfrm>
          <a:off x="368302" y="967810"/>
          <a:ext cx="4249220" cy="214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7" name="Прямоугольник 86"/>
          <p:cNvSpPr/>
          <p:nvPr/>
        </p:nvSpPr>
        <p:spPr>
          <a:xfrm>
            <a:off x="825500" y="550404"/>
            <a:ext cx="3124404" cy="376988"/>
          </a:xfrm>
          <a:prstGeom prst="rect">
            <a:avLst/>
          </a:prstGeom>
        </p:spPr>
        <p:txBody>
          <a:bodyPr wrap="square" lIns="68420" tIns="34271" rIns="68420" bIns="34271">
            <a:spAutoFit/>
          </a:bodyPr>
          <a:lstStyle/>
          <a:p>
            <a:pPr algn="ctr" defTabSz="683464"/>
            <a:r>
              <a:rPr lang="ru-RU" sz="1000" b="1" cap="all" dirty="0">
                <a:solidFill>
                  <a:srgbClr val="4F81BD">
                    <a:lumMod val="75000"/>
                  </a:srgbClr>
                </a:solidFill>
              </a:rPr>
              <a:t>В области исследований и образования преодолено в среднем  67 % разрыва</a:t>
            </a:r>
          </a:p>
        </p:txBody>
      </p:sp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977013"/>
              </p:ext>
            </p:extLst>
          </p:nvPr>
        </p:nvGraphicFramePr>
        <p:xfrm>
          <a:off x="4825335" y="978695"/>
          <a:ext cx="4068635" cy="212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03723"/>
              </p:ext>
            </p:extLst>
          </p:nvPr>
        </p:nvGraphicFramePr>
        <p:xfrm>
          <a:off x="4829500" y="3164717"/>
          <a:ext cx="3971600" cy="142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1598" y="4729245"/>
            <a:ext cx="131605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0" tIns="34271" rIns="68420" bIns="34271" rtlCol="0" anchor="ctr"/>
          <a:lstStyle/>
          <a:p>
            <a:pPr algn="ctr" defTabSz="683464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075" y="4681100"/>
            <a:ext cx="514350" cy="207711"/>
          </a:xfrm>
          <a:prstGeom prst="rect">
            <a:avLst/>
          </a:prstGeom>
          <a:noFill/>
        </p:spPr>
        <p:txBody>
          <a:bodyPr wrap="square" lIns="68420" tIns="34271" rIns="68420" bIns="34271" rtlCol="0">
            <a:spAutoFit/>
          </a:bodyPr>
          <a:lstStyle/>
          <a:p>
            <a:pPr defTabSz="683464"/>
            <a:r>
              <a:rPr lang="ru-RU" sz="900" dirty="0">
                <a:solidFill>
                  <a:srgbClr val="002060"/>
                </a:solidFill>
              </a:rPr>
              <a:t>2013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25861" y="4729245"/>
            <a:ext cx="131605" cy="100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0" tIns="34271" rIns="68420" bIns="34271" rtlCol="0" anchor="ctr"/>
          <a:lstStyle/>
          <a:p>
            <a:pPr algn="ctr" defTabSz="683464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38" y="4681100"/>
            <a:ext cx="514350" cy="207711"/>
          </a:xfrm>
          <a:prstGeom prst="rect">
            <a:avLst/>
          </a:prstGeom>
          <a:noFill/>
        </p:spPr>
        <p:txBody>
          <a:bodyPr wrap="square" lIns="68420" tIns="34271" rIns="68420" bIns="34271" rtlCol="0">
            <a:spAutoFit/>
          </a:bodyPr>
          <a:lstStyle/>
          <a:p>
            <a:pPr defTabSz="683464"/>
            <a:r>
              <a:rPr lang="ru-RU" sz="900" dirty="0">
                <a:solidFill>
                  <a:srgbClr val="002060"/>
                </a:solidFill>
              </a:rPr>
              <a:t>2017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18811" y="4729245"/>
            <a:ext cx="131605" cy="100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0" tIns="34271" rIns="68420" bIns="34271" rtlCol="0" anchor="ctr"/>
          <a:lstStyle/>
          <a:p>
            <a:pPr algn="ctr" defTabSz="683464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0369" y="4681100"/>
            <a:ext cx="514350" cy="207711"/>
          </a:xfrm>
          <a:prstGeom prst="rect">
            <a:avLst/>
          </a:prstGeom>
          <a:noFill/>
        </p:spPr>
        <p:txBody>
          <a:bodyPr wrap="square" lIns="68420" tIns="34271" rIns="68420" bIns="34271" rtlCol="0">
            <a:spAutoFit/>
          </a:bodyPr>
          <a:lstStyle/>
          <a:p>
            <a:pPr defTabSz="683464"/>
            <a:r>
              <a:rPr lang="ru-RU" sz="900" dirty="0">
                <a:solidFill>
                  <a:srgbClr val="002060"/>
                </a:solidFill>
              </a:rPr>
              <a:t>2020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6137E8-3D24-4F71-8EE3-DEF9C13B2635}"/>
              </a:ext>
            </a:extLst>
          </p:cNvPr>
          <p:cNvSpPr/>
          <p:nvPr/>
        </p:nvSpPr>
        <p:spPr>
          <a:xfrm>
            <a:off x="4939771" y="755953"/>
            <a:ext cx="3751058" cy="223100"/>
          </a:xfrm>
          <a:prstGeom prst="rect">
            <a:avLst/>
          </a:prstGeom>
        </p:spPr>
        <p:txBody>
          <a:bodyPr wrap="square" lIns="68420" tIns="34271" rIns="68420" bIns="34271">
            <a:spAutoFit/>
          </a:bodyPr>
          <a:lstStyle/>
          <a:p>
            <a:pPr algn="ctr" defTabSz="683464"/>
            <a:r>
              <a:rPr lang="ru-RU" sz="1000" b="1" cap="all" dirty="0">
                <a:solidFill>
                  <a:srgbClr val="4F81BD">
                    <a:lumMod val="75000"/>
                  </a:srgbClr>
                </a:solidFill>
              </a:rPr>
              <a:t>Выполнение </a:t>
            </a:r>
            <a:r>
              <a:rPr lang="en-US" sz="1000" b="1" cap="all" dirty="0">
                <a:solidFill>
                  <a:srgbClr val="4F81BD">
                    <a:lumMod val="75000"/>
                  </a:srgbClr>
                </a:solidFill>
              </a:rPr>
              <a:t>KPI</a:t>
            </a:r>
            <a:endParaRPr lang="ru-RU" sz="1000" b="1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43492" y="4751859"/>
            <a:ext cx="2057400" cy="273844"/>
          </a:xfrm>
        </p:spPr>
        <p:txBody>
          <a:bodyPr/>
          <a:lstStyle/>
          <a:p>
            <a:fld id="{F335D259-F416-4168-8539-B35F5979D1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9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395393" y="280857"/>
            <a:ext cx="6632992" cy="441144"/>
          </a:xfrm>
          <a:prstGeom prst="rect">
            <a:avLst/>
          </a:prstGeom>
          <a:noFill/>
        </p:spPr>
        <p:txBody>
          <a:bodyPr wrap="square" lIns="68327" tIns="34289" rIns="68327" bIns="34289">
            <a:spAutoFit/>
          </a:bodyPr>
          <a:lstStyle/>
          <a:p>
            <a:pPr algn="ctr" defTabSz="910575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-9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КФУ В МИРОВЫХ РЕЙТИНГАХ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70057" y="937076"/>
            <a:ext cx="1989267" cy="3218881"/>
            <a:chOff x="5199498" y="685648"/>
            <a:chExt cx="2433472" cy="3484126"/>
          </a:xfrm>
        </p:grpSpPr>
        <p:sp>
          <p:nvSpPr>
            <p:cNvPr id="67" name="Shape 66"/>
            <p:cNvSpPr/>
            <p:nvPr/>
          </p:nvSpPr>
          <p:spPr>
            <a:xfrm rot="16200000" flipV="1">
              <a:off x="5111744" y="2039480"/>
              <a:ext cx="2522158" cy="1738429"/>
            </a:xfrm>
            <a:prstGeom prst="swooshArrow">
              <a:avLst>
                <a:gd name="adj1" fmla="val 19670"/>
                <a:gd name="adj2" fmla="val 24520"/>
              </a:avLst>
            </a:prstGeom>
            <a:solidFill>
              <a:srgbClr val="00E600">
                <a:alpha val="18824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defTabSz="912623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78936" y="1785301"/>
              <a:ext cx="1854034" cy="339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6221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solidFill>
                    <a:srgbClr val="4F81BD">
                      <a:lumMod val="50000"/>
                    </a:srgbClr>
                  </a:solidFill>
                  <a:cs typeface="Times New Roman" panose="02020603050405020304" pitchFamily="18" charset="0"/>
                </a:rPr>
                <a:t>401–500</a:t>
              </a:r>
            </a:p>
          </p:txBody>
        </p:sp>
        <p:pic>
          <p:nvPicPr>
            <p:cNvPr id="58" name="Picture 276" descr="F:\temp\brics-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091" y="2660659"/>
              <a:ext cx="837815" cy="34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5778936" y="3036424"/>
              <a:ext cx="1067153" cy="366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05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srgbClr val="4F81BD">
                      <a:lumMod val="50000"/>
                    </a:srgbClr>
                  </a:solidFill>
                </a:rPr>
                <a:t>441-450</a:t>
              </a:r>
              <a:endParaRPr lang="ru-RU" sz="16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1" name="Picture 3" descr="F:\temp\kwgv0xm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0" r="1314" b="9490"/>
            <a:stretch/>
          </p:blipFill>
          <p:spPr bwMode="auto">
            <a:xfrm>
              <a:off x="5276275" y="1758313"/>
              <a:ext cx="454663" cy="38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F:\temp\qs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863" y="3084866"/>
              <a:ext cx="408132" cy="382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6086807" y="2584963"/>
              <a:ext cx="480826" cy="366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05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srgbClr val="4F81BD">
                      <a:lumMod val="50000"/>
                    </a:srgbClr>
                  </a:solidFill>
                </a:rPr>
                <a:t>66</a:t>
              </a:r>
              <a:endParaRPr lang="ru-RU" sz="16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850" y="3560008"/>
              <a:ext cx="973148" cy="382623"/>
            </a:xfrm>
            <a:prstGeom prst="rect">
              <a:avLst/>
            </a:prstGeom>
          </p:spPr>
        </p:pic>
        <p:sp>
          <p:nvSpPr>
            <p:cNvPr id="66" name="Прямоугольник 65"/>
            <p:cNvSpPr/>
            <p:nvPr/>
          </p:nvSpPr>
          <p:spPr>
            <a:xfrm>
              <a:off x="6306994" y="3515301"/>
              <a:ext cx="480826" cy="366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05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4F81BD">
                      <a:lumMod val="50000"/>
                    </a:srgbClr>
                  </a:solidFill>
                </a:rPr>
                <a:t>59</a:t>
              </a:r>
            </a:p>
          </p:txBody>
        </p:sp>
        <p:pic>
          <p:nvPicPr>
            <p:cNvPr id="43" name="Picture 3" descr="F:\temp\kwgv0xm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0" r="1314" b="9490"/>
            <a:stretch/>
          </p:blipFill>
          <p:spPr bwMode="auto">
            <a:xfrm>
              <a:off x="5283062" y="2211135"/>
              <a:ext cx="454663" cy="38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5767755" y="2173924"/>
              <a:ext cx="1626024" cy="366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05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srgbClr val="4F81BD">
                      <a:lumMod val="50000"/>
                    </a:srgbClr>
                  </a:solidFill>
                </a:rPr>
                <a:t>201-250 </a:t>
              </a:r>
              <a:r>
                <a:rPr lang="en-US" altLang="ru-RU" sz="1100" dirty="0">
                  <a:solidFill>
                    <a:srgbClr val="4F81BD">
                      <a:lumMod val="50000"/>
                    </a:srgbClr>
                  </a:solidFill>
                </a:rPr>
                <a:t>Europe</a:t>
              </a:r>
              <a:endParaRPr lang="ru-RU" sz="16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3" name="TextBox 1"/>
            <p:cNvSpPr txBox="1">
              <a:spLocks noChangeArrowheads="1"/>
            </p:cNvSpPr>
            <p:nvPr/>
          </p:nvSpPr>
          <p:spPr bwMode="auto">
            <a:xfrm>
              <a:off x="5199498" y="685648"/>
              <a:ext cx="2226028" cy="69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05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cap="all" dirty="0">
                  <a:solidFill>
                    <a:srgbClr val="4F81BD">
                      <a:lumMod val="75000"/>
                    </a:srgbClr>
                  </a:solidFill>
                  <a:latin typeface="Calibri"/>
                </a:rPr>
                <a:t>Мировые рейтинги</a:t>
              </a:r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11327"/>
              </p:ext>
            </p:extLst>
          </p:nvPr>
        </p:nvGraphicFramePr>
        <p:xfrm>
          <a:off x="5759842" y="1679661"/>
          <a:ext cx="3084126" cy="277460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1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2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effectLst/>
                        </a:rPr>
                        <a:t>Мировой ранг </a:t>
                      </a:r>
                      <a:endParaRPr lang="ru-RU" sz="1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effectLst/>
                        </a:rPr>
                        <a:t>Россия</a:t>
                      </a:r>
                      <a:endParaRPr lang="ru-RU" sz="1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Филология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</a:rPr>
                        <a:t>101-150 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Коммуникации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медиа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Археология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Образование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251-300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 язык и литература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251-300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6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 и эконометрика</a:t>
                      </a:r>
                      <a:r>
                        <a:rPr lang="ru-RU" sz="11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301-350</a:t>
                      </a: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 и астрономия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351-400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401-450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6497659" y="944329"/>
            <a:ext cx="206535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27" tIns="34289" rIns="68327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5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Предметные  рейтинги </a:t>
            </a:r>
            <a:r>
              <a:rPr lang="en-US" altLang="ru-RU" b="1" cap="all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QS</a:t>
            </a:r>
            <a:endParaRPr lang="ru-RU" altLang="ru-RU" b="1" cap="all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6" name="Picture 14" descr="F:\temp\145730447280390 (5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55" y="2120898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25" y="2400885"/>
            <a:ext cx="216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7" y="2988635"/>
            <a:ext cx="265186" cy="1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56" y="3235788"/>
            <a:ext cx="216000" cy="216000"/>
          </a:xfrm>
          <a:prstGeom prst="rect">
            <a:avLst/>
          </a:prstGeom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43" y="2691768"/>
            <a:ext cx="216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Рисунок 80" descr="Калькулятор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10025" y="3579862"/>
            <a:ext cx="216000" cy="216000"/>
          </a:xfrm>
          <a:prstGeom prst="rect">
            <a:avLst/>
          </a:prstGeom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55" y="3939926"/>
            <a:ext cx="216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71" y="4155950"/>
            <a:ext cx="216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352425" y="944329"/>
            <a:ext cx="2065357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27" tIns="34289" rIns="68327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5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cap="all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Предметные  рейтинги </a:t>
            </a:r>
            <a:r>
              <a:rPr lang="en-US" altLang="ru-RU" b="1" cap="all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THE</a:t>
            </a:r>
            <a:endParaRPr lang="ru-RU" altLang="ru-RU" b="1" cap="all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51629"/>
              </p:ext>
            </p:extLst>
          </p:nvPr>
        </p:nvGraphicFramePr>
        <p:xfrm>
          <a:off x="2915815" y="1733852"/>
          <a:ext cx="2868102" cy="206201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4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Мировой ранг </a:t>
                      </a:r>
                      <a:endParaRPr lang="ru-RU" sz="1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Россия</a:t>
                      </a:r>
                      <a:endParaRPr lang="ru-RU" sz="10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и экономика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176-200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6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Гуманитарные науки и искусство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201-250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Общественные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201-250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Физические науки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301-400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Науки о жизни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401-500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47" y="2859785"/>
            <a:ext cx="336531" cy="3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08" y="2505780"/>
            <a:ext cx="21368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77" y="2211734"/>
            <a:ext cx="216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8" y="3544530"/>
            <a:ext cx="216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3" y="3275912"/>
            <a:ext cx="270237" cy="2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C:\Users\JAShakirova\Pictures\world-reputation-rankings-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36" y="1662492"/>
            <a:ext cx="1451221" cy="4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58" y="1615210"/>
            <a:ext cx="1636391" cy="4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4" t="53363" r="2" b="1"/>
          <a:stretch/>
        </p:blipFill>
        <p:spPr>
          <a:xfrm>
            <a:off x="52901" y="4177438"/>
            <a:ext cx="702675" cy="91459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03653" y="4155947"/>
            <a:ext cx="4168233" cy="8962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70686" tIns="35354" rIns="70686" bIns="35354" rtlCol="0">
            <a:spAutoFit/>
          </a:bodyPr>
          <a:lstStyle/>
          <a:p>
            <a:pPr algn="ctr" defTabSz="706859"/>
            <a:r>
              <a:rPr lang="ru-RU" sz="1600" b="1" kern="0" dirty="0">
                <a:solidFill>
                  <a:schemeClr val="accent6">
                    <a:lumMod val="50000"/>
                  </a:schemeClr>
                </a:solidFill>
              </a:rPr>
              <a:t>3 место </a:t>
            </a:r>
          </a:p>
          <a:p>
            <a:pPr defTabSz="706859"/>
            <a:r>
              <a:rPr lang="ru-RU" sz="1600" b="1" kern="0" dirty="0">
                <a:solidFill>
                  <a:schemeClr val="accent6">
                    <a:lumMod val="50000"/>
                  </a:schemeClr>
                </a:solidFill>
              </a:rPr>
              <a:t>среди вузов России по представленности в </a:t>
            </a:r>
            <a:r>
              <a:rPr lang="en-US" sz="1600" b="1" kern="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600" b="1" kern="0" dirty="0">
                <a:solidFill>
                  <a:schemeClr val="accent6">
                    <a:lumMod val="50000"/>
                  </a:schemeClr>
                </a:solidFill>
              </a:rPr>
              <a:t>предметных рейтингах </a:t>
            </a:r>
            <a:r>
              <a:rPr lang="en-US" sz="1600" b="1" kern="0" dirty="0">
                <a:solidFill>
                  <a:schemeClr val="accent6">
                    <a:lumMod val="50000"/>
                  </a:schemeClr>
                </a:solidFill>
              </a:rPr>
              <a:t>QS</a:t>
            </a:r>
            <a:r>
              <a:rPr lang="ru-RU" sz="1600" b="1" kern="0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sz="1600" b="1" kern="0" dirty="0">
                <a:solidFill>
                  <a:schemeClr val="accent6">
                    <a:lumMod val="50000"/>
                  </a:schemeClr>
                </a:solidFill>
              </a:rPr>
              <a:t>THE</a:t>
            </a:r>
            <a:endParaRPr lang="ru-RU" sz="1600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2" y="4072031"/>
            <a:ext cx="823140" cy="1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91" descr="qs_2015"/>
          <p:cNvSpPr>
            <a:spLocks noChangeAspect="1" noChangeArrowheads="1"/>
          </p:cNvSpPr>
          <p:nvPr/>
        </p:nvSpPr>
        <p:spPr bwMode="auto">
          <a:xfrm>
            <a:off x="2295525" y="34744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698" tIns="60383" rIns="120698" bIns="6038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6994"/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1029" name="AutoShape 94" descr="ANd9GcSXuVtC_SS2L5mPuydTa-w7IDWgd7y515qPw8TraJmS16-rrHKK"/>
          <p:cNvSpPr>
            <a:spLocks noChangeAspect="1" noChangeArrowheads="1"/>
          </p:cNvSpPr>
          <p:nvPr/>
        </p:nvSpPr>
        <p:spPr bwMode="auto">
          <a:xfrm>
            <a:off x="2295525" y="34744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698" tIns="60383" rIns="120698" bIns="6038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6994"/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9927" y="118665"/>
            <a:ext cx="8343252" cy="622133"/>
          </a:xfrm>
          <a:prstGeom prst="rect">
            <a:avLst/>
          </a:prstGeom>
          <a:noFill/>
        </p:spPr>
        <p:txBody>
          <a:bodyPr wrap="square" lIns="120698" tIns="60383" rIns="120698" bIns="60383">
            <a:spAutoFit/>
          </a:bodyPr>
          <a:lstStyle/>
          <a:p>
            <a:pPr defTabSz="905418">
              <a:lnSpc>
                <a:spcPts val="3866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КАЧЕСТВЕННЫЕ СДВИГИ В ПУБЛИКАЦИОННОЙ АКТИВНОСТИ</a:t>
            </a: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00749" y="829968"/>
            <a:ext cx="1366754" cy="3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98" tIns="60383" rIns="120698" bIns="6038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6994"/>
            <a:r>
              <a:rPr lang="ru-RU" altLang="ru-RU" sz="1400" b="1" cap="all" dirty="0">
                <a:solidFill>
                  <a:srgbClr val="002060"/>
                </a:solidFill>
                <a:latin typeface="Calibri"/>
              </a:rPr>
              <a:t>ПУБЛИКАЦИИ</a:t>
            </a:r>
          </a:p>
        </p:txBody>
      </p:sp>
      <p:sp>
        <p:nvSpPr>
          <p:cNvPr id="69" name="TextBox 36"/>
          <p:cNvSpPr txBox="1">
            <a:spLocks noChangeArrowheads="1"/>
          </p:cNvSpPr>
          <p:nvPr/>
        </p:nvSpPr>
        <p:spPr bwMode="auto">
          <a:xfrm>
            <a:off x="3775863" y="754291"/>
            <a:ext cx="1591384" cy="5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98" tIns="60383" rIns="120698" bIns="60383">
            <a:spAutoFit/>
          </a:bodyPr>
          <a:lstStyle>
            <a:defPPr>
              <a:defRPr lang="ru-RU"/>
            </a:defPPr>
            <a:lvl1pPr>
              <a:defRPr sz="1000" b="1"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algn="ctr" defTabSz="1206994"/>
            <a:r>
              <a:rPr lang="ru-RU" altLang="ru-RU" sz="1400" dirty="0">
                <a:solidFill>
                  <a:srgbClr val="002060"/>
                </a:solidFill>
              </a:rPr>
              <a:t>ПУБЛИКАЦИИ</a:t>
            </a:r>
          </a:p>
          <a:p>
            <a:pPr algn="ctr" defTabSz="1206994"/>
            <a:r>
              <a:rPr lang="en-US" altLang="ru-RU" sz="1400" dirty="0">
                <a:solidFill>
                  <a:srgbClr val="002060"/>
                </a:solidFill>
              </a:rPr>
              <a:t>Top-10 &amp; Top-25 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70" name="TextBox 37"/>
          <p:cNvSpPr txBox="1">
            <a:spLocks noChangeArrowheads="1"/>
          </p:cNvSpPr>
          <p:nvPr/>
        </p:nvSpPr>
        <p:spPr bwMode="auto">
          <a:xfrm>
            <a:off x="6615486" y="754094"/>
            <a:ext cx="2081710" cy="5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98" tIns="60383" rIns="120698" bIns="60383">
            <a:spAutoFit/>
          </a:bodyPr>
          <a:lstStyle>
            <a:defPPr>
              <a:defRPr lang="ru-RU"/>
            </a:defPPr>
            <a:lvl1pPr>
              <a:defRPr sz="1000" b="1"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algn="ctr" defTabSz="1206994"/>
            <a:r>
              <a:rPr lang="ru-RU" altLang="ru-RU" sz="1400" dirty="0">
                <a:solidFill>
                  <a:srgbClr val="002060"/>
                </a:solidFill>
              </a:rPr>
              <a:t>Доля ПУБЛИКАЦИЙ</a:t>
            </a:r>
          </a:p>
          <a:p>
            <a:pPr algn="ctr" defTabSz="1206994"/>
            <a:r>
              <a:rPr lang="ru-RU" altLang="ru-RU" sz="1400" dirty="0">
                <a:solidFill>
                  <a:srgbClr val="002060"/>
                </a:solidFill>
              </a:rPr>
              <a:t>по квартилям в WOS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244837" y="1238389"/>
            <a:ext cx="2551628" cy="1734494"/>
            <a:chOff x="5796136" y="1338078"/>
            <a:chExt cx="3024336" cy="2204508"/>
          </a:xfrm>
        </p:grpSpPr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619330874"/>
                </p:ext>
              </p:extLst>
            </p:nvPr>
          </p:nvGraphicFramePr>
          <p:xfrm>
            <a:off x="5796136" y="1338078"/>
            <a:ext cx="3024336" cy="22045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8323190" y="1577634"/>
              <a:ext cx="438151" cy="134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7235"/>
              <a:r>
                <a:rPr lang="en-US" sz="1200" b="1" kern="0" dirty="0">
                  <a:solidFill>
                    <a:srgbClr val="4472C4">
                      <a:lumMod val="75000"/>
                    </a:srgbClr>
                  </a:solidFill>
                </a:rPr>
                <a:t>Q1</a:t>
              </a:r>
              <a:endParaRPr lang="ru-RU" sz="1200" b="1" kern="0" dirty="0">
                <a:solidFill>
                  <a:srgbClr val="4472C4">
                    <a:lumMod val="75000"/>
                  </a:srgbClr>
                </a:solidFill>
              </a:endParaRPr>
            </a:p>
            <a:p>
              <a:pPr defTabSz="907235"/>
              <a:endParaRPr lang="ru-RU" sz="700" b="1" kern="0" dirty="0">
                <a:solidFill>
                  <a:srgbClr val="4472C4">
                    <a:lumMod val="75000"/>
                  </a:srgbClr>
                </a:solidFill>
              </a:endParaRPr>
            </a:p>
            <a:p>
              <a:pPr defTabSz="907235"/>
              <a:r>
                <a:rPr lang="en-US" sz="1200" b="1" kern="0" dirty="0">
                  <a:solidFill>
                    <a:srgbClr val="FFC000"/>
                  </a:solidFill>
                </a:rPr>
                <a:t>Q2</a:t>
              </a:r>
            </a:p>
            <a:p>
              <a:pPr defTabSz="907235"/>
              <a:endParaRPr lang="en-US" sz="800" b="1" kern="0" dirty="0">
                <a:solidFill>
                  <a:srgbClr val="FFC000"/>
                </a:solidFill>
              </a:endParaRPr>
            </a:p>
            <a:p>
              <a:pPr defTabSz="907235"/>
              <a:r>
                <a:rPr lang="en-US" sz="1200" b="1" kern="0" dirty="0">
                  <a:solidFill>
                    <a:srgbClr val="ED7D31">
                      <a:lumMod val="75000"/>
                    </a:srgbClr>
                  </a:solidFill>
                </a:rPr>
                <a:t>Q4</a:t>
              </a:r>
            </a:p>
            <a:p>
              <a:pPr defTabSz="907235"/>
              <a:r>
                <a:rPr lang="en-US" sz="1200" b="1" kern="0" dirty="0">
                  <a:solidFill>
                    <a:srgbClr val="E7E6E6">
                      <a:lumMod val="50000"/>
                    </a:srgbClr>
                  </a:solidFill>
                </a:rPr>
                <a:t>Q3</a:t>
              </a:r>
              <a:endParaRPr lang="ru-RU" sz="1200" b="1" kern="0" dirty="0">
                <a:solidFill>
                  <a:srgbClr val="E7E6E6">
                    <a:lumMod val="50000"/>
                  </a:srgbClr>
                </a:solidFill>
              </a:endParaRPr>
            </a:p>
          </p:txBody>
        </p:sp>
      </p:grp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60498056"/>
              </p:ext>
            </p:extLst>
          </p:nvPr>
        </p:nvGraphicFramePr>
        <p:xfrm>
          <a:off x="251520" y="3391146"/>
          <a:ext cx="2960549" cy="166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58708301"/>
              </p:ext>
            </p:extLst>
          </p:nvPr>
        </p:nvGraphicFramePr>
        <p:xfrm>
          <a:off x="2915818" y="3391146"/>
          <a:ext cx="3312368" cy="166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547669" y="3252949"/>
            <a:ext cx="4544731" cy="3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46" tIns="45367" rIns="90746" bIns="4536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09556"/>
            <a:r>
              <a:rPr lang="ru-RU" altLang="ru-RU" sz="1400" b="1" cap="all" dirty="0">
                <a:solidFill>
                  <a:srgbClr val="002060"/>
                </a:solidFill>
                <a:latin typeface="Calibri" panose="020F0502020204030204"/>
              </a:rPr>
              <a:t>Доля самоцитирования публикаций (за 5 лет)</a:t>
            </a:r>
          </a:p>
        </p:txBody>
      </p:sp>
      <p:sp>
        <p:nvSpPr>
          <p:cNvPr id="19" name="AutoShape 91" descr="qs_2015"/>
          <p:cNvSpPr>
            <a:spLocks noChangeAspect="1" noChangeArrowheads="1"/>
          </p:cNvSpPr>
          <p:nvPr/>
        </p:nvSpPr>
        <p:spPr bwMode="auto">
          <a:xfrm>
            <a:off x="2335450" y="2657957"/>
            <a:ext cx="293876" cy="2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3" tIns="60926" rIns="121853" bIns="6092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509"/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20" name="AutoShape 94" descr="ANd9GcSXuVtC_SS2L5mPuydTa-w7IDWgd7y515qPw8TraJmS16-rrHKK"/>
          <p:cNvSpPr>
            <a:spLocks noChangeAspect="1" noChangeArrowheads="1"/>
          </p:cNvSpPr>
          <p:nvPr/>
        </p:nvSpPr>
        <p:spPr bwMode="auto">
          <a:xfrm>
            <a:off x="2335450" y="2657957"/>
            <a:ext cx="293876" cy="2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3" tIns="60926" rIns="121853" bIns="6092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509"/>
            <a:endParaRPr lang="ru-RU" altLang="ru-RU" sz="240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6254" y="1030640"/>
            <a:ext cx="2252523" cy="2249883"/>
            <a:chOff x="611560" y="1114500"/>
            <a:chExt cx="2252523" cy="2499870"/>
          </a:xfrm>
        </p:grpSpPr>
        <p:graphicFrame>
          <p:nvGraphicFramePr>
            <p:cNvPr id="21" name="Диаграмма 20"/>
            <p:cNvGraphicFramePr/>
            <p:nvPr>
              <p:extLst>
                <p:ext uri="{D42A27DB-BD31-4B8C-83A1-F6EECF244321}">
                  <p14:modId xmlns:p14="http://schemas.microsoft.com/office/powerpoint/2010/main" val="1559017510"/>
                </p:ext>
              </p:extLst>
            </p:nvPr>
          </p:nvGraphicFramePr>
          <p:xfrm>
            <a:off x="611560" y="1370094"/>
            <a:ext cx="2252523" cy="2244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Прямоугольник 21"/>
            <p:cNvSpPr/>
            <p:nvPr/>
          </p:nvSpPr>
          <p:spPr>
            <a:xfrm>
              <a:off x="2524903" y="1297370"/>
              <a:ext cx="102881" cy="12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5418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60319" y="1114500"/>
              <a:ext cx="432048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5418"/>
              <a:r>
                <a:rPr lang="ru-RU" sz="900" dirty="0">
                  <a:solidFill>
                    <a:prstClr val="black"/>
                  </a:solidFill>
                </a:rPr>
                <a:t>3200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03852" y="1059583"/>
            <a:ext cx="2232213" cy="2102426"/>
            <a:chOff x="3347879" y="1312532"/>
            <a:chExt cx="2232213" cy="2193040"/>
          </a:xfrm>
        </p:grpSpPr>
        <p:graphicFrame>
          <p:nvGraphicFramePr>
            <p:cNvPr id="51" name="Диаграмма 50"/>
            <p:cNvGraphicFramePr/>
            <p:nvPr>
              <p:extLst>
                <p:ext uri="{D42A27DB-BD31-4B8C-83A1-F6EECF244321}">
                  <p14:modId xmlns:p14="http://schemas.microsoft.com/office/powerpoint/2010/main" val="986457766"/>
                </p:ext>
              </p:extLst>
            </p:nvPr>
          </p:nvGraphicFramePr>
          <p:xfrm>
            <a:off x="3347879" y="1312532"/>
            <a:ext cx="2232213" cy="219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5276903" y="2209508"/>
              <a:ext cx="79200" cy="72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4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18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372739" y="1521226"/>
              <a:ext cx="79200" cy="864000"/>
            </a:xfrm>
            <a:prstGeom prst="rect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18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6498450" y="3031745"/>
            <a:ext cx="2315813" cy="5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698" tIns="60383" rIns="120698" bIns="60383">
            <a:spAutoFit/>
          </a:bodyPr>
          <a:lstStyle>
            <a:defPPr>
              <a:defRPr lang="ru-RU"/>
            </a:defPPr>
            <a:lvl1pPr>
              <a:defRPr sz="1000" b="1"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algn="ctr" defTabSz="1206994"/>
            <a:r>
              <a:rPr lang="ru-RU" altLang="ru-RU" sz="1400" dirty="0">
                <a:solidFill>
                  <a:srgbClr val="002060"/>
                </a:solidFill>
              </a:rPr>
              <a:t>Доля ПУБЛИКАЦИЙ</a:t>
            </a:r>
          </a:p>
          <a:p>
            <a:pPr algn="ctr" defTabSz="1206994"/>
            <a:r>
              <a:rPr lang="ru-RU" altLang="ru-RU" sz="1400" dirty="0">
                <a:solidFill>
                  <a:srgbClr val="002060"/>
                </a:solidFill>
              </a:rPr>
              <a:t>по квартилям в </a:t>
            </a:r>
            <a:r>
              <a:rPr lang="en-US" altLang="ru-RU" sz="1400" dirty="0">
                <a:solidFill>
                  <a:srgbClr val="002060"/>
                </a:solidFill>
              </a:rPr>
              <a:t>SCOPUS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291185508"/>
              </p:ext>
            </p:extLst>
          </p:nvPr>
        </p:nvGraphicFramePr>
        <p:xfrm>
          <a:off x="6228184" y="3474469"/>
          <a:ext cx="2845518" cy="158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2225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A1F7-28CC-4EE3-B175-450E3FDF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и логика программ КФУ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B42495-4738-4B04-B633-A52C3C147006}"/>
              </a:ext>
            </a:extLst>
          </p:cNvPr>
          <p:cNvSpPr/>
          <p:nvPr/>
        </p:nvSpPr>
        <p:spPr>
          <a:xfrm>
            <a:off x="395537" y="1131590"/>
            <a:ext cx="2218910" cy="1075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Программа развития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2010-2014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D45ED2-F590-441B-818C-F06701ECA232}"/>
              </a:ext>
            </a:extLst>
          </p:cNvPr>
          <p:cNvSpPr/>
          <p:nvPr/>
        </p:nvSpPr>
        <p:spPr>
          <a:xfrm>
            <a:off x="395536" y="2355809"/>
            <a:ext cx="2218912" cy="107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Программа развития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2015-2019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704530-5218-458E-BF32-554306062AE7}"/>
              </a:ext>
            </a:extLst>
          </p:cNvPr>
          <p:cNvSpPr/>
          <p:nvPr/>
        </p:nvSpPr>
        <p:spPr>
          <a:xfrm>
            <a:off x="395536" y="3580031"/>
            <a:ext cx="2218912" cy="10759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Программа 5/100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2013-2019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5ABB481-F3F2-47C1-82B0-FC0D74384839}"/>
              </a:ext>
            </a:extLst>
          </p:cNvPr>
          <p:cNvSpPr/>
          <p:nvPr/>
        </p:nvSpPr>
        <p:spPr>
          <a:xfrm>
            <a:off x="2711356" y="2685115"/>
            <a:ext cx="633618" cy="4174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E7582E7-24E4-4079-9310-6F51EEBF288B}"/>
              </a:ext>
            </a:extLst>
          </p:cNvPr>
          <p:cNvSpPr/>
          <p:nvPr/>
        </p:nvSpPr>
        <p:spPr>
          <a:xfrm rot="2364792">
            <a:off x="2759670" y="1736084"/>
            <a:ext cx="633618" cy="4174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B1F1ED7-7E1E-40D4-BCC8-EE4F9FE545B5}"/>
              </a:ext>
            </a:extLst>
          </p:cNvPr>
          <p:cNvSpPr/>
          <p:nvPr/>
        </p:nvSpPr>
        <p:spPr>
          <a:xfrm rot="19288568">
            <a:off x="2754948" y="3627406"/>
            <a:ext cx="633618" cy="4174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A227FAB-5FAA-4E7B-8308-7D239D459B51}"/>
              </a:ext>
            </a:extLst>
          </p:cNvPr>
          <p:cNvSpPr/>
          <p:nvPr/>
        </p:nvSpPr>
        <p:spPr>
          <a:xfrm>
            <a:off x="3438151" y="2324906"/>
            <a:ext cx="2218912" cy="10759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dirty="0"/>
              <a:t>Общая стратегия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FBF7E4-7559-424A-957D-FE78EBE0AFE9}"/>
              </a:ext>
            </a:extLst>
          </p:cNvPr>
          <p:cNvSpPr/>
          <p:nvPr/>
        </p:nvSpPr>
        <p:spPr>
          <a:xfrm>
            <a:off x="6480770" y="1131590"/>
            <a:ext cx="2218910" cy="1075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b="1" cap="all" dirty="0">
                <a:solidFill>
                  <a:schemeClr val="accent5">
                    <a:lumMod val="50000"/>
                  </a:schemeClr>
                </a:solidFill>
              </a:rPr>
              <a:t>Глобальные вызовы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9DBD709-8F3D-4F1F-BB94-CFFBDC8B689C}"/>
              </a:ext>
            </a:extLst>
          </p:cNvPr>
          <p:cNvSpPr/>
          <p:nvPr/>
        </p:nvSpPr>
        <p:spPr>
          <a:xfrm>
            <a:off x="6480769" y="2355809"/>
            <a:ext cx="2218912" cy="10759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b="1" cap="all" dirty="0">
                <a:solidFill>
                  <a:schemeClr val="accent5">
                    <a:lumMod val="50000"/>
                  </a:schemeClr>
                </a:solidFill>
              </a:rPr>
              <a:t>Большие вызовы (Российская Федерация)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88A433-AF7D-4DA4-A838-CAAFF998647B}"/>
              </a:ext>
            </a:extLst>
          </p:cNvPr>
          <p:cNvSpPr/>
          <p:nvPr/>
        </p:nvSpPr>
        <p:spPr>
          <a:xfrm>
            <a:off x="6480769" y="3580031"/>
            <a:ext cx="2218912" cy="10759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r>
              <a:rPr lang="ru-RU" b="1" cap="all" dirty="0">
                <a:solidFill>
                  <a:schemeClr val="accent5">
                    <a:lumMod val="50000"/>
                  </a:schemeClr>
                </a:solidFill>
              </a:rPr>
              <a:t>Региональные вызовы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74EDBF48-341D-4151-896B-13A22C6EBDD5}"/>
              </a:ext>
            </a:extLst>
          </p:cNvPr>
          <p:cNvSpPr/>
          <p:nvPr/>
        </p:nvSpPr>
        <p:spPr>
          <a:xfrm>
            <a:off x="5738364" y="2685115"/>
            <a:ext cx="633618" cy="4174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E590D6F4-0F4A-452A-9387-F287671AF924}"/>
              </a:ext>
            </a:extLst>
          </p:cNvPr>
          <p:cNvSpPr/>
          <p:nvPr/>
        </p:nvSpPr>
        <p:spPr>
          <a:xfrm rot="19413772">
            <a:off x="5786678" y="1736084"/>
            <a:ext cx="633618" cy="4174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BA31A51C-1A2E-4F2B-B2A9-CC221984EEE6}"/>
              </a:ext>
            </a:extLst>
          </p:cNvPr>
          <p:cNvSpPr/>
          <p:nvPr/>
        </p:nvSpPr>
        <p:spPr>
          <a:xfrm rot="2576313">
            <a:off x="5781957" y="3627406"/>
            <a:ext cx="633618" cy="4174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5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EA8CE-91D4-46E0-A1E8-8D852D1F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470"/>
            <a:ext cx="7886700" cy="99417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ТРАНСФОРМАЦИИ</a:t>
            </a:r>
          </a:p>
        </p:txBody>
      </p:sp>
      <p:graphicFrame>
        <p:nvGraphicFramePr>
          <p:cNvPr id="28675" name="Объект 7">
            <a:extLst>
              <a:ext uri="{FF2B5EF4-FFF2-40B4-BE49-F238E27FC236}">
                <a16:creationId xmlns:a16="http://schemas.microsoft.com/office/drawing/2014/main" id="{27034C9B-F498-49AB-99BB-6D7D42D13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87642"/>
              </p:ext>
            </p:extLst>
          </p:nvPr>
        </p:nvGraphicFramePr>
        <p:xfrm>
          <a:off x="1043608" y="915567"/>
          <a:ext cx="2540175" cy="212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r:id="rId3" imgW="2676376" imgH="2280102" progId="Excel.Chart.8">
                  <p:embed/>
                </p:oleObj>
              </mc:Choice>
              <mc:Fallback>
                <p:oleObj r:id="rId3" imgW="2676376" imgH="2280102" progId="Excel.Chart.8">
                  <p:embed/>
                  <p:pic>
                    <p:nvPicPr>
                      <p:cNvPr id="28675" name="Объект 7">
                        <a:extLst>
                          <a:ext uri="{FF2B5EF4-FFF2-40B4-BE49-F238E27FC236}">
                            <a16:creationId xmlns:a16="http://schemas.microsoft.com/office/drawing/2014/main" id="{27034C9B-F498-49AB-99BB-6D7D42D135B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15567"/>
                        <a:ext cx="2540175" cy="2126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Дата 3">
            <a:extLst>
              <a:ext uri="{FF2B5EF4-FFF2-40B4-BE49-F238E27FC236}">
                <a16:creationId xmlns:a16="http://schemas.microsoft.com/office/drawing/2014/main" id="{88E647F4-6066-4CAF-9217-8419D4C511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5351" indent="-21364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4456" indent="-1709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196160" indent="-1709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37865" indent="-1709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79699" indent="-1709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1469" indent="-1709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63238" indent="-1709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05073" indent="-1709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534F0-52E8-4804-A22A-1441C976F495}" type="datetime1">
              <a:rPr lang="ru-RU" alt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14.12.2017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8677" name="Номер слайда 4">
            <a:extLst>
              <a:ext uri="{FF2B5EF4-FFF2-40B4-BE49-F238E27FC236}">
                <a16:creationId xmlns:a16="http://schemas.microsoft.com/office/drawing/2014/main" id="{7A6B3878-BEF1-44AC-87EF-F7FE4D20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5351" indent="-213648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4456" indent="-170918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6160" indent="-170918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37865" indent="-170918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79699" indent="-170918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1469" indent="-170918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63238" indent="-170918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05073" indent="-170918" eaLnBrk="0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9C2532-E780-4366-B058-B6434623C0F2}" type="slidenum">
              <a:rPr lang="ru-RU" altLang="ru-RU" sz="7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700">
              <a:solidFill>
                <a:srgbClr val="898989"/>
              </a:solidFill>
            </a:endParaRPr>
          </a:p>
        </p:txBody>
      </p:sp>
      <p:graphicFrame>
        <p:nvGraphicFramePr>
          <p:cNvPr id="28678" name="Объект 7">
            <a:extLst>
              <a:ext uri="{FF2B5EF4-FFF2-40B4-BE49-F238E27FC236}">
                <a16:creationId xmlns:a16="http://schemas.microsoft.com/office/drawing/2014/main" id="{FA43A91D-9F75-4600-A424-920A8EE33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52388"/>
              </p:ext>
            </p:extLst>
          </p:nvPr>
        </p:nvGraphicFramePr>
        <p:xfrm>
          <a:off x="759100" y="2859783"/>
          <a:ext cx="2419533" cy="211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Chart" r:id="rId5" imgW="2469094" imgH="2286198" progId="Excel.Chart.8">
                  <p:embed/>
                </p:oleObj>
              </mc:Choice>
              <mc:Fallback>
                <p:oleObj name="Chart" r:id="rId5" imgW="2469094" imgH="2286198" progId="Excel.Chart.8">
                  <p:embed/>
                  <p:pic>
                    <p:nvPicPr>
                      <p:cNvPr id="28678" name="Объект 7">
                        <a:extLst>
                          <a:ext uri="{FF2B5EF4-FFF2-40B4-BE49-F238E27FC236}">
                            <a16:creationId xmlns:a16="http://schemas.microsoft.com/office/drawing/2014/main" id="{FA43A91D-9F75-4600-A424-920A8EE33E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00" y="2859783"/>
                        <a:ext cx="2419533" cy="21157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Объект 7">
            <a:extLst>
              <a:ext uri="{FF2B5EF4-FFF2-40B4-BE49-F238E27FC236}">
                <a16:creationId xmlns:a16="http://schemas.microsoft.com/office/drawing/2014/main" id="{8617EDAB-A206-465A-B70C-7A074BDB5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605946"/>
              </p:ext>
            </p:extLst>
          </p:nvPr>
        </p:nvGraphicFramePr>
        <p:xfrm>
          <a:off x="3656192" y="915566"/>
          <a:ext cx="2283960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Chart" r:id="rId7" imgW="2462997" imgH="2286198" progId="Excel.Chart.8">
                  <p:embed/>
                </p:oleObj>
              </mc:Choice>
              <mc:Fallback>
                <p:oleObj name="Chart" r:id="rId7" imgW="2462997" imgH="2286198" progId="Excel.Chart.8">
                  <p:embed/>
                  <p:pic>
                    <p:nvPicPr>
                      <p:cNvPr id="28679" name="Объект 7">
                        <a:extLst>
                          <a:ext uri="{FF2B5EF4-FFF2-40B4-BE49-F238E27FC236}">
                            <a16:creationId xmlns:a16="http://schemas.microsoft.com/office/drawing/2014/main" id="{8617EDAB-A206-465A-B70C-7A074BDB55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192" y="915566"/>
                        <a:ext cx="2283960" cy="21602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Объект 7">
            <a:extLst>
              <a:ext uri="{FF2B5EF4-FFF2-40B4-BE49-F238E27FC236}">
                <a16:creationId xmlns:a16="http://schemas.microsoft.com/office/drawing/2014/main" id="{333D32FD-5BB0-49C8-B09F-661252376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236446"/>
              </p:ext>
            </p:extLst>
          </p:nvPr>
        </p:nvGraphicFramePr>
        <p:xfrm>
          <a:off x="3707913" y="2950697"/>
          <a:ext cx="2178815" cy="206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r:id="rId9" imgW="2462997" imgH="2280102" progId="Excel.Chart.8">
                  <p:embed/>
                </p:oleObj>
              </mc:Choice>
              <mc:Fallback>
                <p:oleObj r:id="rId9" imgW="2462997" imgH="2280102" progId="Excel.Chart.8">
                  <p:embed/>
                  <p:pic>
                    <p:nvPicPr>
                      <p:cNvPr id="28680" name="Объект 7">
                        <a:extLst>
                          <a:ext uri="{FF2B5EF4-FFF2-40B4-BE49-F238E27FC236}">
                            <a16:creationId xmlns:a16="http://schemas.microsoft.com/office/drawing/2014/main" id="{333D32FD-5BB0-49C8-B09F-6612523760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13" y="2950697"/>
                        <a:ext cx="2178815" cy="2069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Объект 7">
            <a:extLst>
              <a:ext uri="{FF2B5EF4-FFF2-40B4-BE49-F238E27FC236}">
                <a16:creationId xmlns:a16="http://schemas.microsoft.com/office/drawing/2014/main" id="{D275B041-DD6E-4AAD-95FE-A09598081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869283"/>
              </p:ext>
            </p:extLst>
          </p:nvPr>
        </p:nvGraphicFramePr>
        <p:xfrm>
          <a:off x="5868144" y="898631"/>
          <a:ext cx="2592288" cy="217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r:id="rId11" imgW="2645893" imgH="2280102" progId="Excel.Chart.8">
                  <p:embed/>
                </p:oleObj>
              </mc:Choice>
              <mc:Fallback>
                <p:oleObj r:id="rId11" imgW="2645893" imgH="2280102" progId="Excel.Chart.8">
                  <p:embed/>
                  <p:pic>
                    <p:nvPicPr>
                      <p:cNvPr id="28681" name="Объект 7">
                        <a:extLst>
                          <a:ext uri="{FF2B5EF4-FFF2-40B4-BE49-F238E27FC236}">
                            <a16:creationId xmlns:a16="http://schemas.microsoft.com/office/drawing/2014/main" id="{D275B041-DD6E-4AAD-95FE-A0959808187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898631"/>
                        <a:ext cx="2592288" cy="2177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Объект 7">
            <a:extLst>
              <a:ext uri="{FF2B5EF4-FFF2-40B4-BE49-F238E27FC236}">
                <a16:creationId xmlns:a16="http://schemas.microsoft.com/office/drawing/2014/main" id="{6C306AF7-90E5-4482-9D1F-AB1B21F69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02894"/>
              </p:ext>
            </p:extLst>
          </p:nvPr>
        </p:nvGraphicFramePr>
        <p:xfrm>
          <a:off x="6080187" y="2931792"/>
          <a:ext cx="216422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Chart" r:id="rId13" imgW="2469094" imgH="2286198" progId="Excel.Chart.8">
                  <p:embed/>
                </p:oleObj>
              </mc:Choice>
              <mc:Fallback>
                <p:oleObj name="Chart" r:id="rId13" imgW="2469094" imgH="2286198" progId="Excel.Chart.8">
                  <p:embed/>
                  <p:pic>
                    <p:nvPicPr>
                      <p:cNvPr id="28682" name="Объект 7">
                        <a:extLst>
                          <a:ext uri="{FF2B5EF4-FFF2-40B4-BE49-F238E27FC236}">
                            <a16:creationId xmlns:a16="http://schemas.microsoft.com/office/drawing/2014/main" id="{6C306AF7-90E5-4482-9D1F-AB1B21F69E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87" y="2931792"/>
                        <a:ext cx="2164222" cy="20882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Box 13">
            <a:extLst>
              <a:ext uri="{FF2B5EF4-FFF2-40B4-BE49-F238E27FC236}">
                <a16:creationId xmlns:a16="http://schemas.microsoft.com/office/drawing/2014/main" id="{50B0401E-BD0B-4AE3-9688-C280007F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49" y="1719193"/>
            <a:ext cx="756047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1" tIns="34289" rIns="68381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2,9 </a:t>
            </a:r>
            <a:r>
              <a:rPr lang="ru-RU" altLang="ru-RU" sz="1200" dirty="0">
                <a:solidFill>
                  <a:srgbClr val="2F5597"/>
                </a:solidFill>
                <a:latin typeface="Arial" panose="020B0604020202020204" pitchFamily="34" charset="0"/>
              </a:rPr>
              <a:t>раза</a:t>
            </a:r>
            <a:endParaRPr lang="ru-RU" altLang="ru-RU" sz="1400" dirty="0">
              <a:solidFill>
                <a:srgbClr val="2F5597"/>
              </a:solidFill>
              <a:latin typeface="Arial" panose="020B0604020202020204" pitchFamily="34" charset="0"/>
            </a:endParaRPr>
          </a:p>
        </p:txBody>
      </p:sp>
      <p:sp>
        <p:nvSpPr>
          <p:cNvPr id="28684" name="TextBox 14">
            <a:extLst>
              <a:ext uri="{FF2B5EF4-FFF2-40B4-BE49-F238E27FC236}">
                <a16:creationId xmlns:a16="http://schemas.microsoft.com/office/drawing/2014/main" id="{5ED304F2-637D-44C7-8F45-01907E64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030" y="1713827"/>
            <a:ext cx="756047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1" tIns="34289" rIns="68381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5</a:t>
            </a: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,</a:t>
            </a:r>
            <a:r>
              <a:rPr lang="en-US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5</a:t>
            </a: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2F5597"/>
                </a:solidFill>
                <a:latin typeface="Arial" panose="020B0604020202020204" pitchFamily="34" charset="0"/>
              </a:rPr>
              <a:t>раза</a:t>
            </a:r>
            <a:endParaRPr lang="ru-RU" altLang="ru-RU" sz="1400" dirty="0">
              <a:solidFill>
                <a:srgbClr val="2F5597"/>
              </a:solidFill>
              <a:latin typeface="Arial" panose="020B0604020202020204" pitchFamily="34" charset="0"/>
            </a:endParaRPr>
          </a:p>
        </p:txBody>
      </p:sp>
      <p:sp>
        <p:nvSpPr>
          <p:cNvPr id="28685" name="TextBox 15">
            <a:extLst>
              <a:ext uri="{FF2B5EF4-FFF2-40B4-BE49-F238E27FC236}">
                <a16:creationId xmlns:a16="http://schemas.microsoft.com/office/drawing/2014/main" id="{97EE30DF-C759-4FBB-94A4-E2786016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43" y="1719193"/>
            <a:ext cx="756047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1" tIns="34289" rIns="68381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1,8 </a:t>
            </a:r>
            <a:r>
              <a:rPr lang="ru-RU" altLang="ru-RU" sz="1200" dirty="0">
                <a:solidFill>
                  <a:srgbClr val="2F5597"/>
                </a:solidFill>
                <a:latin typeface="Arial" panose="020B0604020202020204" pitchFamily="34" charset="0"/>
              </a:rPr>
              <a:t>раза</a:t>
            </a:r>
            <a:endParaRPr lang="ru-RU" altLang="ru-RU" sz="1400" dirty="0">
              <a:solidFill>
                <a:srgbClr val="2F5597"/>
              </a:solidFill>
              <a:latin typeface="Arial" panose="020B0604020202020204" pitchFamily="34" charset="0"/>
            </a:endParaRPr>
          </a:p>
        </p:txBody>
      </p:sp>
      <p:sp>
        <p:nvSpPr>
          <p:cNvPr id="28686" name="TextBox 16">
            <a:extLst>
              <a:ext uri="{FF2B5EF4-FFF2-40B4-BE49-F238E27FC236}">
                <a16:creationId xmlns:a16="http://schemas.microsoft.com/office/drawing/2014/main" id="{F75ADEC5-67AD-4C70-BDDA-F6717C53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16" y="3731494"/>
            <a:ext cx="756047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1" tIns="34289" rIns="68381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2,5 </a:t>
            </a:r>
            <a:r>
              <a:rPr lang="ru-RU" altLang="ru-RU" sz="1200" dirty="0">
                <a:solidFill>
                  <a:srgbClr val="2F5597"/>
                </a:solidFill>
                <a:latin typeface="Arial" panose="020B0604020202020204" pitchFamily="34" charset="0"/>
              </a:rPr>
              <a:t>раза</a:t>
            </a:r>
            <a:endParaRPr lang="ru-RU" altLang="ru-RU" sz="1400" dirty="0">
              <a:solidFill>
                <a:srgbClr val="2F5597"/>
              </a:solidFill>
              <a:latin typeface="Arial" panose="020B0604020202020204" pitchFamily="34" charset="0"/>
            </a:endParaRPr>
          </a:p>
        </p:txBody>
      </p:sp>
      <p:sp>
        <p:nvSpPr>
          <p:cNvPr id="28687" name="TextBox 17">
            <a:extLst>
              <a:ext uri="{FF2B5EF4-FFF2-40B4-BE49-F238E27FC236}">
                <a16:creationId xmlns:a16="http://schemas.microsoft.com/office/drawing/2014/main" id="{2F4823DB-E993-4AB3-B7A4-880578DC8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208" y="3731496"/>
            <a:ext cx="883444" cy="2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1" tIns="34289" rIns="68381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14,6 </a:t>
            </a:r>
            <a:r>
              <a:rPr lang="ru-RU" altLang="ru-RU" sz="1200" dirty="0">
                <a:solidFill>
                  <a:srgbClr val="2F5597"/>
                </a:solidFill>
                <a:latin typeface="Arial" panose="020B0604020202020204" pitchFamily="34" charset="0"/>
              </a:rPr>
              <a:t>раза</a:t>
            </a:r>
            <a:endParaRPr lang="ru-RU" altLang="ru-RU" sz="1400" dirty="0">
              <a:solidFill>
                <a:srgbClr val="2F5597"/>
              </a:solidFill>
              <a:latin typeface="Arial" panose="020B0604020202020204" pitchFamily="34" charset="0"/>
            </a:endParaRPr>
          </a:p>
        </p:txBody>
      </p:sp>
      <p:sp>
        <p:nvSpPr>
          <p:cNvPr id="28688" name="TextBox 18">
            <a:extLst>
              <a:ext uri="{FF2B5EF4-FFF2-40B4-BE49-F238E27FC236}">
                <a16:creationId xmlns:a16="http://schemas.microsoft.com/office/drawing/2014/main" id="{6BFDC12A-F90C-4B4F-9FCF-CB6A7336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05" y="3731494"/>
            <a:ext cx="756047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1" tIns="34289" rIns="68381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2F5597"/>
                </a:solidFill>
                <a:latin typeface="Arial" panose="020B0604020202020204" pitchFamily="34" charset="0"/>
              </a:rPr>
              <a:t>4,3 </a:t>
            </a:r>
            <a:r>
              <a:rPr lang="ru-RU" altLang="ru-RU" sz="1200" dirty="0">
                <a:solidFill>
                  <a:srgbClr val="2F5597"/>
                </a:solidFill>
                <a:latin typeface="Arial" panose="020B0604020202020204" pitchFamily="34" charset="0"/>
              </a:rPr>
              <a:t>раза</a:t>
            </a:r>
            <a:endParaRPr lang="ru-RU" altLang="ru-RU" sz="1400" dirty="0">
              <a:solidFill>
                <a:srgbClr val="2F559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9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>
            <a:extLst>
              <a:ext uri="{FF2B5EF4-FFF2-40B4-BE49-F238E27FC236}">
                <a16:creationId xmlns:a16="http://schemas.microsoft.com/office/drawing/2014/main" id="{D3D21FDD-EDDC-486F-B8F7-45F844DC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6107" indent="-21391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590" indent="-171134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97780" indent="-171134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39971" indent="-171134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2237" indent="-17113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4466" indent="-17113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66694" indent="-17113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08961" indent="-171134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D2528DA1-CB7A-485B-9732-17F32054922C}" type="slidenum">
              <a:rPr lang="ru-RU" altLang="ru-RU" sz="900">
                <a:solidFill>
                  <a:srgbClr val="000000"/>
                </a:solidFill>
                <a:latin typeface="Georgia" panose="0204050205040502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31</a:t>
            </a:fld>
            <a:endParaRPr lang="ru-RU" altLang="ru-RU" sz="9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Диаграмма 5">
            <a:extLst>
              <a:ext uri="{FF2B5EF4-FFF2-40B4-BE49-F238E27FC236}">
                <a16:creationId xmlns:a16="http://schemas.microsoft.com/office/drawing/2014/main" id="{FD1461DD-78EF-4918-87DB-26A7C917E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266529"/>
              </p:ext>
            </p:extLst>
          </p:nvPr>
        </p:nvGraphicFramePr>
        <p:xfrm>
          <a:off x="467544" y="927793"/>
          <a:ext cx="8352928" cy="365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7C5C770-9430-4301-9C30-C6C55B028B35}"/>
              </a:ext>
            </a:extLst>
          </p:cNvPr>
          <p:cNvSpPr txBox="1">
            <a:spLocks/>
          </p:cNvSpPr>
          <p:nvPr/>
        </p:nvSpPr>
        <p:spPr>
          <a:xfrm>
            <a:off x="526976" y="339502"/>
            <a:ext cx="7992888" cy="43816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ru-RU" sz="2000" b="1" cap="all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и динамика средней заработной платы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3F2961A-909E-4638-898F-BEDC57CAE7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ADC8E-1216-4278-A0DB-2242D4B8201F}" type="datetime1">
              <a:rPr lang="ru-RU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7" y="600076"/>
            <a:ext cx="2905125" cy="4662812"/>
          </a:xfrm>
          <a:prstGeom prst="rect">
            <a:avLst/>
          </a:prstGeom>
          <a:noFill/>
        </p:spPr>
        <p:txBody>
          <a:bodyPr lIns="68525" tIns="34289" rIns="68525" bIns="34289">
            <a:spAutoFit/>
          </a:bodyPr>
          <a:lstStyle/>
          <a:p>
            <a:pPr defTabSz="342569">
              <a:defRPr/>
            </a:pPr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Arial" pitchFamily="34" charset="0"/>
              </a:rPr>
              <a:t>Большие вызовы </a:t>
            </a:r>
          </a:p>
          <a:p>
            <a:pPr defTabSz="342569">
              <a:defRPr/>
            </a:pPr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Arial" pitchFamily="34" charset="0"/>
              </a:rPr>
              <a:t>(Российская Федерация)</a:t>
            </a:r>
          </a:p>
          <a:p>
            <a:pPr indent="-80926" algn="just" defTabSz="34256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2060"/>
                </a:solidFill>
                <a:cs typeface="Arial" pitchFamily="34" charset="0"/>
              </a:rPr>
              <a:t>Демографический переход, обусловленный увеличением продолжительности жизни людей, изменением их образа жизни, и связанное с этим старение населения, угрозы глобальных пандемий, увеличение риска появления новых и возврата исчезнувших инфекций.</a:t>
            </a:r>
          </a:p>
          <a:p>
            <a:pPr indent="-80926" algn="just" defTabSz="34256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2060"/>
                </a:solidFill>
                <a:cs typeface="Arial" pitchFamily="34" charset="0"/>
              </a:rPr>
              <a:t>Рост рисков для жизни и здоровья граждан в результате неэффективного использования природных ресурсов и возрастания антропогенных нагрузок на окружающую среду.</a:t>
            </a:r>
          </a:p>
          <a:p>
            <a:pPr indent="-80926" algn="just" defTabSz="34256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2060"/>
                </a:solidFill>
                <a:cs typeface="Arial" pitchFamily="34" charset="0"/>
              </a:rPr>
              <a:t>Качественное изменение характера глобальных и локальных энергетических систем.</a:t>
            </a:r>
          </a:p>
          <a:p>
            <a:pPr indent="-80926" algn="just" defTabSz="342569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2060"/>
                </a:solidFill>
                <a:cs typeface="Arial" pitchFamily="34" charset="0"/>
              </a:rPr>
              <a:t>Необходимость эффективного освоения пространства, в том числе путем преодоления диспропорций социально-экономического развития территорий страны, а также укрепление позиций России в области экономического, научного и военного освоения космического и воздушного пространства, Мирового океана, Арктики и Антарктики.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34150" y="678663"/>
            <a:ext cx="2562225" cy="4362731"/>
          </a:xfrm>
          <a:prstGeom prst="rect">
            <a:avLst/>
          </a:prstGeom>
          <a:noFill/>
        </p:spPr>
        <p:txBody>
          <a:bodyPr lIns="68525" tIns="34289" rIns="68525" bIns="34289">
            <a:spAutoFit/>
          </a:bodyPr>
          <a:lstStyle/>
          <a:p>
            <a:pPr defTabSz="342569">
              <a:defRPr/>
            </a:pPr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Arial" pitchFamily="34" charset="0"/>
              </a:rPr>
              <a:t>Глобальные вызовы</a:t>
            </a:r>
          </a:p>
          <a:p>
            <a:pPr algn="just" defTabSz="342569">
              <a:defRPr/>
            </a:pPr>
            <a:r>
              <a:rPr lang="ru-RU" sz="1100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ЗДРАВООХРАНЕНИЕ, МЕДИЦИНА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Рост заболеваний, связанных с увеличением продолжительности жизни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Новые инфекции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Глобальная безопасность в области здравоохранения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Изменения окружающей среды и климата</a:t>
            </a:r>
          </a:p>
          <a:p>
            <a:pPr algn="just" defTabSz="342569"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ЗЕМЛЯ, РЕСУРСЫ, ЭНЕРГИЯ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Глобальное потепление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Рост мирового потребления энергии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Экологические проблемы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Снижение цен на углеводороды</a:t>
            </a:r>
          </a:p>
          <a:p>
            <a:pPr algn="just" defTabSz="342569"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КОСМОС, ВСЕЛЕННАЯ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Космические угрозы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Эффективность космических программ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Изменения окружающей среды и климата</a:t>
            </a:r>
          </a:p>
          <a:p>
            <a:pPr algn="just" defTabSz="342569"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ОБРАЗОВАНИЕ, ЧЕЛОВЕЧЕСКИЕ РЕСУРСЫ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Изменяющаяся форма знаний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Быстрое развитие технологий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Быстрое устаревание навыков</a:t>
            </a:r>
          </a:p>
          <a:p>
            <a:pPr marL="214128" indent="-214128" algn="just" defTabSz="342569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2060"/>
                </a:solidFill>
                <a:cs typeface="Arial" pitchFamily="34" charset="0"/>
              </a:rPr>
              <a:t>Миграция и мобильность человеческих потоков</a:t>
            </a:r>
            <a:endParaRPr lang="ru-RU" sz="1200" b="1" dirty="0">
              <a:solidFill>
                <a:srgbClr val="002060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2257" y="2571752"/>
            <a:ext cx="2009775" cy="507828"/>
          </a:xfrm>
          <a:prstGeom prst="rect">
            <a:avLst/>
          </a:prstGeom>
          <a:noFill/>
        </p:spPr>
        <p:txBody>
          <a:bodyPr lIns="68525" tIns="34289" rIns="68525" bIns="34289">
            <a:spAutoFit/>
          </a:bodyPr>
          <a:lstStyle/>
          <a:p>
            <a:pPr algn="ctr" defTabSz="342569">
              <a:defRPr/>
            </a:pPr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  <a:latin typeface="Calibri Light"/>
                <a:cs typeface="Arial" pitchFamily="34" charset="0"/>
              </a:rPr>
              <a:t>Региональные вызовы</a:t>
            </a:r>
          </a:p>
        </p:txBody>
      </p:sp>
      <p:sp>
        <p:nvSpPr>
          <p:cNvPr id="100357" name="Прямоугольник 86"/>
          <p:cNvSpPr>
            <a:spLocks noChangeArrowheads="1"/>
          </p:cNvSpPr>
          <p:nvPr/>
        </p:nvSpPr>
        <p:spPr bwMode="auto">
          <a:xfrm>
            <a:off x="3105151" y="3118449"/>
            <a:ext cx="3348038" cy="19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5" tIns="34289" rIns="68525" bIns="34289">
            <a:spAutoFit/>
          </a:bodyPr>
          <a:lstStyle>
            <a:lvl1pPr marL="71438" indent="-71438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341414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cs typeface="Arial" pitchFamily="34" charset="0"/>
              </a:rPr>
              <a:t>Недостаточная глобальная конкурентоспособность обрабатывающей промышленности, недостаток сырья для нефтегазохимии; экологические проблемы.</a:t>
            </a:r>
          </a:p>
          <a:p>
            <a:pPr algn="just" defTabSz="341414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cs typeface="Arial" pitchFamily="34" charset="0"/>
              </a:rPr>
              <a:t>Несоответствие квалификации работников осуществляемой профессиональной деятельности; дефицит квалифицированных кадров для инновационной экономики.</a:t>
            </a:r>
          </a:p>
          <a:p>
            <a:pPr algn="just" defTabSz="341414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2060"/>
                </a:solidFill>
                <a:cs typeface="Arial" pitchFamily="34" charset="0"/>
              </a:rPr>
              <a:t>Развитие прорывных технологий: искусственный интеллект; биотехнологии; информационные, когнитивные и  аддитивные технологии</a:t>
            </a:r>
          </a:p>
        </p:txBody>
      </p:sp>
      <p:sp>
        <p:nvSpPr>
          <p:cNvPr id="100358" name="TextBox 19"/>
          <p:cNvSpPr txBox="1">
            <a:spLocks noChangeArrowheads="1"/>
          </p:cNvSpPr>
          <p:nvPr/>
        </p:nvSpPr>
        <p:spPr bwMode="auto">
          <a:xfrm>
            <a:off x="5769773" y="1009649"/>
            <a:ext cx="664369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5" tIns="34289" rIns="68525" bIns="3428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1414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cs typeface="Arial" pitchFamily="34" charset="0"/>
              </a:rPr>
              <a:t>ответы</a:t>
            </a:r>
          </a:p>
        </p:txBody>
      </p:sp>
      <p:sp>
        <p:nvSpPr>
          <p:cNvPr id="21" name="Стрелка вверх 20"/>
          <p:cNvSpPr/>
          <p:nvPr/>
        </p:nvSpPr>
        <p:spPr>
          <a:xfrm rot="5400000">
            <a:off x="5669758" y="1191817"/>
            <a:ext cx="479822" cy="6322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anchor="ctr"/>
          <a:lstStyle/>
          <a:p>
            <a:pPr algn="ctr" defTabSz="342569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3613596" y="2025302"/>
            <a:ext cx="481013" cy="5464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anchor="ctr"/>
          <a:lstStyle/>
          <a:p>
            <a:pPr algn="ctr" defTabSz="342569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 rot="10800000">
            <a:off x="5505504" y="2030065"/>
            <a:ext cx="481013" cy="5464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anchor="ctr"/>
          <a:lstStyle/>
          <a:p>
            <a:pPr algn="ctr" defTabSz="342569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0362" name="TextBox 23"/>
          <p:cNvSpPr txBox="1">
            <a:spLocks noChangeArrowheads="1"/>
          </p:cNvSpPr>
          <p:nvPr/>
        </p:nvSpPr>
        <p:spPr bwMode="auto">
          <a:xfrm>
            <a:off x="4508897" y="2128836"/>
            <a:ext cx="664369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5" tIns="34289" rIns="68525" bIns="3428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1414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ответы</a:t>
            </a:r>
          </a:p>
        </p:txBody>
      </p:sp>
      <p:sp>
        <p:nvSpPr>
          <p:cNvPr id="100363" name="TextBox 25"/>
          <p:cNvSpPr txBox="1">
            <a:spLocks noChangeArrowheads="1"/>
          </p:cNvSpPr>
          <p:nvPr/>
        </p:nvSpPr>
        <p:spPr bwMode="auto">
          <a:xfrm>
            <a:off x="3201625" y="1009649"/>
            <a:ext cx="664369" cy="2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5" tIns="34289" rIns="68525" bIns="3428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41414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>
                <a:solidFill>
                  <a:srgbClr val="002060"/>
                </a:solidFill>
                <a:cs typeface="Arial" pitchFamily="34" charset="0"/>
              </a:rPr>
              <a:t>ответы</a:t>
            </a:r>
          </a:p>
        </p:txBody>
      </p:sp>
      <p:sp>
        <p:nvSpPr>
          <p:cNvPr id="27" name="Стрелка вверх 26"/>
          <p:cNvSpPr/>
          <p:nvPr/>
        </p:nvSpPr>
        <p:spPr>
          <a:xfrm rot="16200000">
            <a:off x="3230803" y="1195984"/>
            <a:ext cx="481013" cy="6322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anchor="ctr"/>
          <a:lstStyle/>
          <a:p>
            <a:pPr algn="ctr" defTabSz="342569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69056"/>
            <a:ext cx="7760867" cy="441144"/>
          </a:xfrm>
          <a:prstGeom prst="rect">
            <a:avLst/>
          </a:prstGeom>
          <a:noFill/>
        </p:spPr>
        <p:txBody>
          <a:bodyPr wrap="square" lIns="68525" tIns="34289" rIns="68525" bIns="34289">
            <a:spAutoFit/>
          </a:bodyPr>
          <a:lstStyle/>
          <a:p>
            <a:pPr defTabSz="913545">
              <a:lnSpc>
                <a:spcPts val="2900"/>
              </a:lnSpc>
              <a:defRPr/>
            </a:pPr>
            <a:r>
              <a:rPr lang="ru-RU" sz="2000" b="1" kern="0" cap="all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ИЕРАРХИЯ «ВЫЗОВОВ» И ПРИОРИТЕТЫ РАЗВИТИЯ КФУ  </a:t>
            </a:r>
          </a:p>
        </p:txBody>
      </p:sp>
      <p:pic>
        <p:nvPicPr>
          <p:cNvPr id="10036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68" y="166694"/>
            <a:ext cx="76795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6" y="1798485"/>
            <a:ext cx="212732" cy="177049"/>
          </a:xfrm>
          <a:prstGeom prst="rect">
            <a:avLst/>
          </a:prstGeom>
        </p:spPr>
      </p:pic>
      <p:pic>
        <p:nvPicPr>
          <p:cNvPr id="100368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3" y="1571637"/>
            <a:ext cx="21312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86" y="1366115"/>
            <a:ext cx="212732" cy="17704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171950" y="882254"/>
            <a:ext cx="1599010" cy="990600"/>
          </a:xfrm>
          <a:prstGeom prst="rect">
            <a:avLst/>
          </a:prstGeom>
        </p:spPr>
        <p:txBody>
          <a:bodyPr lIns="68525" tIns="34289" rIns="68525" bIns="34289"/>
          <a:lstStyle/>
          <a:p>
            <a:pPr marL="0" lvl="1" defTabSz="913545">
              <a:defRPr/>
            </a:pPr>
            <a:r>
              <a:rPr lang="ru-RU" sz="15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     САЕ КФУ</a:t>
            </a:r>
          </a:p>
          <a:p>
            <a:pPr defTabSz="913545">
              <a:defRPr/>
            </a:pPr>
            <a:r>
              <a:rPr lang="ru-RU" sz="1400" dirty="0">
                <a:solidFill>
                  <a:srgbClr val="FF0000"/>
                </a:solidFill>
                <a:cs typeface="Arial" pitchFamily="34" charset="0"/>
              </a:rPr>
              <a:t>«</a:t>
            </a:r>
            <a:r>
              <a:rPr lang="ru-RU" sz="1400" dirty="0" err="1">
                <a:solidFill>
                  <a:srgbClr val="FF0000"/>
                </a:solidFill>
                <a:cs typeface="Arial" pitchFamily="34" charset="0"/>
              </a:rPr>
              <a:t>Трансмед</a:t>
            </a:r>
            <a:r>
              <a:rPr lang="ru-RU" sz="1400" dirty="0">
                <a:solidFill>
                  <a:srgbClr val="FF0000"/>
                </a:solidFill>
                <a:cs typeface="Arial" pitchFamily="34" charset="0"/>
              </a:rPr>
              <a:t>»</a:t>
            </a:r>
          </a:p>
          <a:p>
            <a:pPr defTabSz="913545">
              <a:defRPr/>
            </a:pPr>
            <a:r>
              <a:rPr lang="ru-RU" sz="1400" dirty="0">
                <a:solidFill>
                  <a:srgbClr val="00B050"/>
                </a:solidFill>
                <a:cs typeface="Arial" pitchFamily="34" charset="0"/>
              </a:rPr>
              <a:t>«</a:t>
            </a:r>
            <a:r>
              <a:rPr lang="ru-RU" sz="1400" dirty="0" err="1">
                <a:solidFill>
                  <a:srgbClr val="00B050"/>
                </a:solidFill>
                <a:cs typeface="Arial" pitchFamily="34" charset="0"/>
              </a:rPr>
              <a:t>ЭкоНефть</a:t>
            </a:r>
            <a:r>
              <a:rPr lang="ru-RU" sz="1400" dirty="0">
                <a:solidFill>
                  <a:srgbClr val="00B050"/>
                </a:solidFill>
                <a:cs typeface="Arial" pitchFamily="34" charset="0"/>
              </a:rPr>
              <a:t>»</a:t>
            </a:r>
          </a:p>
          <a:p>
            <a:pPr defTabSz="913545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«</a:t>
            </a:r>
            <a:r>
              <a:rPr lang="ru-RU" sz="1400" dirty="0" err="1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АстроВызов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»</a:t>
            </a:r>
          </a:p>
          <a:p>
            <a:pPr defTabSz="913545">
              <a:defRPr/>
            </a:pPr>
            <a:r>
              <a:rPr lang="ru-RU" sz="1400" dirty="0">
                <a:solidFill>
                  <a:srgbClr val="ED8D4D"/>
                </a:solidFill>
                <a:cs typeface="Arial" pitchFamily="34" charset="0"/>
              </a:rPr>
              <a:t>«Учитель </a:t>
            </a:r>
            <a:r>
              <a:rPr lang="en-US" sz="1400" dirty="0">
                <a:solidFill>
                  <a:srgbClr val="ED8D4D"/>
                </a:solidFill>
                <a:cs typeface="Arial" pitchFamily="34" charset="0"/>
              </a:rPr>
              <a:t>XXI </a:t>
            </a:r>
            <a:r>
              <a:rPr lang="ru-RU" sz="1400" dirty="0">
                <a:solidFill>
                  <a:srgbClr val="ED8D4D"/>
                </a:solidFill>
                <a:cs typeface="Arial" pitchFamily="34" charset="0"/>
              </a:rPr>
              <a:t>века»</a:t>
            </a:r>
          </a:p>
        </p:txBody>
      </p:sp>
      <p:pic>
        <p:nvPicPr>
          <p:cNvPr id="10037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60" y="555528"/>
            <a:ext cx="789384" cy="4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93" y="2594373"/>
            <a:ext cx="783431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3" y="1158480"/>
            <a:ext cx="213122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5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91E6F-E54D-4709-9D5A-B192A973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02" y="51471"/>
            <a:ext cx="8172354" cy="7589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КФУ И Приволжский федеральный округ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22F90C-29A4-4D6E-AA3D-6898D15F8590}"/>
              </a:ext>
            </a:extLst>
          </p:cNvPr>
          <p:cNvSpPr/>
          <p:nvPr/>
        </p:nvSpPr>
        <p:spPr>
          <a:xfrm>
            <a:off x="251520" y="987594"/>
            <a:ext cx="1692138" cy="1006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Удмуртия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2E102B-D3B4-42FD-9AF2-BD6D36567162}"/>
              </a:ext>
            </a:extLst>
          </p:cNvPr>
          <p:cNvSpPr/>
          <p:nvPr/>
        </p:nvSpPr>
        <p:spPr>
          <a:xfrm>
            <a:off x="251520" y="2145531"/>
            <a:ext cx="1692138" cy="1006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Марий Эл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AB2506-10A0-40D1-B693-FAF93E75E0A7}"/>
              </a:ext>
            </a:extLst>
          </p:cNvPr>
          <p:cNvSpPr/>
          <p:nvPr/>
        </p:nvSpPr>
        <p:spPr>
          <a:xfrm>
            <a:off x="251520" y="3303516"/>
            <a:ext cx="1692138" cy="100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400" dirty="0">
                <a:solidFill>
                  <a:prstClr val="white"/>
                </a:solidFill>
              </a:rPr>
              <a:t>Пензенская область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0FEADBFF-2FCA-458A-A69F-9A9CF67B5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80" y="2503922"/>
            <a:ext cx="998371" cy="90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D3FEC5-BD20-474E-9AE8-47AAC093AFFD}"/>
              </a:ext>
            </a:extLst>
          </p:cNvPr>
          <p:cNvSpPr/>
          <p:nvPr/>
        </p:nvSpPr>
        <p:spPr>
          <a:xfrm>
            <a:off x="4811097" y="987594"/>
            <a:ext cx="1702078" cy="100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Чувашия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EB089E-4285-4BB3-8068-5CA65FF72293}"/>
              </a:ext>
            </a:extLst>
          </p:cNvPr>
          <p:cNvSpPr/>
          <p:nvPr/>
        </p:nvSpPr>
        <p:spPr>
          <a:xfrm>
            <a:off x="4811097" y="2145531"/>
            <a:ext cx="1702078" cy="100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  <a:p>
            <a:pPr algn="ctr"/>
            <a:endParaRPr lang="ru-RU" sz="1600" dirty="0">
              <a:solidFill>
                <a:prstClr val="white"/>
              </a:solidFill>
            </a:endParaRPr>
          </a:p>
          <a:p>
            <a:pPr algn="ctr"/>
            <a:r>
              <a:rPr lang="ru-RU" sz="1400" dirty="0">
                <a:solidFill>
                  <a:prstClr val="white"/>
                </a:solidFill>
              </a:rPr>
              <a:t>Кировская область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5A92D2-2870-42F2-B569-66D650C7D7A2}"/>
              </a:ext>
            </a:extLst>
          </p:cNvPr>
          <p:cNvSpPr/>
          <p:nvPr/>
        </p:nvSpPr>
        <p:spPr>
          <a:xfrm>
            <a:off x="4811097" y="3303516"/>
            <a:ext cx="1702078" cy="100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  <a:p>
            <a:pPr algn="ctr"/>
            <a:endParaRPr lang="ru-RU" sz="1400" dirty="0">
              <a:solidFill>
                <a:prstClr val="white"/>
              </a:solidFill>
            </a:endParaRPr>
          </a:p>
          <a:p>
            <a:pPr algn="ctr"/>
            <a:endParaRPr lang="ru-RU" sz="1300" dirty="0">
              <a:solidFill>
                <a:prstClr val="white"/>
              </a:solidFill>
            </a:endParaRPr>
          </a:p>
          <a:p>
            <a:pPr algn="ctr"/>
            <a:r>
              <a:rPr lang="ru-RU" sz="1300" dirty="0">
                <a:solidFill>
                  <a:prstClr val="white"/>
                </a:solidFill>
              </a:rPr>
              <a:t>Ульяновская область</a:t>
            </a: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id="{F821887D-149E-4760-900B-BCF538A4EB02}"/>
              </a:ext>
            </a:extLst>
          </p:cNvPr>
          <p:cNvSpPr/>
          <p:nvPr/>
        </p:nvSpPr>
        <p:spPr>
          <a:xfrm>
            <a:off x="2071624" y="2529349"/>
            <a:ext cx="342900" cy="238539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CE4996C7-51C1-4845-82E2-EE0F0F95C356}"/>
              </a:ext>
            </a:extLst>
          </p:cNvPr>
          <p:cNvSpPr/>
          <p:nvPr/>
        </p:nvSpPr>
        <p:spPr>
          <a:xfrm>
            <a:off x="4340229" y="2505742"/>
            <a:ext cx="342900" cy="238539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id="{9E13FD7C-C27C-4854-9D59-5FBDEEC200EA}"/>
              </a:ext>
            </a:extLst>
          </p:cNvPr>
          <p:cNvSpPr/>
          <p:nvPr/>
        </p:nvSpPr>
        <p:spPr>
          <a:xfrm rot="19334391">
            <a:off x="2047495" y="3381400"/>
            <a:ext cx="841616" cy="268064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2D708A1B-AC39-439F-BD13-CFB2A4F143D9}"/>
              </a:ext>
            </a:extLst>
          </p:cNvPr>
          <p:cNvSpPr/>
          <p:nvPr/>
        </p:nvSpPr>
        <p:spPr>
          <a:xfrm rot="18590304">
            <a:off x="4012315" y="1782265"/>
            <a:ext cx="841616" cy="268064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BE9EF78A-BDFD-4626-8E9D-8C664B08D1F7}"/>
              </a:ext>
            </a:extLst>
          </p:cNvPr>
          <p:cNvSpPr/>
          <p:nvPr/>
        </p:nvSpPr>
        <p:spPr>
          <a:xfrm rot="2331160">
            <a:off x="3975529" y="3407086"/>
            <a:ext cx="841616" cy="268064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CFE35C69-27D3-4034-9C8B-70D50C51697C}"/>
              </a:ext>
            </a:extLst>
          </p:cNvPr>
          <p:cNvSpPr/>
          <p:nvPr/>
        </p:nvSpPr>
        <p:spPr>
          <a:xfrm rot="3215824">
            <a:off x="1858753" y="1785130"/>
            <a:ext cx="841616" cy="268064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60425F04-355F-4E00-8F9D-CE5CBB9C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30" y="2158036"/>
            <a:ext cx="423042" cy="6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F4158AE6-A8F8-4B7B-A3A8-29E8D65B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23" y="3349534"/>
            <a:ext cx="623060" cy="67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5789A013-8532-487A-B018-25D491EC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0" y="3405224"/>
            <a:ext cx="523443" cy="5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644FF2A8-498C-475A-9B22-95A0FBBB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65" y="1061216"/>
            <a:ext cx="789816" cy="57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5061BF-1D69-42B5-82CA-3451072554C6}"/>
              </a:ext>
            </a:extLst>
          </p:cNvPr>
          <p:cNvSpPr/>
          <p:nvPr/>
        </p:nvSpPr>
        <p:spPr>
          <a:xfrm>
            <a:off x="2542490" y="987594"/>
            <a:ext cx="1692138" cy="100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  <a:p>
            <a:pPr algn="ctr"/>
            <a:endParaRPr lang="ru-RU" sz="1600" dirty="0">
              <a:solidFill>
                <a:prstClr val="white"/>
              </a:solidFill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Татарстан</a:t>
            </a:r>
          </a:p>
        </p:txBody>
      </p:sp>
      <p:pic>
        <p:nvPicPr>
          <p:cNvPr id="26" name="Рисунок 25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69DE0CA-9407-4CC4-AB0C-9A01894A3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9" y="1028294"/>
            <a:ext cx="609940" cy="6099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602667D-BB30-4BD7-B358-D85B57DDF4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6" y="2158038"/>
            <a:ext cx="435070" cy="691762"/>
          </a:xfrm>
          <a:prstGeom prst="rect">
            <a:avLst/>
          </a:prstGeom>
        </p:spPr>
      </p:pic>
      <p:sp>
        <p:nvSpPr>
          <p:cNvPr id="29" name="Стрелка: влево-вправо 28">
            <a:extLst>
              <a:ext uri="{FF2B5EF4-FFF2-40B4-BE49-F238E27FC236}">
                <a16:creationId xmlns:a16="http://schemas.microsoft.com/office/drawing/2014/main" id="{6C82AFBB-697A-4F62-99E3-98ED784E4652}"/>
              </a:ext>
            </a:extLst>
          </p:cNvPr>
          <p:cNvSpPr/>
          <p:nvPr/>
        </p:nvSpPr>
        <p:spPr>
          <a:xfrm rot="5400000">
            <a:off x="3204912" y="2081129"/>
            <a:ext cx="342900" cy="238539"/>
          </a:xfrm>
          <a:prstGeom prst="leftRightArrow">
            <a:avLst>
              <a:gd name="adj1" fmla="val 31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1" tIns="34289" rIns="68381" bIns="3428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1" name="Рисунок 30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551E08-0FFE-46B3-8AAC-2D26D5BA7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5" y="1050147"/>
            <a:ext cx="577195" cy="588137"/>
          </a:xfrm>
          <a:prstGeom prst="rect">
            <a:avLst/>
          </a:prstGeom>
        </p:spPr>
      </p:pic>
      <p:sp>
        <p:nvSpPr>
          <p:cNvPr id="7" name="AutoShape 4" descr="&amp;Vcy;&amp;scy;&amp;tcy;&amp;rcy;&amp;ocy;&amp;iecy;&amp;ncy;&amp;ncy;&amp;ocy;&amp;iecy; &amp;icy;&amp;zcy;&amp;ocy;&amp;bcy;&amp;rcy;&amp;acy;&amp;zhcy;&amp;iecy;&amp;ncy;&amp;icy;&amp;iecy; 2"/>
          <p:cNvSpPr>
            <a:spLocks noChangeAspect="1" noChangeArrowheads="1"/>
          </p:cNvSpPr>
          <p:nvPr/>
        </p:nvSpPr>
        <p:spPr bwMode="auto">
          <a:xfrm>
            <a:off x="307975" y="-1500188"/>
            <a:ext cx="51816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31" y="987577"/>
            <a:ext cx="1737113" cy="1157925"/>
          </a:xfrm>
          <a:prstGeom prst="rect">
            <a:avLst/>
          </a:prstGeom>
        </p:spPr>
      </p:pic>
      <p:sp>
        <p:nvSpPr>
          <p:cNvPr id="19" name="AutoShape 2" descr="&amp;Vcy;&amp;scy;&amp;tcy;&amp;rcy;&amp;ocy;&amp;iecy;&amp;ncy;&amp;ncy;&amp;ocy;&amp;iecy; &amp;icy;&amp;zcy;&amp;ocy;&amp;bcy;&amp;rcy;&amp;acy;&amp;zhcy;&amp;iecy;&amp;ncy;&amp;icy;&amp;iecy; 1"/>
          <p:cNvSpPr>
            <a:spLocks noChangeAspect="1" noChangeArrowheads="1"/>
          </p:cNvSpPr>
          <p:nvPr/>
        </p:nvSpPr>
        <p:spPr bwMode="auto">
          <a:xfrm>
            <a:off x="460375" y="-1347787"/>
            <a:ext cx="51816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AutoShape 4" descr="&amp;Vcy;&amp;scy;&amp;tcy;&amp;rcy;&amp;ocy;&amp;iecy;&amp;ncy;&amp;ncy;&amp;ocy;&amp;iecy; &amp;icy;&amp;zcy;&amp;ocy;&amp;bcy;&amp;rcy;&amp;acy;&amp;zhcy;&amp;iecy;&amp;ncy;&amp;icy;&amp;iecy; 1"/>
          <p:cNvSpPr>
            <a:spLocks noChangeAspect="1" noChangeArrowheads="1"/>
          </p:cNvSpPr>
          <p:nvPr/>
        </p:nvSpPr>
        <p:spPr bwMode="auto">
          <a:xfrm>
            <a:off x="612775" y="-1195388"/>
            <a:ext cx="51816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76" tIns="45588" rIns="91176" bIns="4558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5353" y="2202412"/>
            <a:ext cx="2231446" cy="892320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algn="just" defTabSz="911430">
              <a:defRPr/>
            </a:pPr>
            <a:r>
              <a:rPr lang="ru-RU" sz="1300" b="1" kern="0" dirty="0">
                <a:solidFill>
                  <a:srgbClr val="7030A0"/>
                </a:solidFill>
              </a:rPr>
              <a:t>Чебоксары, 9 августа 2017 г.</a:t>
            </a:r>
          </a:p>
          <a:p>
            <a:pPr algn="just" defTabSz="911430">
              <a:defRPr/>
            </a:pPr>
            <a:r>
              <a:rPr lang="ru-RU" sz="1300" b="1" kern="0" dirty="0">
                <a:solidFill>
                  <a:srgbClr val="002060"/>
                </a:solidFill>
              </a:rPr>
              <a:t>Подписание Соглашения о сотрудничестве между КФУ и </a:t>
            </a:r>
            <a:r>
              <a:rPr lang="ru-RU" sz="1300" b="1" kern="0" dirty="0">
                <a:solidFill>
                  <a:schemeClr val="accent4">
                    <a:lumMod val="50000"/>
                  </a:schemeClr>
                </a:solidFill>
              </a:rPr>
              <a:t>Чувашской республикой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35354" y="3063347"/>
            <a:ext cx="2304256" cy="1092375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defTabSz="911430">
              <a:defRPr/>
            </a:pPr>
            <a:r>
              <a:rPr lang="ru-RU" sz="1300" b="1" kern="0" dirty="0">
                <a:solidFill>
                  <a:srgbClr val="7030A0"/>
                </a:solidFill>
              </a:rPr>
              <a:t>Казань,</a:t>
            </a:r>
            <a:r>
              <a:rPr lang="ru-RU" sz="1300" kern="0" dirty="0">
                <a:solidFill>
                  <a:srgbClr val="002060"/>
                </a:solidFill>
              </a:rPr>
              <a:t> </a:t>
            </a:r>
            <a:r>
              <a:rPr lang="ru-RU" sz="1300" b="1" kern="0" dirty="0">
                <a:solidFill>
                  <a:srgbClr val="7030A0"/>
                </a:solidFill>
              </a:rPr>
              <a:t>30 ноября 2017 г.</a:t>
            </a:r>
          </a:p>
          <a:p>
            <a:pPr defTabSz="911430">
              <a:defRPr/>
            </a:pPr>
            <a:r>
              <a:rPr lang="ru-RU" sz="1300" b="1" kern="0" dirty="0">
                <a:solidFill>
                  <a:srgbClr val="002060"/>
                </a:solidFill>
              </a:rPr>
              <a:t>Подписано Дополнительное Соглашение о сотрудничестве между КФУ и </a:t>
            </a:r>
            <a:r>
              <a:rPr lang="ru-RU" sz="1300" b="1" kern="0" dirty="0">
                <a:solidFill>
                  <a:schemeClr val="accent4">
                    <a:lumMod val="50000"/>
                  </a:schemeClr>
                </a:solidFill>
              </a:rPr>
              <a:t>Пензенской областью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53168" y="4127595"/>
            <a:ext cx="2304256" cy="892320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defTabSz="911430">
              <a:defRPr/>
            </a:pPr>
            <a:r>
              <a:rPr lang="ru-RU" sz="1300" b="1" kern="0" dirty="0">
                <a:solidFill>
                  <a:srgbClr val="7030A0"/>
                </a:solidFill>
              </a:rPr>
              <a:t>Киров,</a:t>
            </a:r>
            <a:r>
              <a:rPr lang="ru-RU" sz="1300" kern="0" dirty="0">
                <a:solidFill>
                  <a:srgbClr val="002060"/>
                </a:solidFill>
              </a:rPr>
              <a:t> </a:t>
            </a:r>
            <a:r>
              <a:rPr lang="ru-RU" sz="1300" b="1" kern="0" dirty="0">
                <a:solidFill>
                  <a:srgbClr val="7030A0"/>
                </a:solidFill>
              </a:rPr>
              <a:t>13 декабря 2017 г.</a:t>
            </a:r>
          </a:p>
          <a:p>
            <a:pPr defTabSz="911430">
              <a:defRPr/>
            </a:pPr>
            <a:r>
              <a:rPr lang="ru-RU" sz="1300" b="1" kern="0" dirty="0">
                <a:solidFill>
                  <a:srgbClr val="002060"/>
                </a:solidFill>
              </a:rPr>
              <a:t>Подписано Соглашение о сотрудничестве между КФУ и </a:t>
            </a:r>
            <a:r>
              <a:rPr lang="ru-RU" sz="1300" b="1" kern="0" dirty="0">
                <a:solidFill>
                  <a:schemeClr val="accent4">
                    <a:lumMod val="50000"/>
                  </a:schemeClr>
                </a:solidFill>
              </a:rPr>
              <a:t>Кировской областью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735484" y="3075806"/>
            <a:ext cx="2231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32362" y="4155926"/>
            <a:ext cx="2231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-14288" y="141296"/>
            <a:ext cx="9158288" cy="338137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РАЗВИТИЯ КФУ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141677550"/>
              </p:ext>
            </p:extLst>
          </p:nvPr>
        </p:nvGraphicFramePr>
        <p:xfrm>
          <a:off x="251520" y="771552"/>
          <a:ext cx="77048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843561"/>
            <a:ext cx="648072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defTabSz="910373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21 %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8726" y="1563642"/>
            <a:ext cx="648072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defTabSz="910373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14 %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8384" y="2283723"/>
            <a:ext cx="648072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defTabSz="910373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11 %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8384" y="3003803"/>
            <a:ext cx="648072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defTabSz="910373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9 %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4368" y="3651876"/>
            <a:ext cx="648072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defTabSz="910373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33 %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4200075"/>
            <a:ext cx="6480720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algn="r" defTabSz="910373"/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Общая вовлеченность в приоритетные направления составляет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8726" y="4218651"/>
            <a:ext cx="648072" cy="369100"/>
          </a:xfrm>
          <a:prstGeom prst="rect">
            <a:avLst/>
          </a:prstGeom>
          <a:noFill/>
        </p:spPr>
        <p:txBody>
          <a:bodyPr wrap="square" lIns="91176" tIns="45588" rIns="91176" bIns="45588" rtlCol="0">
            <a:spAutoFit/>
          </a:bodyPr>
          <a:lstStyle/>
          <a:p>
            <a:pPr defTabSz="910373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88 %</a:t>
            </a:r>
          </a:p>
        </p:txBody>
      </p:sp>
    </p:spTree>
    <p:extLst>
      <p:ext uri="{BB962C8B-B14F-4D97-AF65-F5344CB8AC3E}">
        <p14:creationId xmlns:p14="http://schemas.microsoft.com/office/powerpoint/2010/main" val="44008751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7F2BC-826E-4CE0-975E-B25D471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77" y="-129388"/>
            <a:ext cx="7821581" cy="994172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Университета 2.0 к УНИВЕРСИТЕТУ 4.0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80A813-B360-4D24-904B-ED8BB9614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35797" r="7091" b="47859"/>
          <a:stretch/>
        </p:blipFill>
        <p:spPr>
          <a:xfrm>
            <a:off x="628650" y="644827"/>
            <a:ext cx="2118616" cy="405200"/>
          </a:xfrm>
        </p:spPr>
      </p:pic>
      <p:pic>
        <p:nvPicPr>
          <p:cNvPr id="7" name="Рисунок 6" descr="Изображение выглядит как канцелярские товары, письменная принадлежность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85BFC8C-62F7-41AA-8EEA-B916FC4A1E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30371" r="12667" b="28889"/>
          <a:stretch/>
        </p:blipFill>
        <p:spPr>
          <a:xfrm>
            <a:off x="7006491" y="189492"/>
            <a:ext cx="1824990" cy="10098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9B004D-25A1-45CF-9390-0FAE368D2896}"/>
              </a:ext>
            </a:extLst>
          </p:cNvPr>
          <p:cNvSpPr/>
          <p:nvPr/>
        </p:nvSpPr>
        <p:spPr>
          <a:xfrm>
            <a:off x="564387" y="4341888"/>
            <a:ext cx="8128786" cy="669412"/>
          </a:xfrm>
          <a:prstGeom prst="rect">
            <a:avLst/>
          </a:prstGeom>
        </p:spPr>
        <p:txBody>
          <a:bodyPr wrap="square" lIns="68501" tIns="34289" rIns="68501" bIns="34289">
            <a:spAutoFit/>
          </a:bodyPr>
          <a:lstStyle/>
          <a:p>
            <a:pPr marL="0" lvl="1" algn="ctr" defTabSz="913185">
              <a:defRPr/>
            </a:pPr>
            <a:r>
              <a:rPr lang="ru-RU" sz="1500" b="1" cap="all" dirty="0">
                <a:solidFill>
                  <a:schemeClr val="accent1">
                    <a:lumMod val="75000"/>
                  </a:schemeClr>
                </a:solidFill>
              </a:rPr>
              <a:t>Технологии 4 промышленной революции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684899"/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Большие данные, интернет вещей, виртуальная и дополненная реальность, 3D-печать, печатная электроника, квантовые вычисления, распределённые реестры (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</a:rPr>
              <a:t>блокчейн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-технологии), искусственный интеллект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D98BCF-720E-4E2E-8C8D-F590A21F4C80}"/>
              </a:ext>
            </a:extLst>
          </p:cNvPr>
          <p:cNvSpPr/>
          <p:nvPr/>
        </p:nvSpPr>
        <p:spPr>
          <a:xfrm>
            <a:off x="628651" y="1381357"/>
            <a:ext cx="2484000" cy="5616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01" tIns="34289" rIns="68501" bIns="34289" anchor="ctr">
            <a:spAutoFit/>
          </a:bodyPr>
          <a:lstStyle/>
          <a:p>
            <a:pPr algn="ctr" defTabSz="684899"/>
            <a:r>
              <a:rPr lang="ru-RU" b="1" dirty="0">
                <a:solidFill>
                  <a:prstClr val="white"/>
                </a:solidFill>
              </a:rPr>
              <a:t>Университет 2.0</a:t>
            </a:r>
          </a:p>
          <a:p>
            <a:pPr algn="ctr" defTabSz="684899"/>
            <a:r>
              <a:rPr lang="ru-RU" sz="1400" dirty="0">
                <a:solidFill>
                  <a:prstClr val="white"/>
                </a:solidFill>
              </a:rPr>
              <a:t>Образование + Наука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601F99-8C74-4C5C-A919-776CA1D89A7D}"/>
              </a:ext>
            </a:extLst>
          </p:cNvPr>
          <p:cNvSpPr/>
          <p:nvPr/>
        </p:nvSpPr>
        <p:spPr>
          <a:xfrm>
            <a:off x="3659059" y="1269791"/>
            <a:ext cx="2484000" cy="7848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68501" tIns="34289" rIns="68501" bIns="34289" anchor="ctr">
            <a:spAutoFit/>
          </a:bodyPr>
          <a:lstStyle/>
          <a:p>
            <a:pPr algn="ctr" defTabSz="684899"/>
            <a:r>
              <a:rPr lang="ru-RU" b="1" dirty="0">
                <a:solidFill>
                  <a:prstClr val="white"/>
                </a:solidFill>
              </a:rPr>
              <a:t>Университет 3.0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ru-RU" b="1" dirty="0">
              <a:solidFill>
                <a:prstClr val="white"/>
              </a:solidFill>
            </a:endParaRPr>
          </a:p>
          <a:p>
            <a:pPr algn="ctr" defTabSz="684899"/>
            <a:r>
              <a:rPr lang="ru-RU" sz="1400" dirty="0">
                <a:solidFill>
                  <a:prstClr val="white"/>
                </a:solidFill>
              </a:rPr>
              <a:t>Образование + Наука </a:t>
            </a:r>
          </a:p>
          <a:p>
            <a:pPr algn="ctr" defTabSz="684899"/>
            <a:r>
              <a:rPr lang="ru-RU" sz="1400" dirty="0">
                <a:solidFill>
                  <a:prstClr val="white"/>
                </a:solidFill>
              </a:rPr>
              <a:t>+ Трансфер технологий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E8123C5-CA99-4A3A-9453-DD6F8A132493}"/>
              </a:ext>
            </a:extLst>
          </p:cNvPr>
          <p:cNvSpPr/>
          <p:nvPr/>
        </p:nvSpPr>
        <p:spPr>
          <a:xfrm>
            <a:off x="6546586" y="1381357"/>
            <a:ext cx="2215166" cy="5616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01" tIns="34289" rIns="68501" bIns="34289" anchor="ctr">
            <a:spAutoFit/>
          </a:bodyPr>
          <a:lstStyle/>
          <a:p>
            <a:pPr algn="ctr" defTabSz="684899"/>
            <a:r>
              <a:rPr lang="ru-RU" b="1" dirty="0">
                <a:solidFill>
                  <a:prstClr val="white"/>
                </a:solidFill>
              </a:rPr>
              <a:t>Университет 4.0</a:t>
            </a:r>
          </a:p>
          <a:p>
            <a:pPr algn="ctr" defTabSz="684899"/>
            <a:r>
              <a:rPr lang="en-US" sz="1400" dirty="0">
                <a:solidFill>
                  <a:prstClr val="white"/>
                </a:solidFill>
              </a:rPr>
              <a:t>C</a:t>
            </a:r>
            <a:r>
              <a:rPr lang="ru-RU" sz="1400" dirty="0">
                <a:solidFill>
                  <a:prstClr val="white"/>
                </a:solidFill>
              </a:rPr>
              <a:t>март Университет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DB95FEBD-1B3F-439D-83F8-61424CCF5B89}"/>
              </a:ext>
            </a:extLst>
          </p:cNvPr>
          <p:cNvSpPr/>
          <p:nvPr/>
        </p:nvSpPr>
        <p:spPr>
          <a:xfrm>
            <a:off x="2956565" y="633434"/>
            <a:ext cx="3953523" cy="47369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01" tIns="34289" rIns="68501" bIns="34289" rtlCol="0" anchor="ctr"/>
          <a:lstStyle/>
          <a:p>
            <a:pPr algn="ctr" defTabSz="684899"/>
            <a:r>
              <a:rPr lang="ru-RU" sz="1400" i="1" dirty="0">
                <a:solidFill>
                  <a:prstClr val="white"/>
                </a:solidFill>
              </a:rPr>
              <a:t>индивидуальное мировое разделение труда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6E2E76F2-ABF6-4837-BB8F-F89D0013C149}"/>
              </a:ext>
            </a:extLst>
          </p:cNvPr>
          <p:cNvSpPr/>
          <p:nvPr/>
        </p:nvSpPr>
        <p:spPr>
          <a:xfrm>
            <a:off x="3291780" y="1438834"/>
            <a:ext cx="149873" cy="4467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01" tIns="34289" rIns="68501" bIns="34289" rtlCol="0" anchor="ctr"/>
          <a:lstStyle/>
          <a:p>
            <a:pPr algn="ctr" defTabSz="68489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F67D1DF-1911-45C6-BE8F-010F7FADA749}"/>
              </a:ext>
            </a:extLst>
          </p:cNvPr>
          <p:cNvSpPr/>
          <p:nvPr/>
        </p:nvSpPr>
        <p:spPr>
          <a:xfrm>
            <a:off x="6283060" y="1438834"/>
            <a:ext cx="149873" cy="4467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01" tIns="34289" rIns="68501" bIns="34289" rtlCol="0" anchor="ctr"/>
          <a:lstStyle/>
          <a:p>
            <a:pPr algn="ctr" defTabSz="68489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156367-2EE4-43A2-84A8-00098BFC7885}"/>
              </a:ext>
            </a:extLst>
          </p:cNvPr>
          <p:cNvSpPr/>
          <p:nvPr/>
        </p:nvSpPr>
        <p:spPr>
          <a:xfrm>
            <a:off x="3624396" y="2541644"/>
            <a:ext cx="2547968" cy="990457"/>
          </a:xfrm>
          <a:prstGeom prst="rect">
            <a:avLst/>
          </a:prstGeom>
        </p:spPr>
        <p:txBody>
          <a:bodyPr lIns="68501" tIns="34289" rIns="68501" bIns="34289"/>
          <a:lstStyle/>
          <a:p>
            <a:pPr marL="0" lvl="1" defTabSz="913185">
              <a:defRPr/>
            </a:pPr>
            <a:r>
              <a:rPr lang="ru-RU" sz="1500" b="1" cap="all" dirty="0">
                <a:solidFill>
                  <a:schemeClr val="accent1">
                    <a:lumMod val="75000"/>
                  </a:schemeClr>
                </a:solidFill>
              </a:rPr>
              <a:t>САЕ</a:t>
            </a:r>
          </a:p>
          <a:p>
            <a:pPr marL="214223" indent="-214223" defTabSz="913185">
              <a:buFont typeface="Wingdings" pitchFamily="2" charset="2"/>
              <a:buChar char="v"/>
              <a:defRPr/>
            </a:pPr>
            <a:r>
              <a:rPr lang="ru-RU" sz="1200" dirty="0">
                <a:solidFill>
                  <a:srgbClr val="FF0000"/>
                </a:solidFill>
              </a:rPr>
              <a:t>Трансляционная 7П медицина</a:t>
            </a:r>
          </a:p>
          <a:p>
            <a:pPr marL="214223" indent="-214223" defTabSz="913185">
              <a:buFont typeface="Wingdings" pitchFamily="2" charset="2"/>
              <a:buChar char="v"/>
              <a:defRPr/>
            </a:pPr>
            <a:r>
              <a:rPr lang="ru-RU" sz="1200" dirty="0" err="1">
                <a:solidFill>
                  <a:srgbClr val="00B050"/>
                </a:solidFill>
              </a:rPr>
              <a:t>ЭкоНефть</a:t>
            </a:r>
            <a:r>
              <a:rPr lang="ru-RU" sz="1200" dirty="0">
                <a:solidFill>
                  <a:srgbClr val="00B050"/>
                </a:solidFill>
              </a:rPr>
              <a:t> – глобальная энергия и ресурсы будущего</a:t>
            </a:r>
          </a:p>
          <a:p>
            <a:pPr marL="214223" indent="-214223" defTabSz="913185">
              <a:buFont typeface="Wingdings" pitchFamily="2" charset="2"/>
              <a:buChar char="v"/>
              <a:defRPr/>
            </a:pPr>
            <a:r>
              <a:rPr lang="ru-RU" sz="1200" dirty="0" err="1">
                <a:solidFill>
                  <a:srgbClr val="4F81BD">
                    <a:lumMod val="75000"/>
                  </a:srgbClr>
                </a:solidFill>
              </a:rPr>
              <a:t>АстроВызов</a:t>
            </a:r>
            <a:endParaRPr lang="ru-RU" sz="1200" dirty="0">
              <a:solidFill>
                <a:srgbClr val="4F81BD">
                  <a:lumMod val="75000"/>
                </a:srgbClr>
              </a:solidFill>
            </a:endParaRPr>
          </a:p>
          <a:p>
            <a:pPr marL="214223" indent="-214223" defTabSz="913185">
              <a:buFont typeface="Wingdings" pitchFamily="2" charset="2"/>
              <a:buChar char="v"/>
              <a:defRPr/>
            </a:pPr>
            <a:r>
              <a:rPr lang="ru-RU" sz="1200" dirty="0">
                <a:solidFill>
                  <a:srgbClr val="ED8D4D"/>
                </a:solidFill>
              </a:rPr>
              <a:t>Учитель </a:t>
            </a:r>
            <a:r>
              <a:rPr lang="en-US" sz="1200" dirty="0">
                <a:solidFill>
                  <a:srgbClr val="ED8D4D"/>
                </a:solidFill>
              </a:rPr>
              <a:t>XXI </a:t>
            </a:r>
            <a:r>
              <a:rPr lang="ru-RU" sz="1200" dirty="0">
                <a:solidFill>
                  <a:srgbClr val="ED8D4D"/>
                </a:solidFill>
              </a:rPr>
              <a:t>века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96B0914-3892-4DB1-9346-A6670B808684}"/>
              </a:ext>
            </a:extLst>
          </p:cNvPr>
          <p:cNvSpPr/>
          <p:nvPr/>
        </p:nvSpPr>
        <p:spPr>
          <a:xfrm>
            <a:off x="547466" y="2275312"/>
            <a:ext cx="2732055" cy="1592742"/>
          </a:xfrm>
          <a:prstGeom prst="rect">
            <a:avLst/>
          </a:prstGeom>
        </p:spPr>
        <p:txBody>
          <a:bodyPr wrap="square" lIns="68501" tIns="34289" rIns="68501" bIns="34289">
            <a:spAutoFit/>
          </a:bodyPr>
          <a:lstStyle/>
          <a:p>
            <a:pPr marL="0" lvl="1" defTabSz="913185">
              <a:defRPr/>
            </a:pPr>
            <a:r>
              <a:rPr lang="ru-RU" altLang="ru-RU" sz="1500" b="1" cap="all" dirty="0">
                <a:solidFill>
                  <a:schemeClr val="accent1">
                    <a:lumMod val="75000"/>
                  </a:schemeClr>
                </a:solidFill>
              </a:rPr>
              <a:t>ПРИОРИТЕТЫ</a:t>
            </a:r>
            <a:endParaRPr lang="en-US" alt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14223" lvl="1" indent="-214223" defTabSz="913185">
              <a:buFont typeface="Wingdings" pitchFamily="2" charset="2"/>
              <a:buChar char="ü"/>
              <a:defRPr/>
            </a:pPr>
            <a:r>
              <a:rPr lang="ru-RU" altLang="ru-RU" sz="1200" dirty="0">
                <a:solidFill>
                  <a:srgbClr val="4F81BD">
                    <a:lumMod val="75000"/>
                  </a:srgbClr>
                </a:solidFill>
              </a:rPr>
              <a:t>Биомедицина и фармацевтика</a:t>
            </a:r>
          </a:p>
          <a:p>
            <a:pPr marL="214223" lvl="1" indent="-214223" defTabSz="913185">
              <a:buFont typeface="Wingdings" pitchFamily="2" charset="2"/>
              <a:buChar char="ü"/>
              <a:defRPr/>
            </a:pPr>
            <a:r>
              <a:rPr lang="ru-RU" altLang="ru-RU" sz="1200" dirty="0">
                <a:solidFill>
                  <a:srgbClr val="4F81BD">
                    <a:lumMod val="75000"/>
                  </a:srgbClr>
                </a:solidFill>
              </a:rPr>
              <a:t>Нефтедобыча, нефтепереработка и нефтехимия</a:t>
            </a:r>
          </a:p>
          <a:p>
            <a:pPr marL="214223" lvl="1" indent="-214223" defTabSz="913185">
              <a:buFont typeface="Wingdings" pitchFamily="2" charset="2"/>
              <a:buChar char="ü"/>
              <a:defRPr/>
            </a:pPr>
            <a:r>
              <a:rPr lang="ru-RU" altLang="ru-RU" sz="1200" dirty="0">
                <a:solidFill>
                  <a:srgbClr val="4F81BD">
                    <a:lumMod val="75000"/>
                  </a:srgbClr>
                </a:solidFill>
              </a:rPr>
              <a:t>Новые материалы</a:t>
            </a:r>
          </a:p>
          <a:p>
            <a:pPr marL="214223" lvl="1" indent="-214223" defTabSz="913185">
              <a:buFont typeface="Wingdings" pitchFamily="2" charset="2"/>
              <a:buChar char="ü"/>
              <a:defRPr/>
            </a:pPr>
            <a:r>
              <a:rPr lang="ru-RU" altLang="ru-RU" sz="1200" dirty="0">
                <a:solidFill>
                  <a:srgbClr val="4F81BD">
                    <a:lumMod val="75000"/>
                  </a:srgbClr>
                </a:solidFill>
              </a:rPr>
              <a:t>Инфокоммуникационные и </a:t>
            </a:r>
          </a:p>
          <a:p>
            <a:pPr marL="0" lvl="1" defTabSz="913185">
              <a:defRPr/>
            </a:pPr>
            <a:r>
              <a:rPr lang="ru-RU" altLang="ru-RU" sz="1200" dirty="0">
                <a:solidFill>
                  <a:srgbClr val="4F81BD">
                    <a:lumMod val="75000"/>
                  </a:srgbClr>
                </a:solidFill>
              </a:rPr>
              <a:t>космические технологии</a:t>
            </a:r>
          </a:p>
          <a:p>
            <a:pPr marL="214223" lvl="1" indent="-214223" defTabSz="913185">
              <a:buFont typeface="Wingdings" pitchFamily="2" charset="2"/>
              <a:buChar char="ü"/>
              <a:defRPr/>
            </a:pPr>
            <a:r>
              <a:rPr lang="ru-RU" altLang="ru-RU" sz="1200" dirty="0" err="1">
                <a:solidFill>
                  <a:srgbClr val="4F81BD">
                    <a:lumMod val="75000"/>
                  </a:srgbClr>
                </a:solidFill>
              </a:rPr>
              <a:t>Социогуманитарное</a:t>
            </a:r>
            <a:r>
              <a:rPr lang="ru-RU" altLang="ru-RU" sz="1200" dirty="0">
                <a:solidFill>
                  <a:srgbClr val="4F81BD">
                    <a:lumMod val="75000"/>
                  </a:srgbClr>
                </a:solidFill>
              </a:rPr>
              <a:t> направление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ACB64D8E-9197-45AF-8336-906ABC3F5DE6}"/>
              </a:ext>
            </a:extLst>
          </p:cNvPr>
          <p:cNvSpPr/>
          <p:nvPr/>
        </p:nvSpPr>
        <p:spPr>
          <a:xfrm>
            <a:off x="3293272" y="2952208"/>
            <a:ext cx="123512" cy="36819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01" tIns="34289" rIns="68501" bIns="34289" rtlCol="0" anchor="ctr"/>
          <a:lstStyle/>
          <a:p>
            <a:pPr algn="ctr" defTabSz="68489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627EE30A-5612-468A-A304-9E30659E8103}"/>
              </a:ext>
            </a:extLst>
          </p:cNvPr>
          <p:cNvSpPr/>
          <p:nvPr/>
        </p:nvSpPr>
        <p:spPr>
          <a:xfrm>
            <a:off x="6300823" y="2952208"/>
            <a:ext cx="123512" cy="36819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01" tIns="34289" rIns="68501" bIns="34289" rtlCol="0" anchor="ctr"/>
          <a:lstStyle/>
          <a:p>
            <a:pPr algn="ctr" defTabSz="68489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B9C4BD22-EC19-4AB8-A78C-B5FCB8BE7E16}"/>
              </a:ext>
            </a:extLst>
          </p:cNvPr>
          <p:cNvSpPr/>
          <p:nvPr/>
        </p:nvSpPr>
        <p:spPr>
          <a:xfrm rot="16200000">
            <a:off x="6254740" y="3965896"/>
            <a:ext cx="323492" cy="2309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89" rIns="68501" bIns="34289" rtlCol="0" anchor="ctr"/>
          <a:lstStyle/>
          <a:p>
            <a:pPr algn="ctr" defTabSz="684899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9" name="Стрелка: вправо 27">
            <a:extLst>
              <a:ext uri="{FF2B5EF4-FFF2-40B4-BE49-F238E27FC236}">
                <a16:creationId xmlns:a16="http://schemas.microsoft.com/office/drawing/2014/main" id="{B9C4BD22-EC19-4AB8-A78C-B5FCB8BE7E16}"/>
              </a:ext>
            </a:extLst>
          </p:cNvPr>
          <p:cNvSpPr/>
          <p:nvPr/>
        </p:nvSpPr>
        <p:spPr>
          <a:xfrm rot="16200000">
            <a:off x="3233253" y="3991864"/>
            <a:ext cx="323494" cy="2309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1" tIns="34289" rIns="68501" bIns="34289" rtlCol="0" anchor="ctr"/>
          <a:lstStyle/>
          <a:p>
            <a:pPr algn="ctr" defTabSz="684899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655752" y="2214235"/>
            <a:ext cx="2106000" cy="2052000"/>
            <a:chOff x="8874336" y="2830393"/>
            <a:chExt cx="2808000" cy="2736000"/>
          </a:xfrm>
        </p:grpSpPr>
        <p:sp>
          <p:nvSpPr>
            <p:cNvPr id="3" name="Овал 2"/>
            <p:cNvSpPr/>
            <p:nvPr/>
          </p:nvSpPr>
          <p:spPr>
            <a:xfrm>
              <a:off x="8874336" y="2830393"/>
              <a:ext cx="2808000" cy="2736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99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9198336" y="3173443"/>
              <a:ext cx="2160000" cy="20880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0" scaled="1"/>
              <a:tileRect/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99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9468336" y="3461443"/>
              <a:ext cx="1620000" cy="15120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99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40904" y="3723204"/>
              <a:ext cx="127486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1400" b="1" dirty="0">
                  <a:solidFill>
                    <a:prstClr val="white"/>
                  </a:solidFill>
                </a:rPr>
                <a:t>Наука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640904" y="3193105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Инновации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640904" y="2900700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Цифровизация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05975" y="4315437"/>
              <a:ext cx="127486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4899"/>
              <a:r>
                <a:rPr lang="ru-RU" sz="1100" b="1" dirty="0">
                  <a:solidFill>
                    <a:prstClr val="white"/>
                  </a:solidFill>
                </a:rPr>
                <a:t>Образование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40904" y="4973444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Инновации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640904" y="5250293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Цифровизация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8702372" y="4073814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Инновации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10581709" y="4073814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Инновации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10847132" y="4073814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Цифровизация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8435047" y="4073814"/>
              <a:ext cx="1274864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800" b="1" dirty="0">
                  <a:solidFill>
                    <a:srgbClr val="002060"/>
                  </a:solidFill>
                </a:rPr>
                <a:t>Цифровизация</a:t>
              </a:r>
            </a:p>
          </p:txBody>
        </p:sp>
        <p:sp>
          <p:nvSpPr>
            <p:cNvPr id="11" name="Хорда 10"/>
            <p:cNvSpPr/>
            <p:nvPr/>
          </p:nvSpPr>
          <p:spPr>
            <a:xfrm rot="16200000">
              <a:off x="9522336" y="3407442"/>
              <a:ext cx="1512000" cy="1620000"/>
            </a:xfrm>
            <a:prstGeom prst="chord">
              <a:avLst>
                <a:gd name="adj1" fmla="val 5397080"/>
                <a:gd name="adj2" fmla="val 1620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99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10964" y="4253561"/>
              <a:ext cx="1534745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99"/>
              <a:r>
                <a:rPr lang="ru-RU" sz="1400" b="1" dirty="0">
                  <a:solidFill>
                    <a:prstClr val="white"/>
                  </a:solidFill>
                </a:rPr>
                <a:t>Образование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33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706" y="683421"/>
            <a:ext cx="3040856" cy="446008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2013 (11)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Лицей </a:t>
            </a:r>
            <a:r>
              <a:rPr lang="ru-RU" sz="1300" dirty="0" err="1">
                <a:solidFill>
                  <a:schemeClr val="accent1">
                    <a:lumMod val="75000"/>
                  </a:schemeClr>
                </a:solidFill>
              </a:rPr>
              <a:t>им.Н.И.Лобачевского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-лицей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Приволжский межрегиональный центр повышения квалификации и профессиональной переподготовки работников образования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ВШГМУ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ВШБ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Малый университет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Планетарий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РТТ-150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Астрономическая обсерватория им. В.П. Энгельгардта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Северо-Кавказская астрономическая станция</a:t>
            </a:r>
          </a:p>
          <a:p>
            <a:pPr marL="171002" indent="-171002" eaLnBrk="1" hangingPunct="1">
              <a:spcBef>
                <a:spcPts val="600"/>
              </a:spcBef>
              <a:defRPr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Центр дополнительного образования, менеджмента качества и маркетинга в нефтегазовой сфере</a:t>
            </a:r>
          </a:p>
          <a:p>
            <a:pPr marL="171002" indent="-171002" eaLnBrk="1" hangingPunct="1">
              <a:spcBef>
                <a:spcPts val="450"/>
              </a:spcBef>
              <a:defRPr/>
            </a:pP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2" indent="-171002" eaLnBrk="1" hangingPunct="1">
              <a:spcBef>
                <a:spcPts val="450"/>
              </a:spcBef>
              <a:defRPr/>
            </a:pP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2" indent="-171002" eaLnBrk="1" hangingPunct="1">
              <a:buFont typeface="Arial" charset="0"/>
              <a:buChar char="•"/>
              <a:defRPr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477" y="114958"/>
            <a:ext cx="6369844" cy="441144"/>
          </a:xfrm>
          <a:prstGeom prst="rect">
            <a:avLst/>
          </a:prstGeom>
          <a:noFill/>
        </p:spPr>
        <p:txBody>
          <a:bodyPr wrap="square" lIns="68412" tIns="34289" rIns="68412" bIns="34289">
            <a:spAutoFit/>
          </a:bodyPr>
          <a:lstStyle/>
          <a:p>
            <a:pPr algn="ctr" defTabSz="911858">
              <a:lnSpc>
                <a:spcPts val="2900"/>
              </a:lnSpc>
              <a:defRPr/>
            </a:pP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ПЛОЩАДОК ТРАНСФЕРА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332560" y="683433"/>
            <a:ext cx="2884884" cy="39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2" tIns="34289" rIns="68412" bIns="34289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3896">
              <a:buNone/>
              <a:defRPr/>
            </a:pPr>
            <a:r>
              <a:rPr lang="ru-RU" sz="1800" dirty="0">
                <a:solidFill>
                  <a:srgbClr val="4472C4">
                    <a:lumMod val="50000"/>
                  </a:srgbClr>
                </a:solidFill>
              </a:rPr>
              <a:t>2017 (+10)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Университетская клиника 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400" dirty="0" err="1">
                <a:solidFill>
                  <a:srgbClr val="5B9BD5">
                    <a:lumMod val="75000"/>
                  </a:srgbClr>
                </a:solidFill>
              </a:rPr>
              <a:t>Симуляционный</a:t>
            </a: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 центр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Центр трансляционной медицины КФУ-</a:t>
            </a:r>
            <a:r>
              <a:rPr lang="en-US" sz="1400" dirty="0">
                <a:solidFill>
                  <a:srgbClr val="5B9BD5">
                    <a:lumMod val="75000"/>
                  </a:srgbClr>
                </a:solidFill>
              </a:rPr>
              <a:t>RASA</a:t>
            </a:r>
            <a:endParaRPr lang="ru-RU" sz="1400" dirty="0">
              <a:solidFill>
                <a:srgbClr val="5B9BD5">
                  <a:lumMod val="75000"/>
                </a:srgbClr>
              </a:solidFill>
            </a:endParaRPr>
          </a:p>
          <a:p>
            <a:pPr defTabSz="683896">
              <a:spcBef>
                <a:spcPts val="450"/>
              </a:spcBef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Фабрика катализаторов</a:t>
            </a:r>
          </a:p>
          <a:p>
            <a:pPr defTabSz="683896">
              <a:spcBef>
                <a:spcPts val="600"/>
              </a:spcBef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Творческие мастерские учителя по физике, химии, начальных классов и дошкольного образования</a:t>
            </a:r>
            <a:endParaRPr lang="en-US" sz="1400" dirty="0">
              <a:solidFill>
                <a:srgbClr val="5B9BD5">
                  <a:lumMod val="75000"/>
                </a:srgbClr>
              </a:solidFill>
            </a:endParaRPr>
          </a:p>
          <a:p>
            <a:pPr defTabSz="683896"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Детский университет </a:t>
            </a:r>
          </a:p>
          <a:p>
            <a:pPr defTabSz="683896"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Фабрика предпринимательства</a:t>
            </a:r>
          </a:p>
          <a:p>
            <a:pPr defTabSz="683896"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РИЦ гибких производственных систем</a:t>
            </a:r>
          </a:p>
          <a:p>
            <a:pPr defTabSz="683896"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РИЦ «Центр медицинской науки»</a:t>
            </a:r>
          </a:p>
          <a:p>
            <a:pPr defTabSz="683896">
              <a:defRPr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РИЦ химических технологий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217444" y="685800"/>
            <a:ext cx="2857500" cy="42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2" tIns="34289" rIns="68412" bIns="34289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3896">
              <a:buNone/>
              <a:defRPr/>
            </a:pPr>
            <a:r>
              <a:rPr lang="ru-RU" sz="1800" dirty="0">
                <a:solidFill>
                  <a:srgbClr val="4472C4">
                    <a:lumMod val="50000"/>
                  </a:srgbClr>
                </a:solidFill>
              </a:rPr>
              <a:t>2018-2020 (+11)</a:t>
            </a:r>
          </a:p>
          <a:p>
            <a:pPr defTabSz="683896">
              <a:spcBef>
                <a:spcPts val="450"/>
              </a:spcBef>
              <a:defRPr/>
            </a:pPr>
            <a:r>
              <a:rPr lang="en-US" sz="1300" dirty="0">
                <a:solidFill>
                  <a:srgbClr val="5B9BD5">
                    <a:lumMod val="75000"/>
                  </a:srgbClr>
                </a:solidFill>
              </a:rPr>
              <a:t>IT-</a:t>
            </a: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клиника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Центр клинических исследований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Опытное производство лекарственных препаратов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Опытный нефтяной полигон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РИЦ «Катализаторы для нефтехимии»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РИЦ моделирования залежей нефти и газа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Учебный центр </a:t>
            </a:r>
            <a:r>
              <a:rPr lang="ru-RU" sz="1300" dirty="0" err="1">
                <a:solidFill>
                  <a:srgbClr val="5B9BD5">
                    <a:lumMod val="75000"/>
                  </a:srgbClr>
                </a:solidFill>
              </a:rPr>
              <a:t>Ростех</a:t>
            </a: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-КФУ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Центр трансфера космических технологий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УЦИРР в области трансляционной персонализированной медицины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УЦТРР в области нефтедобычи, нефтепереработки, нефтехимии</a:t>
            </a:r>
          </a:p>
          <a:p>
            <a:pPr defTabSz="683896">
              <a:spcBef>
                <a:spcPts val="450"/>
              </a:spcBef>
              <a:defRPr/>
            </a:pPr>
            <a:r>
              <a:rPr lang="ru-RU" sz="1300" dirty="0">
                <a:solidFill>
                  <a:srgbClr val="5B9BD5">
                    <a:lumMod val="75000"/>
                  </a:srgbClr>
                </a:solidFill>
              </a:rPr>
              <a:t>УЦ социального развития региона </a:t>
            </a:r>
          </a:p>
        </p:txBody>
      </p:sp>
      <p:pic>
        <p:nvPicPr>
          <p:cNvPr id="91143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114506"/>
            <a:ext cx="213122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95" y="2250806"/>
            <a:ext cx="212732" cy="177049"/>
          </a:xfrm>
          <a:prstGeom prst="rect">
            <a:avLst/>
          </a:prstGeom>
        </p:spPr>
      </p:pic>
      <p:pic>
        <p:nvPicPr>
          <p:cNvPr id="91145" name="Рисунок 11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10" y="3723969"/>
            <a:ext cx="211931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1" y="1006080"/>
            <a:ext cx="184547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1" y="1275606"/>
            <a:ext cx="184547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1" y="1563639"/>
            <a:ext cx="184547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95" y="1962774"/>
            <a:ext cx="212732" cy="1770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4483054"/>
            <a:ext cx="212732" cy="1770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10" y="1944413"/>
            <a:ext cx="212732" cy="1770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10" y="2209188"/>
            <a:ext cx="212732" cy="1770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10" y="2574521"/>
            <a:ext cx="212732" cy="177049"/>
          </a:xfrm>
          <a:prstGeom prst="rect">
            <a:avLst/>
          </a:prstGeom>
        </p:spPr>
      </p:pic>
      <p:pic>
        <p:nvPicPr>
          <p:cNvPr id="91155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5" y="3021816"/>
            <a:ext cx="21312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6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5" y="3290887"/>
            <a:ext cx="213122" cy="1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9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994172"/>
            <a:ext cx="185738" cy="1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0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1257308"/>
            <a:ext cx="185738" cy="17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1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1529061"/>
            <a:ext cx="185738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1059703"/>
            <a:ext cx="212732" cy="1770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1314602"/>
            <a:ext cx="212732" cy="1770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1563677"/>
            <a:ext cx="212732" cy="1770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2322814"/>
            <a:ext cx="212732" cy="17704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2571776"/>
            <a:ext cx="212732" cy="17704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6" y="2826836"/>
            <a:ext cx="212732" cy="17704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95" y="3114809"/>
            <a:ext cx="212732" cy="177049"/>
          </a:xfrm>
          <a:prstGeom prst="rect">
            <a:avLst/>
          </a:prstGeom>
        </p:spPr>
      </p:pic>
      <p:pic>
        <p:nvPicPr>
          <p:cNvPr id="91169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363932"/>
            <a:ext cx="213122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0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618577"/>
            <a:ext cx="213122" cy="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1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4051812"/>
            <a:ext cx="21312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: вправо 1"/>
          <p:cNvSpPr/>
          <p:nvPr/>
        </p:nvSpPr>
        <p:spPr>
          <a:xfrm>
            <a:off x="1533525" y="758438"/>
            <a:ext cx="1585913" cy="158353"/>
          </a:xfrm>
          <a:prstGeom prst="right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89" rIns="68412" bIns="34289" anchor="ctr"/>
          <a:lstStyle/>
          <a:p>
            <a:pPr algn="ctr" defTabSz="341894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0" name="Стрелка: вправо 39"/>
          <p:cNvSpPr/>
          <p:nvPr/>
        </p:nvSpPr>
        <p:spPr>
          <a:xfrm>
            <a:off x="4574403" y="758438"/>
            <a:ext cx="1585913" cy="158353"/>
          </a:xfrm>
          <a:prstGeom prst="right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2" tIns="34289" rIns="68412" bIns="34289" anchor="ctr"/>
          <a:lstStyle/>
          <a:p>
            <a:pPr algn="ctr" defTabSz="341894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95" y="3402934"/>
            <a:ext cx="212732" cy="17704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07E1F-6576-4FE2-B5A3-94E485EEA5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92" y="4155927"/>
            <a:ext cx="185738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54" y="4516087"/>
            <a:ext cx="212732" cy="177049"/>
          </a:xfrm>
          <a:prstGeom prst="rect">
            <a:avLst/>
          </a:prstGeom>
        </p:spPr>
      </p:pic>
      <p:pic>
        <p:nvPicPr>
          <p:cNvPr id="43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94" y="3704343"/>
            <a:ext cx="185738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11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0" y="4516059"/>
            <a:ext cx="211931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7" y="4084039"/>
            <a:ext cx="212732" cy="1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400"/>
            <a:ext cx="8229600" cy="5651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СО СТОРОНЫ РЕСПУБЛИКИ ТАТАРСТАН: ИНФРАСТРУКТУРА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3288613"/>
            <a:ext cx="1123064" cy="1123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0720" y="3310381"/>
            <a:ext cx="1123064" cy="1123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9006" y="1343460"/>
            <a:ext cx="1123064" cy="13222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1331889"/>
            <a:ext cx="1123064" cy="1322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3654" y="3560287"/>
            <a:ext cx="1658534" cy="623246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42,8 тыс.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1 929 млн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0412" y="1750633"/>
            <a:ext cx="1631776" cy="623246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11,3 тыс. .м.,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511 млн. руб.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6618" y="1750633"/>
            <a:ext cx="1649615" cy="623246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 тыс.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186,2 млн.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3139" y="3538519"/>
            <a:ext cx="1662016" cy="623246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10,7 тыс.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., 482,8 млн руб.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3414" y="1318762"/>
            <a:ext cx="1258514" cy="12585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6178" y="2460583"/>
            <a:ext cx="2719334" cy="561690"/>
          </a:xfrm>
          <a:prstGeom prst="rect">
            <a:avLst/>
          </a:prstGeom>
          <a:noFill/>
        </p:spPr>
        <p:txBody>
          <a:bodyPr wrap="square" lIns="68381" tIns="34289" rIns="68381" bIns="34289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Центр переподготовки учителей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1533" y="2676076"/>
            <a:ext cx="2272322" cy="346247"/>
          </a:xfrm>
          <a:prstGeom prst="rect">
            <a:avLst/>
          </a:prstGeom>
        </p:spPr>
        <p:txBody>
          <a:bodyPr wrap="none" lIns="68381" tIns="34289" rIns="68381" bIns="34289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Академия госслужбы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03850" y="2623317"/>
            <a:ext cx="1702294" cy="561690"/>
          </a:xfrm>
          <a:prstGeom prst="rect">
            <a:avLst/>
          </a:prstGeom>
        </p:spPr>
        <p:txBody>
          <a:bodyPr wrap="none" lIns="68381" tIns="34289" rIns="68381" bIns="34289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Лицей имени </a:t>
            </a:r>
          </a:p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</a:rPr>
              <a:t>Н.И.Лобачевского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10534" y="1750633"/>
            <a:ext cx="1754574" cy="623246"/>
          </a:xfrm>
          <a:prstGeom prst="rect">
            <a:avLst/>
          </a:prstGeom>
        </p:spPr>
        <p:txBody>
          <a:bodyPr wrap="square" lIns="68381" tIns="34289" rIns="68381" bIns="34289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 тыс.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кв.м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.,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135,5 млн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00789" y="4617701"/>
            <a:ext cx="1019287" cy="346247"/>
          </a:xfrm>
          <a:prstGeom prst="rect">
            <a:avLst/>
          </a:prstGeom>
        </p:spPr>
        <p:txBody>
          <a:bodyPr wrap="none" lIns="68381" tIns="34289" rIns="68381" bIns="34289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лицей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3185" y="4468004"/>
            <a:ext cx="2492647" cy="561690"/>
          </a:xfrm>
          <a:prstGeom prst="rect">
            <a:avLst/>
          </a:prstGeom>
        </p:spPr>
        <p:txBody>
          <a:bodyPr wrap="square" lIns="68381" tIns="34289" rIns="68381" bIns="34289">
            <a:spAutoFit/>
          </a:bodyPr>
          <a:lstStyle/>
          <a:p>
            <a:pPr lvl="0"/>
            <a:r>
              <a:rPr lang="ru-RU" sz="1600" dirty="0">
                <a:solidFill>
                  <a:srgbClr val="4F81BD">
                    <a:lumMod val="75000"/>
                  </a:srgbClr>
                </a:solidFill>
              </a:rPr>
              <a:t>Комплекс медицинских учреждений</a:t>
            </a:r>
          </a:p>
        </p:txBody>
      </p:sp>
      <p:pic>
        <p:nvPicPr>
          <p:cNvPr id="16386" name="Picture 2" descr="C:\Users\AXA\Desktop\17.09.01. Визит Л.М.Огородовой\Слайды\no-translate-detected_318-62517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43" y="3182045"/>
            <a:ext cx="1308211" cy="13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4130" y="4379602"/>
            <a:ext cx="2775130" cy="749971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lvl="0"/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Новые учебно-лабораторные корпуса (Химический институт и Институт НГТ)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37986" y="3487139"/>
            <a:ext cx="1892242" cy="646099"/>
          </a:xfrm>
          <a:prstGeom prst="rect">
            <a:avLst/>
          </a:prstGeom>
        </p:spPr>
        <p:txBody>
          <a:bodyPr wrap="square" lIns="91176" tIns="45588" rIns="91176" bIns="45588">
            <a:spAutoFit/>
          </a:bodyPr>
          <a:lstStyle/>
          <a:p>
            <a:pPr lvl="0"/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7,7 тыс. </a:t>
            </a:r>
            <a:r>
              <a:rPr lang="ru-RU" dirty="0" err="1">
                <a:solidFill>
                  <a:srgbClr val="4F81BD">
                    <a:lumMod val="75000"/>
                  </a:srgbClr>
                </a:solidFill>
              </a:rPr>
              <a:t>кв.м</a:t>
            </a:r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., 507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43592383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ABE9F0481B7E345A461D6599873162B" ma:contentTypeVersion="0" ma:contentTypeDescription="Создание документа." ma:contentTypeScope="" ma:versionID="18b168df58e072511c7c60e1bd8cd4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A74C10-604F-4D45-940B-D22B1443D7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207BB7-AA5A-4D5D-8E8E-C4BF84DA640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D488DC-2E10-43E4-9DA7-238B7A954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3079</Words>
  <Application>Microsoft Office PowerPoint</Application>
  <PresentationFormat>Экран (16:9)</PresentationFormat>
  <Paragraphs>704</Paragraphs>
  <Slides>31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64" baseType="lpstr">
      <vt:lpstr>MS Mincho</vt:lpstr>
      <vt:lpstr>ＭＳ Ｐゴシック</vt:lpstr>
      <vt:lpstr>Yu Gothic</vt:lpstr>
      <vt:lpstr>Yu Gothic Light</vt:lpstr>
      <vt:lpstr>Arial</vt:lpstr>
      <vt:lpstr>Arial Narrow</vt:lpstr>
      <vt:lpstr>Calibri</vt:lpstr>
      <vt:lpstr>Calibri Light</vt:lpstr>
      <vt:lpstr>Gabriola</vt:lpstr>
      <vt:lpstr>Georgia</vt:lpstr>
      <vt:lpstr>Minion Pro</vt:lpstr>
      <vt:lpstr>Times New Roman</vt:lpstr>
      <vt:lpstr>Wingdings</vt:lpstr>
      <vt:lpstr>1_Тема Office</vt:lpstr>
      <vt:lpstr>2_Тема Office</vt:lpstr>
      <vt:lpstr>3_Тема Office</vt:lpstr>
      <vt:lpstr>14_Тема Office</vt:lpstr>
      <vt:lpstr>Office Theme</vt:lpstr>
      <vt:lpstr>1_Office Theme</vt:lpstr>
      <vt:lpstr>24_Тема Office</vt:lpstr>
      <vt:lpstr>15_Тема Office</vt:lpstr>
      <vt:lpstr>8_Тема Office</vt:lpstr>
      <vt:lpstr>4_Тема Office</vt:lpstr>
      <vt:lpstr>5_Тема Office</vt:lpstr>
      <vt:lpstr>11_Тема Office</vt:lpstr>
      <vt:lpstr>19_Тема Office</vt:lpstr>
      <vt:lpstr>12_Тема Office</vt:lpstr>
      <vt:lpstr>6_Тема Office</vt:lpstr>
      <vt:lpstr>9_Тема Office</vt:lpstr>
      <vt:lpstr>17_Тема Office</vt:lpstr>
      <vt:lpstr>Тема Office</vt:lpstr>
      <vt:lpstr>Microsoft Excel Chart</vt:lpstr>
      <vt:lpstr>Chart</vt:lpstr>
      <vt:lpstr>Презентация PowerPoint</vt:lpstr>
      <vt:lpstr>Презентация PowerPoint</vt:lpstr>
      <vt:lpstr>Взаимосвязь и логика программ КФУ</vt:lpstr>
      <vt:lpstr>Презентация PowerPoint</vt:lpstr>
      <vt:lpstr>КФУ И Приволжский федеральный округ</vt:lpstr>
      <vt:lpstr>Презентация PowerPoint</vt:lpstr>
      <vt:lpstr>ОТ Университета 2.0 к УНИВЕРСИТЕТУ 4.0</vt:lpstr>
      <vt:lpstr>Презентация PowerPoint</vt:lpstr>
      <vt:lpstr>ПОДДЕРЖКА СО СТОРОНЫ РЕСПУБЛИКИ ТАТАРСТАН: ИНФРАСТРУКТУРА</vt:lpstr>
      <vt:lpstr>УЧАСТИЕ В РЕСПУБЛИКАНСКИХ НАУЧНО-ОБРАЗОВАТЕЛЬНЫХ ПРОГРАММАХ</vt:lpstr>
      <vt:lpstr>ПОДДЕРЖКА СО СТОРОНЫ РЕСПУБЛИКИ ТАТАРСТАН: СОЗДАНИЕ УНИВЕРСИТЕТСКИХ ЦЕНТРОВ РАЗВИТИЯ РЕГИОНА</vt:lpstr>
      <vt:lpstr>МОДЕЛЬ ОБЪЕДИНЕННОГО УНИВЕРСИТЕТСКОГО  ЦЕНТРА РЕСПУБЛИКИ  ТАТАРСТАН</vt:lpstr>
      <vt:lpstr>Ведущие ученые САЕ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ТРАНСФОРМАЦИИ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Волчков Алексей Эдуардович</dc:creator>
  <cp:lastModifiedBy>Марат Сафиуллин</cp:lastModifiedBy>
  <cp:revision>134</cp:revision>
  <cp:lastPrinted>2017-09-01T08:22:50Z</cp:lastPrinted>
  <dcterms:created xsi:type="dcterms:W3CDTF">2017-08-31T09:18:04Z</dcterms:created>
  <dcterms:modified xsi:type="dcterms:W3CDTF">2017-12-14T09:35:53Z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0x010100AABE9F0481B7E345A461D6599873162B</vt:lpwstr>
  </property>
</Properties>
</file>