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72" r:id="rId3"/>
    <p:sldId id="273" r:id="rId4"/>
    <p:sldId id="269" r:id="rId5"/>
    <p:sldId id="274" r:id="rId6"/>
    <p:sldId id="275" r:id="rId7"/>
    <p:sldId id="268" r:id="rId8"/>
    <p:sldId id="276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8D891-E26D-4FF4-B942-C9B99055C361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DD15F-A59F-49F6-91F2-D213AA484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75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1759DBD-B5C5-4EC3-8624-B0CCC68250DE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88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8C24-F1D4-4B8F-8B14-A86906695E55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8-EE69-471C-AF5C-CEE4DE992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89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8C24-F1D4-4B8F-8B14-A86906695E55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8-EE69-471C-AF5C-CEE4DE992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12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8C24-F1D4-4B8F-8B14-A86906695E55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8-EE69-471C-AF5C-CEE4DE992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16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745C-1314-46F4-B38A-49B0129A7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6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8C24-F1D4-4B8F-8B14-A86906695E55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8-EE69-471C-AF5C-CEE4DE992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86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8C24-F1D4-4B8F-8B14-A86906695E55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8-EE69-471C-AF5C-CEE4DE992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6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8C24-F1D4-4B8F-8B14-A86906695E55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8-EE69-471C-AF5C-CEE4DE992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8C24-F1D4-4B8F-8B14-A86906695E55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8-EE69-471C-AF5C-CEE4DE992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07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8C24-F1D4-4B8F-8B14-A86906695E55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8-EE69-471C-AF5C-CEE4DE992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50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8C24-F1D4-4B8F-8B14-A86906695E55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8-EE69-471C-AF5C-CEE4DE992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0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8C24-F1D4-4B8F-8B14-A86906695E55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8-EE69-471C-AF5C-CEE4DE992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6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8C24-F1D4-4B8F-8B14-A86906695E55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D58-EE69-471C-AF5C-CEE4DE992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80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8C24-F1D4-4B8F-8B14-A86906695E55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BD58-EE69-471C-AF5C-CEE4DE992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5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858-CD8E-487E-978A-6E494051009A}" type="slidenum">
              <a:rPr lang="ru-RU" smtClean="0"/>
              <a:t>1</a:t>
            </a:fld>
            <a:endParaRPr lang="ru-R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323528" y="4797152"/>
            <a:ext cx="3528392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smtClean="0"/>
              <a:t>Евтушенко Евгений Иванович</a:t>
            </a:r>
            <a:endParaRPr lang="ru-RU" sz="2400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0" y="2636912"/>
            <a:ext cx="91440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ru-RU" sz="3200" b="1" dirty="0">
                <a:solidFill>
                  <a:schemeClr val="accent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0" kern="0" dirty="0" smtClean="0">
                <a:latin typeface="Franklin Gothic Medium" panose="020B0603020102020204" pitchFamily="34" charset="0"/>
              </a:rPr>
              <a:t>«Региональная технологическая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600" b="0" kern="0" dirty="0" smtClean="0">
                <a:latin typeface="Franklin Gothic Medium" panose="020B0603020102020204" pitchFamily="34" charset="0"/>
              </a:rPr>
              <a:t>платформа – «конвейер» инноваций»</a:t>
            </a:r>
            <a:endParaRPr lang="ru-RU" sz="3600" b="0" kern="0" dirty="0">
              <a:latin typeface="Franklin Gothic Medium" panose="020B06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/>
            </a:endParaRPr>
          </a:p>
          <a:p>
            <a:endParaRPr lang="ru-RU" dirty="0">
              <a:latin typeface="Times New Roman"/>
            </a:endParaRPr>
          </a:p>
          <a:p>
            <a:endParaRPr lang="ru-RU" dirty="0">
              <a:latin typeface="Times New Roman"/>
            </a:endParaRPr>
          </a:p>
          <a:p>
            <a:endParaRPr lang="ru-RU" dirty="0">
              <a:latin typeface="Times New Roman"/>
            </a:endParaRPr>
          </a:p>
          <a:p>
            <a:endParaRPr lang="ru-RU" dirty="0">
              <a:latin typeface="Times New Roman"/>
            </a:endParaRPr>
          </a:p>
          <a:p>
            <a:endParaRPr lang="ru-RU" dirty="0">
              <a:latin typeface="Times New Roman"/>
            </a:endParaRPr>
          </a:p>
          <a:p>
            <a:endParaRPr lang="ru-RU" dirty="0">
              <a:latin typeface="Times New Roman"/>
            </a:endParaRPr>
          </a:p>
          <a:p>
            <a:endParaRPr lang="ru-RU" dirty="0">
              <a:latin typeface="Times New Roman"/>
            </a:endParaRPr>
          </a:p>
          <a:p>
            <a:endParaRPr lang="ru-RU" dirty="0">
              <a:latin typeface="Times New Roman"/>
            </a:endParaRPr>
          </a:p>
          <a:p>
            <a:endParaRPr lang="ru-RU" dirty="0">
              <a:latin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4" b="14384"/>
          <a:stretch/>
        </p:blipFill>
        <p:spPr bwMode="auto">
          <a:xfrm>
            <a:off x="1695277" y="332656"/>
            <a:ext cx="5753445" cy="119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4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4"/>
          <p:cNvSpPr txBox="1">
            <a:spLocks/>
          </p:cNvSpPr>
          <p:nvPr/>
        </p:nvSpPr>
        <p:spPr>
          <a:xfrm>
            <a:off x="179512" y="1893962"/>
            <a:ext cx="8060332" cy="742950"/>
          </a:xfrm>
          <a:prstGeom prst="rect">
            <a:avLst/>
          </a:prstGeom>
        </p:spPr>
        <p:txBody>
          <a:bodyPr>
            <a:noAutofit/>
          </a:bodyPr>
          <a:lstStyle>
            <a:lvl1pPr marL="441325" indent="-4413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Tx/>
              <a:buBlip>
                <a:blip r:embed="rId2"/>
              </a:buBlip>
              <a:defRPr lang="ru-RU" sz="2800" kern="120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–"/>
              <a:defRPr lang="ru-RU" sz="240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 3" pitchFamily="18" charset="2"/>
              <a:buChar char="}"/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Trebuchet MS" pitchFamily="34" charset="0"/>
              <a:buChar char="—"/>
              <a:defRPr sz="16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Департамент  строительства и транспорта Белгородской области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600" dirty="0" smtClean="0"/>
              <a:t>Белгородский государственный технологический университет им. В.Г. Шухова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179512" y="2710681"/>
            <a:ext cx="84582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ru-RU" sz="3200" b="1" dirty="0">
                <a:solidFill>
                  <a:schemeClr val="accent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Презентация проекта</a:t>
            </a:r>
            <a:br>
              <a:rPr lang="ru-RU" dirty="0" smtClean="0"/>
            </a:br>
            <a:r>
              <a:rPr lang="ru-RU" dirty="0" smtClean="0"/>
              <a:t>«Отраслевая региональная технологическая платформа в области стройиндустрии»</a:t>
            </a:r>
            <a:endParaRPr lang="ru-RU" dirty="0"/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 bwMode="auto">
          <a:xfrm>
            <a:off x="3740944" y="5783043"/>
            <a:ext cx="5256584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r>
              <a:rPr lang="ru-RU" sz="1200" dirty="0" smtClean="0"/>
              <a:t>Выполняется на основе Соглашения:</a:t>
            </a:r>
          </a:p>
          <a:p>
            <a:r>
              <a:rPr lang="ru-RU" sz="1200" dirty="0" smtClean="0"/>
              <a:t>Соглашение </a:t>
            </a:r>
            <a:r>
              <a:rPr lang="ru-RU" sz="1200" dirty="0"/>
              <a:t>заключено с целью эффективной реализации Стратегии развития промышленности строительных материалов на период до 2020 года и дальнейшую перспективу до 2030 года (утверждено распоряжением правительства Российской Федерации от 10 мая 2016 года N 868-р), научно-технического сопровождения строительного кластера региона,  создание отраслевой региональной технологической платформы, направленной на формирование Программ совместных исследований и разработок в области стройиндустрии,  получение перспективных коммерческих технологий, новых продуктов (услуг) и обеспечение стратегического партнерства вуза  с отраслевыми  предприятиями Белгородской области.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4" y="4952046"/>
            <a:ext cx="3563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Проректор по научной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аботе БГТУ им. В.Г. Шухова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Евтушенко Е.И.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111" y="5888478"/>
            <a:ext cx="3393281" cy="27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г. Белгород,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2017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год</a:t>
            </a: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10451" y="908720"/>
            <a:ext cx="8060332" cy="809842"/>
          </a:xfrm>
          <a:prstGeom prst="rect">
            <a:avLst/>
          </a:prstGeom>
        </p:spPr>
        <p:txBody>
          <a:bodyPr>
            <a:noAutofit/>
          </a:bodyPr>
          <a:lstStyle>
            <a:lvl1pPr marL="441325" indent="-4413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Tx/>
              <a:buBlip>
                <a:blip r:embed="rId2"/>
              </a:buBlip>
              <a:defRPr lang="ru-RU" sz="2800" kern="120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–"/>
              <a:defRPr lang="ru-RU" sz="240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 3" pitchFamily="18" charset="2"/>
              <a:buChar char="}"/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Trebuchet MS" pitchFamily="34" charset="0"/>
              <a:buChar char="—"/>
              <a:defRPr sz="16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Пример 1:  Проект отраслевой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региональной технологической платформы </a:t>
            </a:r>
            <a:endParaRPr lang="ru-RU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9583"/>
            <a:ext cx="2378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4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88" y="2782689"/>
            <a:ext cx="8458200" cy="1510407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cap="none" dirty="0"/>
              <a:t>П</a:t>
            </a:r>
            <a:r>
              <a:rPr lang="ru-RU" cap="none" dirty="0" smtClean="0"/>
              <a:t>резентация проекта</a:t>
            </a:r>
            <a:br>
              <a:rPr lang="ru-RU" cap="none" dirty="0" smtClean="0"/>
            </a:br>
            <a:r>
              <a:rPr lang="ru-RU" sz="2200" cap="none" dirty="0" smtClean="0"/>
              <a:t>«Аддитивно-модульная технология </a:t>
            </a:r>
            <a:r>
              <a:rPr lang="ru-RU" sz="2200" dirty="0"/>
              <a:t>синтеза конструкционных и функциональных материалов, изделий  и  конструкций 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461914"/>
            <a:ext cx="8060332" cy="742950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Департамент  экономического развития Белгородской области</a:t>
            </a:r>
            <a:endParaRPr lang="ru-RU" sz="2000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Белгородский государственный технологический университет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 им. В.Г. Шухова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4952046"/>
            <a:ext cx="3563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Проректор по научной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аботе БГТУ им. В.Г. Шухова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Евтушенко Е.И.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663" y="5861004"/>
            <a:ext cx="67865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г. Белгород,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2017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год</a:t>
            </a: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 bwMode="auto">
          <a:xfrm>
            <a:off x="3524920" y="4630266"/>
            <a:ext cx="4863504" cy="15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r>
              <a:rPr lang="ru-RU" sz="20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На основе </a:t>
            </a:r>
            <a:r>
              <a:rPr lang="ru-RU" sz="2000" b="1" i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НИОКТР: </a:t>
            </a:r>
            <a:r>
              <a:rPr lang="ru-RU" sz="20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«Разработка роботизированного комплекса для реализации полномасштабных аддитивных технологий инновационных материалов, композитов, конструкций и сооружений</a:t>
            </a:r>
            <a:r>
              <a:rPr lang="ru-RU" sz="2000" b="1" i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B1B858-CD8E-487E-978A-6E494051009A}" type="slidenum">
              <a:rPr lang="ru-RU" smtClean="0"/>
              <a:t>11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378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87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Babaev\work\Метаморфоза\Art\Цветное размытие.jpg"/>
          <p:cNvPicPr>
            <a:picLocks noChangeAspect="1" noChangeArrowheads="1"/>
          </p:cNvPicPr>
          <p:nvPr/>
        </p:nvPicPr>
        <p:blipFill>
          <a:blip r:embed="rId2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1"/>
          <p:cNvSpPr>
            <a:spLocks noChangeArrowheads="1"/>
          </p:cNvSpPr>
          <p:nvPr/>
        </p:nvSpPr>
        <p:spPr bwMode="gray">
          <a:xfrm>
            <a:off x="0" y="0"/>
            <a:ext cx="9144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0D0D0D"/>
                </a:solidFill>
                <a:latin typeface="+mj-lt"/>
              </a:rPr>
              <a:t>МЕХАНИЗМ РЕАЛИЗАЦИИ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0D0D0D"/>
                </a:solidFill>
                <a:latin typeface="+mj-lt"/>
              </a:rPr>
              <a:t> ИННОВАЦИОННОЙ ДЕЯТЕЛЬНОСТИ УНИВЕРСИТЕТА</a:t>
            </a:r>
            <a:endParaRPr lang="en-US" sz="2400" b="1" dirty="0">
              <a:solidFill>
                <a:srgbClr val="0D0D0D"/>
              </a:solidFill>
              <a:latin typeface="+mj-l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-527050" y="1071563"/>
            <a:ext cx="10144125" cy="6929437"/>
          </a:xfrm>
          <a:prstGeom prst="ellipse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9850" y="3068638"/>
            <a:ext cx="9144000" cy="4502150"/>
          </a:xfrm>
          <a:prstGeom prst="ellipse">
            <a:avLst/>
          </a:prstGeom>
          <a:solidFill>
            <a:schemeClr val="accent4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6" name="Oval 18"/>
          <p:cNvSpPr>
            <a:spLocks noChangeArrowheads="1"/>
          </p:cNvSpPr>
          <p:nvPr/>
        </p:nvSpPr>
        <p:spPr bwMode="gray">
          <a:xfrm>
            <a:off x="1155700" y="4724400"/>
            <a:ext cx="6858000" cy="2665413"/>
          </a:xfrm>
          <a:prstGeom prst="ellipse">
            <a:avLst/>
          </a:prstGeom>
          <a:solidFill>
            <a:srgbClr val="9309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0247" name="Text Box 32"/>
          <p:cNvSpPr>
            <a:spLocks noChangeArrowheads="1"/>
          </p:cNvSpPr>
          <p:nvPr/>
        </p:nvSpPr>
        <p:spPr bwMode="white">
          <a:xfrm>
            <a:off x="2355056" y="4437112"/>
            <a:ext cx="4573588" cy="129837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i="1" dirty="0" smtClean="0">
                <a:latin typeface="Georgia" pitchFamily="18" charset="0"/>
                <a:cs typeface="Arial" charset="0"/>
              </a:rPr>
              <a:t>Научно-образовательная</a:t>
            </a:r>
            <a:endParaRPr lang="ru-RU" altLang="ru-RU" i="1" dirty="0">
              <a:latin typeface="Georgia" pitchFamily="18" charset="0"/>
              <a:cs typeface="Arial" charset="0"/>
            </a:endParaRPr>
          </a:p>
          <a:p>
            <a:pPr algn="ctr"/>
            <a:r>
              <a:rPr lang="ru-RU" altLang="ru-RU" i="1" dirty="0">
                <a:cs typeface="Arial" charset="0"/>
              </a:rPr>
              <a:t>инновационная </a:t>
            </a:r>
            <a:r>
              <a:rPr lang="ru-RU" altLang="ru-RU" i="1" dirty="0">
                <a:latin typeface="Georgia" pitchFamily="18" charset="0"/>
                <a:cs typeface="Arial" charset="0"/>
              </a:rPr>
              <a:t>платформа</a:t>
            </a:r>
          </a:p>
        </p:txBody>
      </p:sp>
      <p:sp>
        <p:nvSpPr>
          <p:cNvPr id="10248" name="Text Box 32"/>
          <p:cNvSpPr>
            <a:spLocks noChangeArrowheads="1"/>
          </p:cNvSpPr>
          <p:nvPr/>
        </p:nvSpPr>
        <p:spPr bwMode="white">
          <a:xfrm>
            <a:off x="2506663" y="3068638"/>
            <a:ext cx="4144962" cy="5238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000" i="1">
                <a:latin typeface="Georgia" pitchFamily="18" charset="0"/>
                <a:cs typeface="Times New Roman" pitchFamily="18" charset="0"/>
              </a:rPr>
              <a:t>I</a:t>
            </a:r>
            <a:r>
              <a:rPr lang="ru-RU" altLang="ru-RU" sz="2000" i="1">
                <a:latin typeface="Georgia" pitchFamily="18" charset="0"/>
                <a:cs typeface="Arial" charset="0"/>
              </a:rPr>
              <a:t> инновационный пояс</a:t>
            </a:r>
          </a:p>
        </p:txBody>
      </p:sp>
      <p:sp>
        <p:nvSpPr>
          <p:cNvPr id="10249" name="Text Box 32"/>
          <p:cNvSpPr>
            <a:spLocks noChangeArrowheads="1"/>
          </p:cNvSpPr>
          <p:nvPr/>
        </p:nvSpPr>
        <p:spPr bwMode="white">
          <a:xfrm>
            <a:off x="2587625" y="857250"/>
            <a:ext cx="4000500" cy="9953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000" i="1">
                <a:latin typeface="Georgia" pitchFamily="18" charset="0"/>
                <a:cs typeface="Times New Roman" pitchFamily="18" charset="0"/>
              </a:rPr>
              <a:t>II</a:t>
            </a:r>
            <a:r>
              <a:rPr lang="ru-RU" altLang="ru-RU" sz="2000" i="1">
                <a:latin typeface="Georgia" pitchFamily="18" charset="0"/>
                <a:cs typeface="Arial" charset="0"/>
              </a:rPr>
              <a:t> инновационный пояс</a:t>
            </a:r>
          </a:p>
        </p:txBody>
      </p:sp>
      <p:sp>
        <p:nvSpPr>
          <p:cNvPr id="33" name="Капля 6"/>
          <p:cNvSpPr/>
          <p:nvPr/>
        </p:nvSpPr>
        <p:spPr>
          <a:xfrm flipH="1">
            <a:off x="3363920" y="5680508"/>
            <a:ext cx="2422525" cy="857257"/>
          </a:xfrm>
          <a:prstGeom prst="roundRect">
            <a:avLst/>
          </a:prstGeom>
          <a:noFill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Научно-исследовательские лаборатории</a:t>
            </a:r>
          </a:p>
        </p:txBody>
      </p:sp>
      <p:sp>
        <p:nvSpPr>
          <p:cNvPr id="35" name="Капля 6"/>
          <p:cNvSpPr/>
          <p:nvPr/>
        </p:nvSpPr>
        <p:spPr>
          <a:xfrm>
            <a:off x="5743550" y="5892819"/>
            <a:ext cx="2571768" cy="392934"/>
          </a:xfrm>
          <a:prstGeom prst="roundRect">
            <a:avLst/>
          </a:prstGeom>
          <a:noFill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Малые инновационные предприятия</a:t>
            </a:r>
          </a:p>
        </p:txBody>
      </p:sp>
      <p:sp>
        <p:nvSpPr>
          <p:cNvPr id="41" name="Капля 6"/>
          <p:cNvSpPr/>
          <p:nvPr/>
        </p:nvSpPr>
        <p:spPr>
          <a:xfrm>
            <a:off x="1635120" y="5892819"/>
            <a:ext cx="1500198" cy="392934"/>
          </a:xfrm>
          <a:prstGeom prst="roundRect">
            <a:avLst/>
          </a:prstGeom>
          <a:noFill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Кафедра</a:t>
            </a:r>
          </a:p>
        </p:txBody>
      </p:sp>
      <p:sp>
        <p:nvSpPr>
          <p:cNvPr id="42" name="Капля 6"/>
          <p:cNvSpPr/>
          <p:nvPr/>
        </p:nvSpPr>
        <p:spPr>
          <a:xfrm>
            <a:off x="21355" y="3734772"/>
            <a:ext cx="3237731" cy="1143008"/>
          </a:xfrm>
          <a:prstGeom prst="round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Малые инновационные предприятия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</a:rPr>
              <a:t> около 100 предприятий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3" name="Капля 6"/>
          <p:cNvSpPr/>
          <p:nvPr/>
        </p:nvSpPr>
        <p:spPr>
          <a:xfrm>
            <a:off x="5615353" y="3643148"/>
            <a:ext cx="3528647" cy="857256"/>
          </a:xfrm>
          <a:prstGeom prst="round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1900" dirty="0" smtClean="0">
                <a:solidFill>
                  <a:schemeClr val="tx1"/>
                </a:solidFill>
                <a:latin typeface="Calibri" pitchFamily="34" charset="0"/>
              </a:rPr>
              <a:t>Обучение инновационному предпринимательству студентов, </a:t>
            </a:r>
            <a:r>
              <a:rPr lang="ru-RU" sz="1900" dirty="0">
                <a:solidFill>
                  <a:schemeClr val="tx1"/>
                </a:solidFill>
                <a:latin typeface="Calibri" pitchFamily="34" charset="0"/>
              </a:rPr>
              <a:t>аспирантов и молодых ученых</a:t>
            </a:r>
          </a:p>
        </p:txBody>
      </p:sp>
      <p:sp>
        <p:nvSpPr>
          <p:cNvPr id="45" name="Капля 6"/>
          <p:cNvSpPr/>
          <p:nvPr/>
        </p:nvSpPr>
        <p:spPr>
          <a:xfrm>
            <a:off x="1847582" y="2005005"/>
            <a:ext cx="5474988" cy="857256"/>
          </a:xfrm>
          <a:prstGeom prst="round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Крупные отраслевые предприятия, внедряющие разработки университета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(более 200 предприятий)</a:t>
            </a:r>
          </a:p>
        </p:txBody>
      </p:sp>
      <p:sp>
        <p:nvSpPr>
          <p:cNvPr id="46" name="Капля 6"/>
          <p:cNvSpPr/>
          <p:nvPr/>
        </p:nvSpPr>
        <p:spPr>
          <a:xfrm>
            <a:off x="3355966" y="3806830"/>
            <a:ext cx="2571768" cy="500066"/>
          </a:xfrm>
          <a:prstGeom prst="round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2000">
                <a:solidFill>
                  <a:schemeClr val="tx1"/>
                </a:solidFill>
              </a:rPr>
              <a:t>Бизнес инкубатор</a:t>
            </a:r>
          </a:p>
        </p:txBody>
      </p:sp>
    </p:spTree>
    <p:extLst>
      <p:ext uri="{BB962C8B-B14F-4D97-AF65-F5344CB8AC3E}">
        <p14:creationId xmlns:p14="http://schemas.microsoft.com/office/powerpoint/2010/main" val="33360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2227" name="Picture 2" descr="D:\Бабаев\ШУСТРИК\544348-2880x1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3996"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54413" y="6286500"/>
            <a:ext cx="2000250" cy="571500"/>
          </a:xfrm>
          <a:prstGeom prst="roundRect">
            <a:avLst>
              <a:gd name="adj" fmla="val 12457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86438" y="71438"/>
            <a:ext cx="3286125" cy="1166812"/>
          </a:xfrm>
          <a:prstGeom prst="roundRect">
            <a:avLst>
              <a:gd name="adj" fmla="val 12457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9525" y="1984375"/>
            <a:ext cx="9145588" cy="226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96038" y="95250"/>
            <a:ext cx="2786062" cy="1096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000000">
                    <a:lumMod val="95000"/>
                    <a:lumOff val="5000"/>
                  </a:srgbClr>
                </a:solidFill>
                <a:latin typeface="Georgia" pitchFamily="18" charset="0"/>
              </a:rPr>
              <a:t>Повышение эффективности научно-инновационной деятельности через организацию малых инновационных предприятий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425" y="4724400"/>
            <a:ext cx="8785225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Cambria" pitchFamily="18" charset="0"/>
              </a:rPr>
              <a:t>Белгород, 2014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8438" y="2617788"/>
            <a:ext cx="8712200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808080">
                    <a:lumMod val="10000"/>
                  </a:srgbClr>
                </a:solidFill>
                <a:latin typeface="Cambria" pitchFamily="18" charset="0"/>
              </a:rPr>
              <a:t>МЕТОДИЧЕСКОЕ ПОСОБИЕ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808080">
                    <a:lumMod val="10000"/>
                  </a:srgbClr>
                </a:solidFill>
                <a:latin typeface="Cambria" pitchFamily="18" charset="0"/>
              </a:rPr>
              <a:t>Малое инновационное предприятие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808080">
                    <a:lumMod val="10000"/>
                  </a:srgbClr>
                </a:solidFill>
                <a:latin typeface="Cambria" pitchFamily="18" charset="0"/>
              </a:rPr>
              <a:t>шаг за шагом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808080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5937250" y="188913"/>
            <a:ext cx="428625" cy="428625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2235" name="TextBox 11"/>
          <p:cNvSpPr txBox="1">
            <a:spLocks noChangeArrowheads="1"/>
          </p:cNvSpPr>
          <p:nvPr/>
        </p:nvSpPr>
        <p:spPr bwMode="auto">
          <a:xfrm>
            <a:off x="-17463" y="5132388"/>
            <a:ext cx="916146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1400" b="1">
                <a:solidFill>
                  <a:srgbClr val="0033CC"/>
                </a:solidFill>
              </a:rPr>
              <a:t>Подготовлено</a:t>
            </a:r>
            <a:r>
              <a:rPr lang="ru-RU" sz="1400">
                <a:solidFill>
                  <a:srgbClr val="000000"/>
                </a:solidFill>
              </a:rPr>
              <a:t> по рекомендации и при содействии Департамента науки и технологий Минобразования в ФГБОУ ВО "Белгородский государственный технологический университет им. В. Г. Шухова"  в рамках реализации Программы стратегического развития университета.</a:t>
            </a:r>
          </a:p>
          <a:p>
            <a:pPr algn="just" eaLnBrk="1" hangingPunct="1"/>
            <a:endParaRPr lang="ru-RU" sz="1400">
              <a:solidFill>
                <a:srgbClr val="000000"/>
              </a:solidFill>
            </a:endParaRPr>
          </a:p>
          <a:p>
            <a:pPr algn="just" eaLnBrk="1" hangingPunct="1"/>
            <a:r>
              <a:rPr lang="ru-RU" sz="1400">
                <a:solidFill>
                  <a:srgbClr val="0033CC"/>
                </a:solidFill>
              </a:rPr>
              <a:t>Авторский коллектив: </a:t>
            </a:r>
            <a:r>
              <a:rPr lang="ru-RU" sz="1400">
                <a:solidFill>
                  <a:srgbClr val="000000"/>
                </a:solidFill>
              </a:rPr>
              <a:t>Матвеев С.Ю., Романович Л.Г., Бабаев В.Б., Дорошенко Ю.А., Зинькова В.А., Осипенко Н.В., Оспищев П.И., Трошин А.С., Евтушенко Е.И.</a:t>
            </a:r>
          </a:p>
          <a:p>
            <a:pPr algn="just" eaLnBrk="1" hangingPunct="1"/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le-tele.net/images/vopros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1390" r="15397" b="9965"/>
          <a:stretch/>
        </p:blipFill>
        <p:spPr bwMode="auto">
          <a:xfrm>
            <a:off x="6622231" y="1569138"/>
            <a:ext cx="199154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SKOLKOVO Education Development Center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858-CD8E-487E-978A-6E494051009A}" type="slidenum">
              <a:rPr lang="ru-RU" smtClean="0"/>
              <a:t>4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Проблема   </a:t>
            </a:r>
            <a:endParaRPr lang="en-US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1527309"/>
            <a:ext cx="4032448" cy="1109603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ИССЛЕДОВАНИЕ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Вузы, институты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РАН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4797152"/>
            <a:ext cx="4032448" cy="1487200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ИННОВАЦИЯ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МИПы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, крупный бизнес</a:t>
            </a: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323528" y="2404139"/>
            <a:ext cx="720080" cy="2740818"/>
          </a:xfrm>
          <a:prstGeom prst="curvedRightArrow">
            <a:avLst>
              <a:gd name="adj1" fmla="val 25000"/>
              <a:gd name="adj2" fmla="val 50000"/>
              <a:gd name="adj3" fmla="val 5064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 flipH="1">
            <a:off x="4585498" y="2410251"/>
            <a:ext cx="720080" cy="2880320"/>
          </a:xfrm>
          <a:prstGeom prst="curvedRightArrow">
            <a:avLst>
              <a:gd name="adj1" fmla="val 25000"/>
              <a:gd name="adj2" fmla="val 50000"/>
              <a:gd name="adj3" fmla="val 5796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3" y="2708920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ТРАНСФЕР ТЕХНОЛОГИЙ (институты развития)</a:t>
            </a:r>
            <a:endParaRPr lang="ru-RU" sz="3600" b="1" kern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4911491" y="2838841"/>
            <a:ext cx="47570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ИННОВАЦИОННАЯ ЭКОНОМИКА</a:t>
            </a:r>
            <a:endParaRPr lang="ru-RU" sz="4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Не равно 3"/>
          <p:cNvSpPr/>
          <p:nvPr/>
        </p:nvSpPr>
        <p:spPr>
          <a:xfrm>
            <a:off x="5318986" y="3222491"/>
            <a:ext cx="1701286" cy="1187975"/>
          </a:xfrm>
          <a:prstGeom prst="mathNotEqual">
            <a:avLst>
              <a:gd name="adj1" fmla="val 13599"/>
              <a:gd name="adj2" fmla="val 6600000"/>
              <a:gd name="adj3" fmla="val 11760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3138" y="548680"/>
            <a:ext cx="6573098" cy="407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3200" dirty="0" smtClean="0">
                <a:solidFill>
                  <a:schemeClr val="accent2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Объект проекта</a:t>
            </a:r>
            <a:endParaRPr lang="ru-RU" sz="3200" dirty="0">
              <a:solidFill>
                <a:srgbClr val="FF0000"/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9552" y="537074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none" spc="-6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Региональная технологическая </a:t>
            </a:r>
            <a:r>
              <a:rPr kumimoji="0" lang="ru-RU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платформа -  </a:t>
            </a:r>
            <a:r>
              <a:rPr kumimoji="0" lang="ru-RU" i="0" u="none" strike="noStrike" kern="0" cap="none" spc="-6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коммуникационно</a:t>
            </a:r>
            <a:r>
              <a:rPr kumimoji="0" lang="ru-RU" i="0" u="none" strike="noStrike" kern="0" cap="none" spc="-6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-аналитический и предпринимательский </a:t>
            </a:r>
            <a:r>
              <a:rPr kumimoji="0" lang="ru-RU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инструмент, направленный на </a:t>
            </a:r>
            <a:r>
              <a:rPr kumimoji="0" lang="ru-RU" i="0" u="none" strike="noStrike" kern="0" cap="none" spc="-6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формирование Программ </a:t>
            </a:r>
            <a:r>
              <a:rPr kumimoji="0" lang="ru-RU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совместных исследований </a:t>
            </a:r>
            <a:r>
              <a:rPr kumimoji="0" lang="ru-RU" i="0" u="none" strike="noStrike" kern="0" cap="none" spc="-6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и</a:t>
            </a: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 </a:t>
            </a:r>
            <a:r>
              <a:rPr kumimoji="0" lang="ru-RU" i="0" u="none" strike="noStrike" kern="0" cap="none" spc="-6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разработок</a:t>
            </a:r>
            <a:r>
              <a:rPr kumimoji="0" lang="ru-RU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, </a:t>
            </a:r>
            <a:r>
              <a:rPr kumimoji="0" lang="ru-RU" i="0" u="none" strike="noStrike" kern="0" cap="none" spc="-6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создание перспективных</a:t>
            </a:r>
            <a:r>
              <a:rPr kumimoji="0" lang="en-US" i="0" u="none" strike="noStrike" kern="0" cap="none" spc="-6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 </a:t>
            </a:r>
            <a:r>
              <a:rPr kumimoji="0" lang="ru-RU" i="0" u="none" strike="noStrike" kern="0" cap="none" spc="-6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коммерческих </a:t>
            </a:r>
            <a:r>
              <a:rPr kumimoji="0" lang="ru-RU" i="0" u="none" strike="noStrike" kern="0" cap="none" spc="-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технологий, новых продуктов (</a:t>
            </a:r>
            <a:r>
              <a:rPr kumimoji="0" lang="ru-RU" i="0" u="none" strike="noStrike" kern="0" cap="none" spc="-6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услуг)</a:t>
            </a:r>
            <a:endParaRPr kumimoji="0" lang="ru-RU" i="0" u="none" strike="noStrike" kern="0" cap="none" spc="-6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14" y="1412776"/>
            <a:ext cx="713162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858-CD8E-487E-978A-6E494051009A}" type="slidenum">
              <a:rPr lang="ru-RU" smtClean="0"/>
              <a:t>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2071876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600" kern="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  <a:p>
            <a:pPr algn="ctr">
              <a:defRPr/>
            </a:pPr>
            <a:endParaRPr lang="ru-RU" sz="1600" kern="0" dirty="0">
              <a:solidFill>
                <a:srgbClr val="0070C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9111"/>
            <a:ext cx="2378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1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858-CD8E-487E-978A-6E494051009A}" type="slidenum">
              <a:rPr lang="ru-RU" smtClean="0"/>
              <a:t>6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99383" y="976189"/>
            <a:ext cx="8402481" cy="5693171"/>
            <a:chOff x="-358154" y="657274"/>
            <a:chExt cx="9178626" cy="6245664"/>
          </a:xfrm>
        </p:grpSpPr>
        <p:sp>
          <p:nvSpPr>
            <p:cNvPr id="44" name="TextBox 43"/>
            <p:cNvSpPr txBox="1"/>
            <p:nvPr/>
          </p:nvSpPr>
          <p:spPr>
            <a:xfrm>
              <a:off x="4555042" y="6295177"/>
              <a:ext cx="3761374" cy="607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dirty="0" smtClean="0">
                  <a:solidFill>
                    <a:srgbClr val="00B050"/>
                  </a:solidFill>
                  <a:latin typeface="Franklin Gothic Medium" panose="020B0603020102020204" pitchFamily="34" charset="0"/>
                  <a:cs typeface="Times New Roman" pitchFamily="18" charset="0"/>
                </a:rPr>
                <a:t>С3</a:t>
              </a:r>
              <a:r>
                <a:rPr lang="en-US" sz="1200" dirty="0" smtClean="0">
                  <a:solidFill>
                    <a:srgbClr val="00B050"/>
                  </a:solidFill>
                  <a:latin typeface="Franklin Gothic Medium" panose="020B0603020102020204" pitchFamily="34" charset="0"/>
                  <a:cs typeface="Times New Roman" pitchFamily="18" charset="0"/>
                </a:rPr>
                <a:t>:</a:t>
              </a:r>
              <a:r>
                <a:rPr lang="ru-RU" sz="1200" dirty="0" smtClean="0">
                  <a:solidFill>
                    <a:srgbClr val="00B050"/>
                  </a:solidFill>
                  <a:latin typeface="Franklin Gothic Medium" panose="020B0603020102020204" pitchFamily="34" charset="0"/>
                  <a:cs typeface="Times New Roman" pitchFamily="18" charset="0"/>
                </a:rPr>
                <a:t> Система </a:t>
              </a:r>
              <a:r>
                <a:rPr lang="ru-RU" sz="1200" dirty="0">
                  <a:solidFill>
                    <a:srgbClr val="00B050"/>
                  </a:solidFill>
                  <a:latin typeface="Franklin Gothic Medium" panose="020B0603020102020204" pitchFamily="34" charset="0"/>
                  <a:cs typeface="Times New Roman" pitchFamily="18" charset="0"/>
                </a:rPr>
                <a:t>стратегического технологического </a:t>
              </a:r>
              <a:r>
                <a:rPr lang="ru-RU" sz="1200" dirty="0" smtClean="0">
                  <a:solidFill>
                    <a:srgbClr val="00B050"/>
                  </a:solidFill>
                  <a:latin typeface="Franklin Gothic Medium" panose="020B0603020102020204" pitchFamily="34" charset="0"/>
                  <a:cs typeface="Times New Roman" pitchFamily="18" charset="0"/>
                </a:rPr>
                <a:t>предпринимательства – настройка системы  «вуз- бизнес- регион»</a:t>
              </a:r>
              <a:endParaRPr lang="ru-RU" sz="1200" dirty="0">
                <a:solidFill>
                  <a:srgbClr val="00B050"/>
                </a:solidFill>
                <a:latin typeface="Franklin Gothic Medium" panose="020B0603020102020204" pitchFamily="34" charset="0"/>
                <a:cs typeface="Times New Roman" pitchFamily="18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-358154" y="657274"/>
              <a:ext cx="9178626" cy="6084097"/>
              <a:chOff x="-358154" y="657274"/>
              <a:chExt cx="9178626" cy="6084097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>
                <a:off x="-358154" y="3507854"/>
                <a:ext cx="885698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 flipH="1" flipV="1">
                <a:off x="4413135" y="657274"/>
                <a:ext cx="14849" cy="608409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5292080" y="3370684"/>
                <a:ext cx="0" cy="27434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4572000" y="3584458"/>
                <a:ext cx="1800200" cy="607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200" dirty="0" smtClean="0">
                    <a:solidFill>
                      <a:srgbClr val="FF000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Ц1</a:t>
                </a:r>
                <a:r>
                  <a:rPr lang="en-US" sz="1200" dirty="0" smtClean="0">
                    <a:solidFill>
                      <a:srgbClr val="FF000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: </a:t>
                </a:r>
                <a:r>
                  <a:rPr lang="ru-RU" sz="1200" dirty="0" smtClean="0">
                    <a:solidFill>
                      <a:srgbClr val="FF000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Увеличение </a:t>
                </a:r>
                <a:r>
                  <a:rPr lang="ru-RU" sz="1200" dirty="0">
                    <a:solidFill>
                      <a:srgbClr val="FF000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доли инновационных </a:t>
                </a:r>
                <a:r>
                  <a:rPr lang="ru-RU" sz="1200" dirty="0" smtClean="0">
                    <a:solidFill>
                      <a:srgbClr val="FF000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НИОКР до 50%.</a:t>
                </a:r>
              </a:p>
            </p:txBody>
          </p: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6516216" y="3370684"/>
                <a:ext cx="0" cy="27434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514962" y="3645024"/>
                <a:ext cx="2089486" cy="10129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200" dirty="0" smtClean="0">
                    <a:solidFill>
                      <a:srgbClr val="FF000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Ц2</a:t>
                </a:r>
                <a:r>
                  <a:rPr lang="en-US" sz="1200" dirty="0" smtClean="0">
                    <a:solidFill>
                      <a:srgbClr val="FF000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:</a:t>
                </a:r>
                <a:r>
                  <a:rPr lang="ru-RU" sz="1200" dirty="0" smtClean="0">
                    <a:solidFill>
                      <a:srgbClr val="FF000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 </a:t>
                </a:r>
                <a:r>
                  <a:rPr lang="ru-RU" sz="1200" dirty="0">
                    <a:solidFill>
                      <a:srgbClr val="FF000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Увеличение доли доходов региона от инновационной продукции в общем бюджете  </a:t>
                </a:r>
                <a:r>
                  <a:rPr lang="ru-RU" sz="1200" dirty="0" smtClean="0">
                    <a:solidFill>
                      <a:srgbClr val="FF000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в </a:t>
                </a:r>
                <a:r>
                  <a:rPr lang="ru-RU" sz="1200" dirty="0">
                    <a:solidFill>
                      <a:srgbClr val="FF000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2-10 </a:t>
                </a:r>
                <a:r>
                  <a:rPr lang="ru-RU" sz="1200" dirty="0" smtClean="0">
                    <a:solidFill>
                      <a:srgbClr val="FF000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раз.</a:t>
                </a:r>
              </a:p>
            </p:txBody>
          </p: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289678" y="4867177"/>
                <a:ext cx="299452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587984" y="4795168"/>
                <a:ext cx="3083319" cy="709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olidFill>
                      <a:srgbClr val="00B05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С1</a:t>
                </a:r>
                <a:r>
                  <a:rPr lang="en-US" sz="1200" dirty="0" smtClean="0">
                    <a:solidFill>
                      <a:srgbClr val="00B05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: </a:t>
                </a:r>
                <a:r>
                  <a:rPr lang="ru-RU" sz="1200" dirty="0" smtClean="0">
                    <a:solidFill>
                      <a:srgbClr val="00B05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Совместная научная (инновационная, региональная) повестка</a:t>
                </a:r>
                <a:endParaRPr lang="ru-RU" sz="1200" dirty="0">
                  <a:solidFill>
                    <a:srgbClr val="00B050"/>
                  </a:solidFill>
                  <a:latin typeface="Franklin Gothic Medium" panose="020B0603020102020204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491880" y="3370684"/>
                <a:ext cx="0" cy="27434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2483768" y="1727423"/>
                <a:ext cx="1816784" cy="1620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200" dirty="0">
                    <a:latin typeface="Franklin Gothic Medium" panose="020B0603020102020204" pitchFamily="34" charset="0"/>
                    <a:cs typeface="Times New Roman" pitchFamily="18" charset="0"/>
                  </a:rPr>
                  <a:t>П</a:t>
                </a:r>
                <a:r>
                  <a:rPr lang="ru-RU" sz="1200" dirty="0" smtClean="0">
                    <a:latin typeface="Franklin Gothic Medium" panose="020B0603020102020204" pitchFamily="34" charset="0"/>
                    <a:cs typeface="Times New Roman" pitchFamily="18" charset="0"/>
                  </a:rPr>
                  <a:t>1</a:t>
                </a:r>
                <a:r>
                  <a:rPr lang="en-US" sz="1200" dirty="0" smtClean="0">
                    <a:latin typeface="Franklin Gothic Medium" panose="020B0603020102020204" pitchFamily="34" charset="0"/>
                    <a:cs typeface="Times New Roman" pitchFamily="18" charset="0"/>
                  </a:rPr>
                  <a:t>:</a:t>
                </a:r>
                <a:r>
                  <a:rPr lang="ru-RU" sz="1200" dirty="0" smtClean="0">
                    <a:latin typeface="Franklin Gothic Medium" panose="020B0603020102020204" pitchFamily="34" charset="0"/>
                    <a:cs typeface="Times New Roman" pitchFamily="18" charset="0"/>
                  </a:rPr>
                  <a:t> Не сформированная  </a:t>
                </a:r>
                <a:r>
                  <a:rPr lang="ru-RU" sz="1200" dirty="0">
                    <a:latin typeface="Franklin Gothic Medium" panose="020B0603020102020204" pitchFamily="34" charset="0"/>
                    <a:cs typeface="Times New Roman" pitchFamily="18" charset="0"/>
                  </a:rPr>
                  <a:t>инновационная среда.</a:t>
                </a:r>
              </a:p>
              <a:p>
                <a:r>
                  <a:rPr lang="ru-RU" sz="1200" dirty="0" smtClean="0">
                    <a:latin typeface="Franklin Gothic Medium" panose="020B0603020102020204" pitchFamily="34" charset="0"/>
                    <a:cs typeface="Times New Roman" pitchFamily="18" charset="0"/>
                  </a:rPr>
                  <a:t>недостаточное </a:t>
                </a:r>
                <a:r>
                  <a:rPr lang="ru-RU" sz="1200" dirty="0">
                    <a:latin typeface="Franklin Gothic Medium" panose="020B0603020102020204" pitchFamily="34" charset="0"/>
                    <a:cs typeface="Times New Roman" pitchFamily="18" charset="0"/>
                  </a:rPr>
                  <a:t>количество НИОКР, необходимых для инновационного развития вуза и региона </a:t>
                </a:r>
                <a:r>
                  <a:rPr lang="ru-RU" sz="1200" dirty="0" smtClean="0">
                    <a:latin typeface="Franklin Gothic Medium" panose="020B0603020102020204" pitchFamily="34" charset="0"/>
                    <a:cs typeface="Times New Roman" pitchFamily="18" charset="0"/>
                  </a:rPr>
                  <a:t> </a:t>
                </a:r>
                <a:endParaRPr lang="ru-RU" sz="1200" dirty="0">
                  <a:latin typeface="Franklin Gothic Medium" panose="020B0603020102020204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4278258" y="1556792"/>
                <a:ext cx="299452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4589130" y="2276871"/>
                <a:ext cx="2017840" cy="8103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200" dirty="0" smtClean="0">
                    <a:solidFill>
                      <a:srgbClr val="0070C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К1</a:t>
                </a:r>
                <a:r>
                  <a:rPr lang="en-US" sz="1200" dirty="0" smtClean="0">
                    <a:solidFill>
                      <a:srgbClr val="0070C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:</a:t>
                </a:r>
                <a:r>
                  <a:rPr lang="ru-RU" sz="1200" dirty="0" smtClean="0">
                    <a:solidFill>
                      <a:srgbClr val="0070C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 Встраивание в существующие цепочки </a:t>
                </a:r>
                <a:br>
                  <a:rPr lang="ru-RU" sz="1200" dirty="0" smtClean="0">
                    <a:solidFill>
                      <a:srgbClr val="0070C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</a:br>
                <a:r>
                  <a:rPr lang="ru-RU" sz="1200" dirty="0" smtClean="0">
                    <a:solidFill>
                      <a:srgbClr val="0070C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развивающихся предприятий</a:t>
                </a:r>
              </a:p>
            </p:txBody>
          </p: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4263410" y="2276872"/>
                <a:ext cx="299452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Овал 20"/>
              <p:cNvSpPr/>
              <p:nvPr/>
            </p:nvSpPr>
            <p:spPr>
              <a:xfrm>
                <a:off x="3491880" y="2276871"/>
                <a:ext cx="1800200" cy="2604234"/>
              </a:xfrm>
              <a:prstGeom prst="ellipse">
                <a:avLst/>
              </a:prstGeom>
              <a:noFill/>
              <a:ln w="15875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4361892" y="2204864"/>
                <a:ext cx="138100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5223030" y="3435846"/>
                <a:ext cx="138100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3422830" y="3429000"/>
                <a:ext cx="138100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4358934" y="4795168"/>
                <a:ext cx="138100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589130" y="1542261"/>
                <a:ext cx="2526480" cy="607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200" dirty="0" smtClean="0">
                    <a:solidFill>
                      <a:srgbClr val="0070C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К2</a:t>
                </a:r>
                <a:r>
                  <a:rPr lang="en-US" sz="1200" dirty="0" smtClean="0">
                    <a:solidFill>
                      <a:srgbClr val="0070C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: </a:t>
                </a:r>
                <a:r>
                  <a:rPr lang="ru-RU" sz="1200" dirty="0">
                    <a:solidFill>
                      <a:srgbClr val="0070C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Конкуренция регионов по показателям инновационного развития</a:t>
                </a:r>
                <a:endParaRPr lang="ru-RU" sz="1200" dirty="0" smtClean="0">
                  <a:solidFill>
                    <a:srgbClr val="0070C0"/>
                  </a:solidFill>
                  <a:latin typeface="Franklin Gothic Medium" panose="020B0603020102020204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628082" y="3400390"/>
                <a:ext cx="0" cy="27434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1909333" y="3769123"/>
                <a:ext cx="2430373" cy="607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200" dirty="0" smtClean="0">
                    <a:latin typeface="Franklin Gothic Medium" panose="020B0603020102020204" pitchFamily="34" charset="0"/>
                    <a:cs typeface="Times New Roman" pitchFamily="18" charset="0"/>
                  </a:rPr>
                  <a:t>П</a:t>
                </a:r>
                <a:r>
                  <a:rPr lang="ru-RU" sz="1200" dirty="0">
                    <a:latin typeface="Franklin Gothic Medium" panose="020B0603020102020204" pitchFamily="34" charset="0"/>
                    <a:cs typeface="Times New Roman" pitchFamily="18" charset="0"/>
                  </a:rPr>
                  <a:t>2</a:t>
                </a:r>
                <a:r>
                  <a:rPr lang="en-US" sz="1200" dirty="0" smtClean="0">
                    <a:latin typeface="Franklin Gothic Medium" panose="020B0603020102020204" pitchFamily="34" charset="0"/>
                    <a:cs typeface="Times New Roman" pitchFamily="18" charset="0"/>
                  </a:rPr>
                  <a:t>:</a:t>
                </a:r>
                <a:r>
                  <a:rPr lang="ru-RU" sz="1200" dirty="0" smtClean="0">
                    <a:latin typeface="Franklin Gothic Medium" panose="020B0603020102020204" pitchFamily="34" charset="0"/>
                    <a:cs typeface="Times New Roman" pitchFamily="18" charset="0"/>
                  </a:rPr>
                  <a:t> </a:t>
                </a:r>
                <a:r>
                  <a:rPr lang="ru-RU" sz="1200" dirty="0" err="1" smtClean="0">
                    <a:latin typeface="Franklin Gothic Medium" panose="020B0603020102020204" pitchFamily="34" charset="0"/>
                    <a:cs typeface="Times New Roman" pitchFamily="18" charset="0"/>
                  </a:rPr>
                  <a:t>Несформированность</a:t>
                </a:r>
                <a:r>
                  <a:rPr lang="ru-RU" sz="1200" dirty="0" smtClean="0">
                    <a:solidFill>
                      <a:prstClr val="black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 регионального  рынка </a:t>
                </a:r>
                <a:r>
                  <a:rPr lang="ru-RU" sz="1200" dirty="0">
                    <a:solidFill>
                      <a:prstClr val="black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инновационной продукции. </a:t>
                </a:r>
                <a:endParaRPr lang="ru-RU" sz="1200" dirty="0" smtClean="0">
                  <a:latin typeface="Franklin Gothic Medium" panose="020B0603020102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559032" y="3463639"/>
                <a:ext cx="138100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6447166" y="3424376"/>
                <a:ext cx="138100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4361892" y="1484784"/>
                <a:ext cx="138100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456162" y="5460117"/>
                <a:ext cx="3932262" cy="709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olidFill>
                      <a:srgbClr val="00B05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С2</a:t>
                </a:r>
                <a:r>
                  <a:rPr lang="en-US" sz="1200" dirty="0" smtClean="0">
                    <a:solidFill>
                      <a:srgbClr val="00B05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:</a:t>
                </a:r>
                <a:r>
                  <a:rPr lang="ru-RU" sz="1200" dirty="0" smtClean="0">
                    <a:solidFill>
                      <a:srgbClr val="00B05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 Региональная технологическая платформа (система</a:t>
                </a:r>
                <a:r>
                  <a:rPr lang="en-US" sz="1200" dirty="0" smtClean="0">
                    <a:solidFill>
                      <a:srgbClr val="00B05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   </a:t>
                </a:r>
                <a:r>
                  <a:rPr lang="ru-RU" sz="1200" dirty="0" smtClean="0">
                    <a:solidFill>
                      <a:srgbClr val="00B05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 </a:t>
                </a:r>
                <a:r>
                  <a:rPr lang="ru-RU" sz="1200" dirty="0">
                    <a:solidFill>
                      <a:srgbClr val="00B05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стратегического технологического </a:t>
                </a:r>
                <a:r>
                  <a:rPr lang="ru-RU" sz="1200" dirty="0" smtClean="0">
                    <a:solidFill>
                      <a:srgbClr val="00B05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предпринимательства)</a:t>
                </a:r>
                <a:endParaRPr lang="ru-RU" sz="1200" dirty="0">
                  <a:solidFill>
                    <a:srgbClr val="00B050"/>
                  </a:solidFill>
                  <a:latin typeface="Franklin Gothic Medium" panose="020B0603020102020204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4289678" y="5661248"/>
                <a:ext cx="299452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Овал 33"/>
              <p:cNvSpPr/>
              <p:nvPr/>
            </p:nvSpPr>
            <p:spPr>
              <a:xfrm>
                <a:off x="4358934" y="5591135"/>
                <a:ext cx="138100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2628082" y="1556792"/>
                <a:ext cx="3888133" cy="4106351"/>
              </a:xfrm>
              <a:prstGeom prst="ellipse">
                <a:avLst/>
              </a:prstGeom>
              <a:noFill/>
              <a:ln w="15875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7740352" y="3400390"/>
                <a:ext cx="0" cy="27434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Овал 36"/>
              <p:cNvSpPr/>
              <p:nvPr/>
            </p:nvSpPr>
            <p:spPr>
              <a:xfrm>
                <a:off x="7671302" y="3426688"/>
                <a:ext cx="138100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856809" y="2335183"/>
                <a:ext cx="1963663" cy="10129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200" dirty="0" smtClean="0">
                    <a:solidFill>
                      <a:srgbClr val="FF000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Ц</a:t>
                </a:r>
                <a:r>
                  <a:rPr lang="en-US" sz="1200" dirty="0" smtClean="0">
                    <a:solidFill>
                      <a:srgbClr val="FF000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3:</a:t>
                </a:r>
                <a:r>
                  <a:rPr lang="ru-RU" sz="1200" dirty="0" smtClean="0">
                    <a:solidFill>
                      <a:srgbClr val="FF000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 </a:t>
                </a:r>
                <a:r>
                  <a:rPr lang="ru-RU" sz="1200" dirty="0">
                    <a:solidFill>
                      <a:srgbClr val="FF000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Формирование вуза предпринимательского типа </a:t>
                </a:r>
                <a:r>
                  <a:rPr lang="ru-RU" sz="1200" dirty="0" smtClean="0">
                    <a:solidFill>
                      <a:srgbClr val="FF000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(3.0), </a:t>
                </a:r>
                <a:r>
                  <a:rPr lang="ru-RU" sz="1200" dirty="0">
                    <a:solidFill>
                      <a:srgbClr val="FF000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инновационная саморегулирующаяся система</a:t>
                </a:r>
                <a:endParaRPr lang="ru-RU" sz="1200" dirty="0" smtClean="0">
                  <a:solidFill>
                    <a:srgbClr val="FF0000"/>
                  </a:solidFill>
                  <a:latin typeface="Franklin Gothic Medium" panose="020B0603020102020204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4272548" y="6381328"/>
                <a:ext cx="299452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Овал 39"/>
              <p:cNvSpPr/>
              <p:nvPr/>
            </p:nvSpPr>
            <p:spPr>
              <a:xfrm>
                <a:off x="4358934" y="6309320"/>
                <a:ext cx="138100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4242564" y="908720"/>
                <a:ext cx="298831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4541395" y="741249"/>
                <a:ext cx="2728714" cy="607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200" dirty="0" smtClean="0">
                    <a:solidFill>
                      <a:srgbClr val="0070C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К</a:t>
                </a:r>
                <a:r>
                  <a:rPr lang="en-US" sz="1200" dirty="0" smtClean="0">
                    <a:solidFill>
                      <a:srgbClr val="0070C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3: </a:t>
                </a:r>
                <a:r>
                  <a:rPr lang="ru-RU" sz="1200" dirty="0">
                    <a:solidFill>
                      <a:srgbClr val="0070C0"/>
                    </a:solidFill>
                    <a:latin typeface="Franklin Gothic Medium" panose="020B0603020102020204" pitchFamily="34" charset="0"/>
                    <a:cs typeface="Times New Roman" pitchFamily="18" charset="0"/>
                  </a:rPr>
                  <a:t>Ускоренное инновационное развитие -  технологическая  революция</a:t>
                </a:r>
                <a:endParaRPr lang="ru-RU" sz="1200" dirty="0" smtClean="0">
                  <a:solidFill>
                    <a:srgbClr val="0070C0"/>
                  </a:solidFill>
                  <a:latin typeface="Franklin Gothic Medium" panose="020B0603020102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4341035" y="836712"/>
                <a:ext cx="138100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547664" y="3388920"/>
                <a:ext cx="0" cy="27434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174306" y="2650256"/>
                <a:ext cx="2021430" cy="8103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200" dirty="0" smtClean="0">
                    <a:latin typeface="Franklin Gothic Medium" panose="020B0603020102020204" pitchFamily="34" charset="0"/>
                    <a:cs typeface="Times New Roman" pitchFamily="18" charset="0"/>
                  </a:rPr>
                  <a:t>П</a:t>
                </a:r>
                <a:r>
                  <a:rPr lang="en-US" sz="1200" dirty="0" smtClean="0">
                    <a:latin typeface="Franklin Gothic Medium" panose="020B0603020102020204" pitchFamily="34" charset="0"/>
                    <a:cs typeface="Times New Roman" pitchFamily="18" charset="0"/>
                  </a:rPr>
                  <a:t>3: </a:t>
                </a:r>
                <a:r>
                  <a:rPr lang="ru-RU" sz="1200" dirty="0">
                    <a:latin typeface="Franklin Gothic Medium" panose="020B0603020102020204" pitchFamily="34" charset="0"/>
                    <a:cs typeface="Times New Roman" pitchFamily="18" charset="0"/>
                  </a:rPr>
                  <a:t>Неэффективность работы системы «вуз-бизнес-регион</a:t>
                </a:r>
                <a:r>
                  <a:rPr lang="ru-RU" sz="1200" dirty="0" smtClean="0">
                    <a:latin typeface="Franklin Gothic Medium" panose="020B0603020102020204" pitchFamily="34" charset="0"/>
                    <a:cs typeface="Times New Roman" pitchFamily="18" charset="0"/>
                  </a:rPr>
                  <a:t>»   </a:t>
                </a:r>
                <a:r>
                  <a:rPr lang="ru-RU" sz="1200" dirty="0">
                    <a:latin typeface="Franklin Gothic Medium" panose="020B0603020102020204" pitchFamily="34" charset="0"/>
                    <a:cs typeface="Times New Roman" pitchFamily="18" charset="0"/>
                  </a:rPr>
                  <a:t>как института развития.</a:t>
                </a:r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1760710" y="908720"/>
                <a:ext cx="6192688" cy="5472608"/>
              </a:xfrm>
              <a:prstGeom prst="ellipse">
                <a:avLst/>
              </a:prstGeom>
              <a:noFill/>
              <a:ln w="15875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1478614" y="3442281"/>
                <a:ext cx="138100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244798" y="5460116"/>
                <a:ext cx="2088530" cy="1145619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sz="1600" b="1" kern="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b="1" kern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П – проблема</a:t>
                </a:r>
                <a:r>
                  <a:rPr lang="ru-RU" sz="1600" b="1" kern="0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;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</a:rPr>
                  <a:t>К – контекст;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b="1" kern="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С – средства</a:t>
                </a:r>
                <a:r>
                  <a:rPr lang="ru-RU" sz="1600" b="1" kern="0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;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</a:rPr>
                  <a:t>Ц - цель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sz="1050" b="1" kern="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1" name="Title 3"/>
          <p:cNvSpPr>
            <a:spLocks noGrp="1"/>
          </p:cNvSpPr>
          <p:nvPr>
            <p:ph type="title"/>
          </p:nvPr>
        </p:nvSpPr>
        <p:spPr>
          <a:xfrm>
            <a:off x="542580" y="472453"/>
            <a:ext cx="6179980" cy="507652"/>
          </a:xfrm>
        </p:spPr>
        <p:txBody>
          <a:bodyPr>
            <a:normAutofit fontScale="90000"/>
          </a:bodyPr>
          <a:lstStyle/>
          <a:p>
            <a:r>
              <a:rPr lang="ru-RU" sz="2800" b="0" dirty="0" smtClean="0">
                <a:latin typeface="Franklin Gothic Medium" panose="020B0603020102020204" pitchFamily="34" charset="0"/>
              </a:rPr>
              <a:t>Цели и проблемы проекта</a:t>
            </a:r>
            <a:endParaRPr lang="en-US" sz="2800" b="0" dirty="0">
              <a:latin typeface="Franklin Gothic Medium" panose="020B0603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709" y="116632"/>
            <a:ext cx="2378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7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858-CD8E-487E-978A-6E494051009A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0477" y="158668"/>
            <a:ext cx="6647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Региональная технологическая платформа как конвейер</a:t>
            </a:r>
            <a:r>
              <a:rPr lang="en-US" sz="3200" dirty="0" smtClean="0">
                <a:solidFill>
                  <a:schemeClr val="accent2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 </a:t>
            </a:r>
            <a:r>
              <a:rPr lang="ru-RU" sz="3200" dirty="0" smtClean="0">
                <a:solidFill>
                  <a:schemeClr val="accent2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инноваций</a:t>
            </a:r>
            <a:endParaRPr lang="en-US" sz="3200" dirty="0">
              <a:solidFill>
                <a:srgbClr val="FF0000"/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88792" y="4365104"/>
            <a:ext cx="35088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alibri"/>
              </a:rPr>
              <a:t>Элементы технологической платформы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kern="0" dirty="0">
                <a:solidFill>
                  <a:srgbClr val="0070C0"/>
                </a:solidFill>
                <a:latin typeface="Calibri"/>
              </a:rPr>
              <a:t>Совет региональной технологической </a:t>
            </a:r>
            <a:r>
              <a:rPr lang="ru-RU" sz="1600" b="1" kern="0" dirty="0" smtClean="0">
                <a:solidFill>
                  <a:srgbClr val="0070C0"/>
                </a:solidFill>
                <a:latin typeface="Calibri"/>
              </a:rPr>
              <a:t>платформы. </a:t>
            </a:r>
            <a:endParaRPr lang="ru-RU" sz="1600" b="1" kern="0" dirty="0">
              <a:solidFill>
                <a:srgbClr val="0070C0"/>
              </a:solidFill>
              <a:latin typeface="Calibri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kern="0" dirty="0" smtClean="0">
                <a:solidFill>
                  <a:srgbClr val="0070C0"/>
                </a:solidFill>
                <a:latin typeface="Calibri"/>
              </a:rPr>
              <a:t>Научно-инновационные  группы.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kern="0" dirty="0">
                <a:solidFill>
                  <a:srgbClr val="0070C0"/>
                </a:solidFill>
                <a:latin typeface="Calibri"/>
              </a:rPr>
              <a:t>Экспертно-аналитические </a:t>
            </a:r>
            <a:r>
              <a:rPr lang="ru-RU" sz="1600" b="1" kern="0" dirty="0" smtClean="0">
                <a:solidFill>
                  <a:srgbClr val="0070C0"/>
                </a:solidFill>
                <a:latin typeface="Calibri"/>
              </a:rPr>
              <a:t>группы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kern="0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1600" b="1" kern="0" dirty="0" err="1" smtClean="0">
                <a:solidFill>
                  <a:srgbClr val="0070C0"/>
                </a:solidFill>
                <a:latin typeface="Calibri"/>
              </a:rPr>
              <a:t>Инновационно</a:t>
            </a:r>
            <a:r>
              <a:rPr lang="ru-RU" sz="1600" b="1" kern="0" dirty="0" smtClean="0">
                <a:solidFill>
                  <a:srgbClr val="0070C0"/>
                </a:solidFill>
                <a:latin typeface="Calibri"/>
              </a:rPr>
              <a:t>-маркетинговые,  инвестиционные группы и т.д.</a:t>
            </a:r>
            <a:endParaRPr lang="ru-RU" sz="1600" b="1" kern="0" dirty="0">
              <a:solidFill>
                <a:srgbClr val="0070C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24752" y="1735150"/>
            <a:ext cx="47525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libri"/>
              </a:rPr>
              <a:t>Функции, реализуемые на платформе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kern="0" dirty="0" smtClean="0">
                <a:solidFill>
                  <a:srgbClr val="0070C0"/>
                </a:solidFill>
                <a:latin typeface="Calibri"/>
              </a:rPr>
              <a:t>Стратегическое </a:t>
            </a:r>
            <a:r>
              <a:rPr lang="ru-RU" sz="1600" b="1" kern="0" dirty="0">
                <a:solidFill>
                  <a:srgbClr val="0070C0"/>
                </a:solidFill>
                <a:latin typeface="Calibri"/>
              </a:rPr>
              <a:t>планирование </a:t>
            </a:r>
            <a:r>
              <a:rPr lang="ru-RU" sz="1600" b="1" kern="0" dirty="0" smtClean="0">
                <a:solidFill>
                  <a:srgbClr val="0070C0"/>
                </a:solidFill>
                <a:latin typeface="Calibri"/>
              </a:rPr>
              <a:t>инноваций</a:t>
            </a:r>
            <a:r>
              <a:rPr lang="ru-RU" sz="1600" b="1" kern="0" dirty="0">
                <a:solidFill>
                  <a:srgbClr val="0070C0"/>
                </a:solidFill>
                <a:latin typeface="Calibri"/>
              </a:rPr>
              <a:t>.</a:t>
            </a:r>
            <a:r>
              <a:rPr lang="ru-RU" sz="1600" b="1" kern="0" dirty="0" smtClean="0">
                <a:solidFill>
                  <a:srgbClr val="0070C0"/>
                </a:solidFill>
                <a:latin typeface="Calibri"/>
              </a:rPr>
              <a:t> </a:t>
            </a:r>
            <a:endParaRPr lang="ru-RU" sz="1600" b="1" kern="0" dirty="0">
              <a:solidFill>
                <a:srgbClr val="0070C0"/>
              </a:solidFill>
              <a:latin typeface="Calibri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kern="0" dirty="0" smtClean="0">
                <a:solidFill>
                  <a:srgbClr val="0070C0"/>
                </a:solidFill>
                <a:latin typeface="Calibri"/>
              </a:rPr>
              <a:t>Отбор </a:t>
            </a:r>
            <a:r>
              <a:rPr lang="ru-RU" sz="1600" b="1" kern="0" dirty="0">
                <a:solidFill>
                  <a:srgbClr val="0070C0"/>
                </a:solidFill>
                <a:latin typeface="Calibri"/>
              </a:rPr>
              <a:t>перспективных инновационных решений. </a:t>
            </a:r>
            <a:endParaRPr lang="en-US" sz="1600" b="1" kern="0" dirty="0">
              <a:solidFill>
                <a:srgbClr val="0070C0"/>
              </a:solidFill>
              <a:latin typeface="Calibri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kern="0" dirty="0" smtClean="0">
                <a:solidFill>
                  <a:srgbClr val="0070C0"/>
                </a:solidFill>
                <a:latin typeface="Calibri"/>
              </a:rPr>
              <a:t>НИОКТР, выпуск опытных образцов  и т.д.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kern="0" dirty="0" smtClean="0">
                <a:solidFill>
                  <a:srgbClr val="0070C0"/>
                </a:solidFill>
                <a:latin typeface="Calibri"/>
              </a:rPr>
              <a:t>Маркетинговые </a:t>
            </a:r>
            <a:r>
              <a:rPr lang="ru-RU" sz="1600" b="1" kern="0" dirty="0">
                <a:solidFill>
                  <a:srgbClr val="0070C0"/>
                </a:solidFill>
                <a:latin typeface="Calibri"/>
              </a:rPr>
              <a:t>исследования, определение перспективных рынков.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kern="0" dirty="0" smtClean="0">
                <a:solidFill>
                  <a:srgbClr val="0070C0"/>
                </a:solidFill>
                <a:latin typeface="Calibri"/>
              </a:rPr>
              <a:t>Подготовка </a:t>
            </a:r>
            <a:r>
              <a:rPr lang="ru-RU" sz="1600" b="1" kern="0" dirty="0">
                <a:solidFill>
                  <a:srgbClr val="0070C0"/>
                </a:solidFill>
                <a:latin typeface="Calibri"/>
              </a:rPr>
              <a:t>кадров и концентрация ресурсов на</a:t>
            </a:r>
            <a:r>
              <a:rPr lang="en-US" sz="1600" b="1" kern="0" dirty="0">
                <a:solidFill>
                  <a:srgbClr val="0070C0"/>
                </a:solidFill>
                <a:latin typeface="Calibri"/>
              </a:rPr>
              <a:t>   </a:t>
            </a:r>
            <a:r>
              <a:rPr lang="ru-RU" sz="1600" b="1" kern="0" dirty="0">
                <a:solidFill>
                  <a:srgbClr val="0070C0"/>
                </a:solidFill>
                <a:latin typeface="Calibri"/>
              </a:rPr>
              <a:t>прорывных направлениях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kern="0" dirty="0" smtClean="0">
                <a:solidFill>
                  <a:srgbClr val="0070C0"/>
                </a:solidFill>
                <a:latin typeface="Calibri"/>
              </a:rPr>
              <a:t>Настройка </a:t>
            </a:r>
            <a:r>
              <a:rPr lang="ru-RU" sz="1600" b="1" kern="0" dirty="0">
                <a:solidFill>
                  <a:srgbClr val="0070C0"/>
                </a:solidFill>
                <a:latin typeface="Calibri"/>
              </a:rPr>
              <a:t>системы  «</a:t>
            </a:r>
            <a:r>
              <a:rPr lang="ru-RU" sz="1600" b="1" kern="0" dirty="0" smtClean="0">
                <a:solidFill>
                  <a:srgbClr val="0070C0"/>
                </a:solidFill>
                <a:latin typeface="Calibri"/>
              </a:rPr>
              <a:t>вуз-бизнес-регион». </a:t>
            </a:r>
            <a:endParaRPr lang="ru-RU" sz="1600" b="1" kern="0" dirty="0">
              <a:solidFill>
                <a:srgbClr val="0070C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Title 5"/>
          <p:cNvSpPr txBox="1">
            <a:spLocks/>
          </p:cNvSpPr>
          <p:nvPr/>
        </p:nvSpPr>
        <p:spPr bwMode="auto">
          <a:xfrm>
            <a:off x="351204" y="4725144"/>
            <a:ext cx="393276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ru-RU" sz="3200" b="1" dirty="0">
                <a:solidFill>
                  <a:schemeClr val="accent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D47519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9pPr>
          </a:lstStyle>
          <a:p>
            <a:pPr algn="just"/>
            <a:r>
              <a:rPr sz="1800" dirty="0" smtClean="0">
                <a:solidFill>
                  <a:srgbClr val="1362AA"/>
                </a:solidFill>
                <a:latin typeface="Franklin Gothic Medium" panose="020B0603020102020204" pitchFamily="34" charset="0"/>
              </a:rPr>
              <a:t>Технологический регламент </a:t>
            </a:r>
            <a:r>
              <a:rPr sz="1600" b="0" dirty="0" smtClean="0">
                <a:solidFill>
                  <a:srgbClr val="1362AA"/>
                </a:solidFill>
                <a:latin typeface="Franklin Gothic Medium" panose="020B0603020102020204" pitchFamily="34" charset="0"/>
              </a:rPr>
              <a:t>(проекты в контролируемых средах):</a:t>
            </a:r>
          </a:p>
          <a:p>
            <a:pPr marL="457200" indent="-457200" algn="just">
              <a:buFontTx/>
              <a:buAutoNum type="arabicPeriod"/>
            </a:pPr>
            <a:r>
              <a:rPr sz="1600" b="0" dirty="0" smtClean="0">
                <a:solidFill>
                  <a:srgbClr val="1362AA"/>
                </a:solidFill>
                <a:latin typeface="Franklin Gothic Medium" panose="020B0603020102020204" pitchFamily="34" charset="0"/>
              </a:rPr>
              <a:t>Требования к «сырью» -  идеи, результаты НИОКР…</a:t>
            </a:r>
          </a:p>
          <a:p>
            <a:pPr marL="457200" indent="-457200" algn="just">
              <a:buFontTx/>
              <a:buAutoNum type="arabicPeriod"/>
            </a:pPr>
            <a:r>
              <a:rPr sz="1600" b="0" dirty="0" smtClean="0">
                <a:solidFill>
                  <a:srgbClr val="1362AA"/>
                </a:solidFill>
                <a:latin typeface="Franklin Gothic Medium" panose="020B0603020102020204" pitchFamily="34" charset="0"/>
              </a:rPr>
              <a:t>Последовательность  и время осуществления операций </a:t>
            </a:r>
          </a:p>
          <a:p>
            <a:pPr marL="457200" indent="-457200" algn="just">
              <a:buFontTx/>
              <a:buAutoNum type="arabicPeriod"/>
            </a:pPr>
            <a:r>
              <a:rPr sz="1600" b="0" dirty="0" smtClean="0">
                <a:solidFill>
                  <a:srgbClr val="1362AA"/>
                </a:solidFill>
                <a:latin typeface="Franklin Gothic Medium" panose="020B0603020102020204" pitchFamily="34" charset="0"/>
              </a:rPr>
              <a:t>Подбор и организация работы научно-инновационной структуры (группы, научное и технологическое оборудование и т.д.)</a:t>
            </a:r>
          </a:p>
          <a:p>
            <a:pPr marL="457200" indent="-457200" algn="just">
              <a:buFontTx/>
              <a:buAutoNum type="arabicPeriod"/>
            </a:pPr>
            <a:r>
              <a:rPr sz="1600" b="0" dirty="0" smtClean="0">
                <a:solidFill>
                  <a:srgbClr val="1362AA"/>
                </a:solidFill>
                <a:latin typeface="Franklin Gothic Medium" panose="020B0603020102020204" pitchFamily="34" charset="0"/>
              </a:rPr>
              <a:t>Система контроля качества (по стадийная, конечная)</a:t>
            </a:r>
            <a:endParaRPr sz="1600" b="0" dirty="0">
              <a:solidFill>
                <a:srgbClr val="1362AA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26" name="Picture 2" descr="Картинки по запросу рисунок конвей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58" y="1752074"/>
            <a:ext cx="16192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2109" y="1340768"/>
            <a:ext cx="839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7030A0"/>
                </a:solidFill>
                <a:latin typeface="Calibri"/>
              </a:rPr>
              <a:t>Идея</a:t>
            </a:r>
            <a:endParaRPr lang="ru-RU" sz="1600" b="1" u="sng" kern="0" dirty="0">
              <a:solidFill>
                <a:srgbClr val="0070C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2628201"/>
            <a:ext cx="17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7030A0"/>
                </a:solidFill>
                <a:latin typeface="Calibri"/>
              </a:rPr>
              <a:t>Инновационный</a:t>
            </a:r>
          </a:p>
          <a:p>
            <a:r>
              <a:rPr lang="ru-RU" sz="1600" b="1" u="sng" dirty="0" smtClean="0">
                <a:solidFill>
                  <a:srgbClr val="7030A0"/>
                </a:solidFill>
                <a:latin typeface="Calibri"/>
              </a:rPr>
              <a:t> продукт</a:t>
            </a:r>
            <a:endParaRPr lang="ru-RU" sz="1600" u="sng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1553292">
            <a:off x="1054767" y="1575316"/>
            <a:ext cx="504056" cy="215153"/>
          </a:xfrm>
          <a:prstGeom prst="curvedDownArrow">
            <a:avLst>
              <a:gd name="adj1" fmla="val 25000"/>
              <a:gd name="adj2" fmla="val 50000"/>
              <a:gd name="adj3" fmla="val 5788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553292">
            <a:off x="2505446" y="2350776"/>
            <a:ext cx="504056" cy="215153"/>
          </a:xfrm>
          <a:prstGeom prst="curvedDownArrow">
            <a:avLst>
              <a:gd name="adj1" fmla="val 25000"/>
              <a:gd name="adj2" fmla="val 50000"/>
              <a:gd name="adj3" fmla="val 5788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87" y="241210"/>
            <a:ext cx="2378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2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>
            <a:off x="2337145" y="1683106"/>
            <a:ext cx="3098951" cy="1785773"/>
          </a:xfrm>
          <a:prstGeom prst="rightArrow">
            <a:avLst>
              <a:gd name="adj1" fmla="val 50000"/>
              <a:gd name="adj2" fmla="val 2553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РЕГИОНАЛЬНАЯ ТЕХНОЛОГИЧЕСКАЯ ПЛАТФОРМА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60061" y="239158"/>
            <a:ext cx="6612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Развитие </a:t>
            </a:r>
          </a:p>
          <a:p>
            <a:pPr algn="ctr"/>
            <a:r>
              <a:rPr lang="ru-RU" sz="2800" dirty="0" smtClean="0">
                <a:solidFill>
                  <a:schemeClr val="accent2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научно-инновационного комплекса</a:t>
            </a:r>
            <a:endParaRPr lang="ru-RU" sz="2800" dirty="0">
              <a:solidFill>
                <a:schemeClr val="accent2"/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51" y="1531877"/>
            <a:ext cx="2142794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410" y="1193266"/>
            <a:ext cx="3358078" cy="3240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276" y="3645024"/>
            <a:ext cx="289154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МОНОЦЕНТРИЧЕСКАЯ МОДЕЛЬ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06919" y="4512670"/>
            <a:ext cx="308150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ПОЛИЦЕНТРИЧЕСКАЯ МОДЕЛЬ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8904" y="4744680"/>
            <a:ext cx="6748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– ВУЗ</a:t>
            </a:r>
            <a:endParaRPr lang="ru-RU" sz="14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eaLnBrk="0" fontAlgn="base" hangingPunct="0">
              <a:lnSpc>
                <a:spcPts val="1100"/>
              </a:lnSpc>
              <a:spcBef>
                <a:spcPts val="180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– </a:t>
            </a:r>
            <a:r>
              <a:rPr lang="ru-RU" sz="14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новые МИПы, </a:t>
            </a:r>
            <a:r>
              <a:rPr lang="ru-RU" sz="14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ВУЗ + предприятие</a:t>
            </a:r>
          </a:p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– </a:t>
            </a:r>
            <a:r>
              <a:rPr lang="ru-RU" sz="14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МИП, созданный по ФЗ-273 </a:t>
            </a:r>
            <a:r>
              <a:rPr lang="ru-RU" sz="14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с участием предприятия</a:t>
            </a:r>
            <a:endParaRPr lang="ru-RU" sz="14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– </a:t>
            </a:r>
            <a:r>
              <a:rPr lang="ru-RU" sz="14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спин-</a:t>
            </a:r>
            <a:r>
              <a:rPr lang="ru-RU" sz="14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офф</a:t>
            </a:r>
            <a:endParaRPr lang="ru-RU" sz="14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eaLnBrk="0" fontAlgn="base" hangingPunct="0">
              <a:lnSpc>
                <a:spcPts val="1100"/>
              </a:lnSpc>
              <a:spcBef>
                <a:spcPts val="1200"/>
              </a:spcBef>
            </a:pPr>
            <a:r>
              <a:rPr lang="ru-RU" sz="14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– </a:t>
            </a:r>
            <a:r>
              <a:rPr lang="ru-RU" sz="14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стартап</a:t>
            </a:r>
            <a:r>
              <a:rPr lang="ru-RU" sz="14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, созданный по ФЗ-273</a:t>
            </a:r>
          </a:p>
          <a:p>
            <a:pPr eaLnBrk="0" fontAlgn="base" hangingPunct="0">
              <a:lnSpc>
                <a:spcPts val="1100"/>
              </a:lnSpc>
              <a:spcBef>
                <a:spcPts val="1500"/>
              </a:spcBef>
              <a:spcAft>
                <a:spcPct val="0"/>
              </a:spcAft>
            </a:pPr>
            <a:r>
              <a:rPr lang="ru-RU" sz="14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– крупные отраслевые предприятия, работающие в рамках второго инновационного </a:t>
            </a:r>
            <a:r>
              <a:rPr lang="ru-RU" sz="1400" dirty="0" smtClean="0">
                <a:solidFill>
                  <a:srgbClr val="002060"/>
                </a:solidFill>
                <a:effectLst>
                  <a:glow rad="127000">
                    <a:prstClr val="white">
                      <a:alpha val="55000"/>
                    </a:prstClr>
                  </a:glow>
                </a:effectLst>
                <a:latin typeface="Franklin Gothic Medium" panose="020B0603020102020204" pitchFamily="34" charset="0"/>
              </a:rPr>
              <a:t>пояса</a:t>
            </a:r>
            <a:endParaRPr lang="ru-RU" sz="1400" dirty="0">
              <a:solidFill>
                <a:srgbClr val="002060"/>
              </a:solidFill>
              <a:effectLst>
                <a:glow rad="127000">
                  <a:prstClr val="white">
                    <a:alpha val="55000"/>
                  </a:prstClr>
                </a:glo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96" t="80528" r="-2169" b="-1239"/>
          <a:stretch/>
        </p:blipFill>
        <p:spPr>
          <a:xfrm>
            <a:off x="226007" y="4632699"/>
            <a:ext cx="360040" cy="3830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3893" r="-7866" b="19816"/>
          <a:stretch/>
        </p:blipFill>
        <p:spPr>
          <a:xfrm>
            <a:off x="250499" y="5042413"/>
            <a:ext cx="360040" cy="1554849"/>
          </a:xfrm>
          <a:prstGeom prst="rect">
            <a:avLst/>
          </a:prstGeom>
        </p:spPr>
      </p:pic>
      <p:sp>
        <p:nvSpPr>
          <p:cNvPr id="5" name="Выгнутая вверх стрелка 4"/>
          <p:cNvSpPr/>
          <p:nvPr/>
        </p:nvSpPr>
        <p:spPr>
          <a:xfrm rot="9564691">
            <a:off x="6536536" y="3468879"/>
            <a:ext cx="504056" cy="215153"/>
          </a:xfrm>
          <a:prstGeom prst="curvedDownArrow">
            <a:avLst>
              <a:gd name="adj1" fmla="val 25000"/>
              <a:gd name="adj2" fmla="val 50000"/>
              <a:gd name="adj3" fmla="val 5788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3727798" flipH="1">
            <a:off x="6486964" y="1495417"/>
            <a:ext cx="745325" cy="386008"/>
          </a:xfrm>
          <a:prstGeom prst="curvedDownArrow">
            <a:avLst>
              <a:gd name="adj1" fmla="val 25000"/>
              <a:gd name="adj2" fmla="val 50000"/>
              <a:gd name="adj3" fmla="val 49838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858-CD8E-487E-978A-6E494051009A}" type="slidenum">
              <a:rPr lang="ru-RU" smtClean="0"/>
              <a:t>8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03" y="116632"/>
            <a:ext cx="2378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4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261" y="467979"/>
            <a:ext cx="6673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1362AA"/>
                </a:solidFill>
                <a:latin typeface="Franklin Gothic Medium" panose="020B0603020102020204" pitchFamily="34" charset="0"/>
              </a:rPr>
              <a:t>Пилотный проект </a:t>
            </a:r>
            <a:r>
              <a:rPr lang="ru-RU" sz="3200" dirty="0">
                <a:solidFill>
                  <a:srgbClr val="1362AA"/>
                </a:solidFill>
                <a:latin typeface="Franklin Gothic Medium" panose="020B0603020102020204" pitchFamily="34" charset="0"/>
              </a:rPr>
              <a:t>региональной </a:t>
            </a:r>
            <a:endParaRPr lang="ru-RU" sz="3200" dirty="0" smtClean="0">
              <a:solidFill>
                <a:srgbClr val="1362AA"/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1362AA"/>
                </a:solidFill>
                <a:latin typeface="Franklin Gothic Medium" panose="020B0603020102020204" pitchFamily="34" charset="0"/>
              </a:rPr>
              <a:t>технологической платформы</a:t>
            </a:r>
            <a:endParaRPr lang="ru-RU" sz="32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858-CD8E-487E-978A-6E494051009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256224" y="1676643"/>
            <a:ext cx="8534573" cy="4920709"/>
            <a:chOff x="256224" y="1548737"/>
            <a:chExt cx="8534573" cy="492070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699792" y="1548737"/>
              <a:ext cx="3744416" cy="440103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Совет по </a:t>
              </a:r>
              <a:r>
                <a:rPr lang="ru-RU" sz="1200" dirty="0" err="1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инновационно</a:t>
              </a:r>
              <a:r>
                <a:rPr lang="ru-RU" sz="12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-технологическому развитию при Губернаторе Белгородской области</a:t>
              </a:r>
              <a:endParaRPr lang="ru-RU" sz="1200" dirty="0">
                <a:solidFill>
                  <a:prstClr val="black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56224" y="3149023"/>
              <a:ext cx="1152128" cy="72008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Департамент жилищно-коммунального хозяйства</a:t>
              </a:r>
              <a:endParaRPr lang="ru-RU" sz="1100" dirty="0">
                <a:solidFill>
                  <a:prstClr val="black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6224" y="4260111"/>
              <a:ext cx="1152128" cy="72008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Департамент строительства и транспорта</a:t>
              </a:r>
              <a:endParaRPr lang="ru-RU" sz="1100" dirty="0">
                <a:solidFill>
                  <a:prstClr val="black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6224" y="5390606"/>
              <a:ext cx="1152128" cy="72008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Департамент образования</a:t>
              </a:r>
              <a:endParaRPr lang="ru-RU" sz="1100" dirty="0">
                <a:solidFill>
                  <a:prstClr val="black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979712" y="2204864"/>
              <a:ext cx="1152128" cy="72008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Департамент внутренней и кадровой политики</a:t>
              </a:r>
              <a:endParaRPr lang="ru-RU" sz="1100" dirty="0">
                <a:solidFill>
                  <a:prstClr val="black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95936" y="2204864"/>
              <a:ext cx="1152128" cy="72008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Департамент финансов и бюджетной политики</a:t>
              </a:r>
              <a:endParaRPr lang="ru-RU" sz="1100" dirty="0">
                <a:solidFill>
                  <a:prstClr val="black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877684" y="2204864"/>
              <a:ext cx="1224136" cy="72008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Департамент экономического развития</a:t>
              </a:r>
              <a:endParaRPr lang="ru-RU" sz="1100" dirty="0">
                <a:solidFill>
                  <a:prstClr val="black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566661" y="3221030"/>
              <a:ext cx="1224136" cy="94013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Департамент агропромышленного комплекса и воспроизводства окружающей среды</a:t>
              </a:r>
              <a:endParaRPr lang="ru-RU" sz="1000" dirty="0">
                <a:solidFill>
                  <a:prstClr val="black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565465" y="4445167"/>
              <a:ext cx="1224136" cy="94013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Департамент здравоохранения и социальной защиты населения</a:t>
              </a:r>
              <a:endParaRPr lang="ru-RU" sz="1000" dirty="0">
                <a:solidFill>
                  <a:prstClr val="black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655676" y="3258718"/>
              <a:ext cx="1800200" cy="43204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Технологическая платформа строительного кластера</a:t>
              </a:r>
              <a:endParaRPr lang="ru-RU" sz="1000" dirty="0">
                <a:solidFill>
                  <a:prstClr val="black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655676" y="3923579"/>
              <a:ext cx="1800200" cy="5215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Технологическая платформа транспортно-логистического кластера</a:t>
              </a:r>
              <a:endParaRPr lang="ru-RU" sz="1000" dirty="0">
                <a:solidFill>
                  <a:prstClr val="black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655676" y="4661935"/>
              <a:ext cx="1800200" cy="5215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Технологическая платформа горно-металлургического кластера</a:t>
              </a:r>
              <a:endParaRPr lang="ru-RU" sz="1000" dirty="0">
                <a:solidFill>
                  <a:prstClr val="black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655676" y="5383006"/>
              <a:ext cx="1800200" cy="43204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Технологическая платформа </a:t>
              </a:r>
              <a:r>
                <a:rPr lang="en-US" sz="10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IT</a:t>
              </a:r>
              <a:r>
                <a:rPr lang="ru-RU" sz="10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-технологий</a:t>
              </a:r>
              <a:endParaRPr lang="ru-RU" sz="1000" dirty="0">
                <a:solidFill>
                  <a:prstClr val="black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594196" y="3293039"/>
              <a:ext cx="1800200" cy="43204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72000" rtlCol="0" anchor="ctr"/>
            <a:lstStyle/>
            <a:p>
              <a:pPr algn="ctr"/>
              <a:r>
                <a:rPr lang="ru-RU" sz="10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Технологическая платформа машиностроительного кластера</a:t>
              </a:r>
              <a:endParaRPr lang="ru-RU" sz="1000" dirty="0">
                <a:solidFill>
                  <a:prstClr val="black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594196" y="3968350"/>
              <a:ext cx="1800200" cy="43204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Технологическая платформа строительного кластера</a:t>
              </a:r>
              <a:endParaRPr lang="ru-RU" sz="1000" dirty="0">
                <a:solidFill>
                  <a:prstClr val="black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589652" y="4666436"/>
              <a:ext cx="1800200" cy="51258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ru-RU" sz="9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Химико-технологическая платформа биофармацевтического кластера</a:t>
              </a:r>
              <a:endParaRPr lang="ru-RU" sz="900" dirty="0">
                <a:solidFill>
                  <a:prstClr val="black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589652" y="5383006"/>
              <a:ext cx="1800200" cy="43204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Технологическая платформа социальных технологий</a:t>
              </a:r>
              <a:endParaRPr lang="ru-RU" sz="1000" dirty="0">
                <a:solidFill>
                  <a:prstClr val="black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597872" y="6029343"/>
              <a:ext cx="3744416" cy="440103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Опорный университет со своими вузовскими и индустриальными партнерами</a:t>
              </a:r>
              <a:endParaRPr lang="ru-RU" sz="1200" dirty="0">
                <a:solidFill>
                  <a:prstClr val="black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851920" y="3950858"/>
              <a:ext cx="1440160" cy="774286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black"/>
                  </a:solidFill>
                  <a:latin typeface="Franklin Gothic Medium" panose="020B0603020102020204" pitchFamily="34" charset="0"/>
                </a:rPr>
                <a:t>Совет региональной технологической платформы</a:t>
              </a:r>
              <a:endParaRPr lang="ru-RU" sz="1200" dirty="0">
                <a:solidFill>
                  <a:prstClr val="black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35" name="Соединительная линия уступом 34"/>
            <p:cNvCxnSpPr>
              <a:stCxn id="24" idx="3"/>
              <a:endCxn id="19" idx="1"/>
            </p:cNvCxnSpPr>
            <p:nvPr/>
          </p:nvCxnSpPr>
          <p:spPr>
            <a:xfrm flipV="1">
              <a:off x="5292080" y="3509063"/>
              <a:ext cx="302116" cy="828938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Соединительная линия уступом 36"/>
            <p:cNvCxnSpPr>
              <a:stCxn id="24" idx="1"/>
              <a:endCxn id="15" idx="3"/>
            </p:cNvCxnSpPr>
            <p:nvPr/>
          </p:nvCxnSpPr>
          <p:spPr>
            <a:xfrm rot="10800000">
              <a:off x="3455876" y="3474743"/>
              <a:ext cx="396044" cy="863259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Соединительная линия уступом 40"/>
            <p:cNvCxnSpPr>
              <a:stCxn id="24" idx="1"/>
              <a:endCxn id="16" idx="3"/>
            </p:cNvCxnSpPr>
            <p:nvPr/>
          </p:nvCxnSpPr>
          <p:spPr>
            <a:xfrm rot="10800000">
              <a:off x="3455876" y="4184373"/>
              <a:ext cx="396044" cy="153628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Соединительная линия уступом 43"/>
            <p:cNvCxnSpPr>
              <a:stCxn id="24" idx="1"/>
              <a:endCxn id="17" idx="3"/>
            </p:cNvCxnSpPr>
            <p:nvPr/>
          </p:nvCxnSpPr>
          <p:spPr>
            <a:xfrm rot="10800000" flipV="1">
              <a:off x="3455876" y="4338001"/>
              <a:ext cx="396044" cy="584728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Соединительная линия уступом 46"/>
            <p:cNvCxnSpPr>
              <a:stCxn id="24" idx="1"/>
              <a:endCxn id="18" idx="3"/>
            </p:cNvCxnSpPr>
            <p:nvPr/>
          </p:nvCxnSpPr>
          <p:spPr>
            <a:xfrm rot="10800000" flipV="1">
              <a:off x="3455876" y="4338000"/>
              <a:ext cx="396044" cy="1261029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Соединительная линия уступом 49"/>
            <p:cNvCxnSpPr>
              <a:stCxn id="24" idx="3"/>
              <a:endCxn id="20" idx="1"/>
            </p:cNvCxnSpPr>
            <p:nvPr/>
          </p:nvCxnSpPr>
          <p:spPr>
            <a:xfrm flipV="1">
              <a:off x="5292080" y="4184374"/>
              <a:ext cx="302116" cy="153627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Соединительная линия уступом 52"/>
            <p:cNvCxnSpPr>
              <a:stCxn id="24" idx="3"/>
              <a:endCxn id="21" idx="1"/>
            </p:cNvCxnSpPr>
            <p:nvPr/>
          </p:nvCxnSpPr>
          <p:spPr>
            <a:xfrm>
              <a:off x="5292080" y="4338001"/>
              <a:ext cx="297572" cy="584728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Соединительная линия уступом 55"/>
            <p:cNvCxnSpPr>
              <a:stCxn id="24" idx="3"/>
              <a:endCxn id="22" idx="1"/>
            </p:cNvCxnSpPr>
            <p:nvPr/>
          </p:nvCxnSpPr>
          <p:spPr>
            <a:xfrm>
              <a:off x="5292080" y="4338001"/>
              <a:ext cx="297572" cy="1261029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Соединительная линия уступом 61"/>
            <p:cNvCxnSpPr>
              <a:stCxn id="10" idx="1"/>
              <a:endCxn id="7" idx="0"/>
            </p:cNvCxnSpPr>
            <p:nvPr/>
          </p:nvCxnSpPr>
          <p:spPr>
            <a:xfrm rot="10800000" flipV="1">
              <a:off x="832288" y="2564903"/>
              <a:ext cx="1147424" cy="584119"/>
            </a:xfrm>
            <a:prstGeom prst="bentConnector2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Соединительная линия уступом 62"/>
            <p:cNvCxnSpPr>
              <a:stCxn id="13" idx="0"/>
              <a:endCxn id="12" idx="3"/>
            </p:cNvCxnSpPr>
            <p:nvPr/>
          </p:nvCxnSpPr>
          <p:spPr>
            <a:xfrm rot="16200000" flipV="1">
              <a:off x="7312212" y="2354512"/>
              <a:ext cx="656126" cy="1076909"/>
            </a:xfrm>
            <a:prstGeom prst="bentConnector2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Соединительная линия уступом 65"/>
            <p:cNvCxnSpPr>
              <a:stCxn id="9" idx="2"/>
              <a:endCxn id="23" idx="1"/>
            </p:cNvCxnSpPr>
            <p:nvPr/>
          </p:nvCxnSpPr>
          <p:spPr>
            <a:xfrm rot="16200000" flipH="1">
              <a:off x="1645726" y="5297248"/>
              <a:ext cx="138709" cy="1765584"/>
            </a:xfrm>
            <a:prstGeom prst="bentConnector2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Соединительная линия уступом 68"/>
            <p:cNvCxnSpPr>
              <a:stCxn id="23" idx="3"/>
              <a:endCxn id="14" idx="2"/>
            </p:cNvCxnSpPr>
            <p:nvPr/>
          </p:nvCxnSpPr>
          <p:spPr>
            <a:xfrm flipV="1">
              <a:off x="6342288" y="5385298"/>
              <a:ext cx="1835245" cy="864097"/>
            </a:xfrm>
            <a:prstGeom prst="bentConnector2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>
              <a:stCxn id="7" idx="2"/>
              <a:endCxn id="8" idx="0"/>
            </p:cNvCxnSpPr>
            <p:nvPr/>
          </p:nvCxnSpPr>
          <p:spPr>
            <a:xfrm>
              <a:off x="832288" y="3869103"/>
              <a:ext cx="0" cy="39100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>
              <a:stCxn id="8" idx="2"/>
              <a:endCxn id="9" idx="0"/>
            </p:cNvCxnSpPr>
            <p:nvPr/>
          </p:nvCxnSpPr>
          <p:spPr>
            <a:xfrm>
              <a:off x="832288" y="4980191"/>
              <a:ext cx="0" cy="4104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>
              <a:stCxn id="13" idx="2"/>
              <a:endCxn id="14" idx="0"/>
            </p:cNvCxnSpPr>
            <p:nvPr/>
          </p:nvCxnSpPr>
          <p:spPr>
            <a:xfrm flipH="1">
              <a:off x="8177533" y="4161161"/>
              <a:ext cx="1196" cy="28400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10" idx="3"/>
              <a:endCxn id="11" idx="1"/>
            </p:cNvCxnSpPr>
            <p:nvPr/>
          </p:nvCxnSpPr>
          <p:spPr>
            <a:xfrm>
              <a:off x="3131840" y="2564904"/>
              <a:ext cx="864096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>
              <a:stCxn id="11" idx="3"/>
              <a:endCxn id="12" idx="1"/>
            </p:cNvCxnSpPr>
            <p:nvPr/>
          </p:nvCxnSpPr>
          <p:spPr>
            <a:xfrm>
              <a:off x="5148064" y="2564904"/>
              <a:ext cx="72962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>
              <a:stCxn id="24" idx="2"/>
            </p:cNvCxnSpPr>
            <p:nvPr/>
          </p:nvCxnSpPr>
          <p:spPr>
            <a:xfrm>
              <a:off x="4572000" y="4725144"/>
              <a:ext cx="0" cy="130419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>
              <a:stCxn id="11" idx="2"/>
              <a:endCxn id="24" idx="0"/>
            </p:cNvCxnSpPr>
            <p:nvPr/>
          </p:nvCxnSpPr>
          <p:spPr>
            <a:xfrm>
              <a:off x="4572000" y="2924944"/>
              <a:ext cx="0" cy="102591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Соединительная линия уступом 96"/>
            <p:cNvCxnSpPr>
              <a:stCxn id="10" idx="0"/>
              <a:endCxn id="6" idx="2"/>
            </p:cNvCxnSpPr>
            <p:nvPr/>
          </p:nvCxnSpPr>
          <p:spPr>
            <a:xfrm rot="5400000" flipH="1" flipV="1">
              <a:off x="3455876" y="1088740"/>
              <a:ext cx="216024" cy="2016224"/>
            </a:xfrm>
            <a:prstGeom prst="bentConnector3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Соединительная линия уступом 97"/>
            <p:cNvCxnSpPr>
              <a:stCxn id="6" idx="2"/>
              <a:endCxn id="12" idx="0"/>
            </p:cNvCxnSpPr>
            <p:nvPr/>
          </p:nvCxnSpPr>
          <p:spPr>
            <a:xfrm rot="16200000" flipH="1">
              <a:off x="5422864" y="1137976"/>
              <a:ext cx="216024" cy="1917752"/>
            </a:xfrm>
            <a:prstGeom prst="bentConnector3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>
              <a:stCxn id="6" idx="2"/>
              <a:endCxn id="11" idx="0"/>
            </p:cNvCxnSpPr>
            <p:nvPr/>
          </p:nvCxnSpPr>
          <p:spPr>
            <a:xfrm>
              <a:off x="4572000" y="1988840"/>
              <a:ext cx="0" cy="21602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649" y="117103"/>
            <a:ext cx="2378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0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806</Words>
  <Application>Microsoft Office PowerPoint</Application>
  <PresentationFormat>Экран (4:3)</PresentationFormat>
  <Paragraphs>157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Проблема   </vt:lpstr>
      <vt:lpstr>Презентация PowerPoint</vt:lpstr>
      <vt:lpstr>Цели и проблемы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проекта «Аддитивно-модульная технология синтеза конструкционных и функциональных материалов, изделий  и  конструкций 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Центр12</dc:creator>
  <cp:lastModifiedBy>Евгений Иванович Евтушенко</cp:lastModifiedBy>
  <cp:revision>19</cp:revision>
  <dcterms:created xsi:type="dcterms:W3CDTF">2017-10-30T06:40:07Z</dcterms:created>
  <dcterms:modified xsi:type="dcterms:W3CDTF">2017-12-13T20:16:30Z</dcterms:modified>
</cp:coreProperties>
</file>