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1" r:id="rId1"/>
    <p:sldMasterId id="2147483733" r:id="rId2"/>
    <p:sldMasterId id="2147483745" r:id="rId3"/>
  </p:sldMasterIdLst>
  <p:notesMasterIdLst>
    <p:notesMasterId r:id="rId10"/>
  </p:notesMasterIdLst>
  <p:handoutMasterIdLst>
    <p:handoutMasterId r:id="rId11"/>
  </p:handoutMasterIdLst>
  <p:sldIdLst>
    <p:sldId id="353" r:id="rId4"/>
    <p:sldId id="339" r:id="rId5"/>
    <p:sldId id="345" r:id="rId6"/>
    <p:sldId id="333" r:id="rId7"/>
    <p:sldId id="348" r:id="rId8"/>
    <p:sldId id="330" r:id="rId9"/>
  </p:sldIdLst>
  <p:sldSz cx="9144000" cy="6858000" type="screen4x3"/>
  <p:notesSz cx="6797675" cy="9928225"/>
  <p:embeddedFontLst>
    <p:embeddedFont>
      <p:font typeface="Arial Black" panose="020B0A04020102020204" pitchFamily="34" charset="0"/>
      <p:bold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Wingdings 2" panose="05020102010507070707" pitchFamily="18" charset="2"/>
      <p:regular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 Никулин" initials="" lastIdx="10" clrIdx="0"/>
  <p:cmAuthor id="1" name="Константин Бажин" initials="" lastIdx="6" clrIdx="1"/>
  <p:cmAuthor id="2" name="Дмитрий Д" initials="" lastIdx="7" clrIdx="2"/>
  <p:cmAuthor id="3" name="Сергей Литвинец" initials="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53"/>
    <a:srgbClr val="2B5284"/>
    <a:srgbClr val="5788C9"/>
    <a:srgbClr val="232640"/>
    <a:srgbClr val="5B9BD5"/>
    <a:srgbClr val="35629D"/>
    <a:srgbClr val="437FCC"/>
    <a:srgbClr val="24263F"/>
    <a:srgbClr val="800000"/>
    <a:srgbClr val="6EA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6433" autoAdjust="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83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660C2-2D45-42C0-A341-DA6D75ED8F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745150-8492-41D6-A0E2-838F5A38C23F}">
      <dgm:prSet custT="1"/>
      <dgm:spPr>
        <a:solidFill>
          <a:srgbClr val="2B5284"/>
        </a:solidFill>
        <a:ln>
          <a:solidFill>
            <a:srgbClr val="2B5284"/>
          </a:solidFill>
        </a:ln>
      </dgm:spPr>
      <dgm:t>
        <a:bodyPr/>
        <a:lstStyle/>
        <a:p>
          <a:pPr rtl="0"/>
          <a:r>
            <a:rPr lang="ru-RU" sz="2200" dirty="0" smtClean="0">
              <a:latin typeface="+mn-lt"/>
            </a:rPr>
            <a:t>экспертная площадка</a:t>
          </a:r>
          <a:endParaRPr lang="ru-RU" sz="2200" dirty="0">
            <a:latin typeface="+mn-lt"/>
          </a:endParaRPr>
        </a:p>
      </dgm:t>
    </dgm:pt>
    <dgm:pt modelId="{EB3450BE-28C1-4B06-BCFB-44F2D07D2B94}" type="parTrans" cxnId="{15220AC3-C0C8-43D1-8892-855E3CFCFDBD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6C3A2AE7-FFB1-4E13-8C7A-57F6134CDF04}" type="sibTrans" cxnId="{15220AC3-C0C8-43D1-8892-855E3CFCFDBD}">
      <dgm:prSet/>
      <dgm:spPr>
        <a:solidFill>
          <a:srgbClr val="2B5284"/>
        </a:solidFill>
        <a:ln>
          <a:solidFill>
            <a:srgbClr val="2B5284"/>
          </a:solidFill>
        </a:ln>
      </dgm:spPr>
      <dgm:t>
        <a:bodyPr/>
        <a:lstStyle/>
        <a:p>
          <a:endParaRPr lang="ru-RU" sz="1600">
            <a:latin typeface="+mn-lt"/>
          </a:endParaRPr>
        </a:p>
      </dgm:t>
    </dgm:pt>
    <dgm:pt modelId="{DC08C0B5-D122-4682-8116-4D5BB42EF65C}">
      <dgm:prSet custT="1"/>
      <dgm:spPr>
        <a:solidFill>
          <a:srgbClr val="2B5284"/>
        </a:solidFill>
        <a:ln>
          <a:solidFill>
            <a:srgbClr val="2B5284"/>
          </a:solidFill>
        </a:ln>
      </dgm:spPr>
      <dgm:t>
        <a:bodyPr/>
        <a:lstStyle/>
        <a:p>
          <a:pPr rtl="0"/>
          <a:r>
            <a:rPr lang="ru-RU" sz="2200" dirty="0" smtClean="0">
              <a:latin typeface="+mn-lt"/>
            </a:rPr>
            <a:t>повестка развития промышленности региона </a:t>
          </a:r>
          <a:endParaRPr lang="ru-RU" sz="2200" dirty="0">
            <a:latin typeface="+mn-lt"/>
          </a:endParaRPr>
        </a:p>
      </dgm:t>
    </dgm:pt>
    <dgm:pt modelId="{27314A88-ECB8-45E6-9835-D267820EF101}" type="parTrans" cxnId="{C9C87D82-E8D9-47AE-9D0B-5C602A794E5B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16EEFEE-FF46-485F-A714-C5BA32E0DECC}" type="sibTrans" cxnId="{C9C87D82-E8D9-47AE-9D0B-5C602A794E5B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5A0B4F92-21B8-4C95-9A6A-B191756178E3}">
      <dgm:prSet custT="1"/>
      <dgm:spPr>
        <a:solidFill>
          <a:srgbClr val="2B5284"/>
        </a:solidFill>
      </dgm:spPr>
      <dgm:t>
        <a:bodyPr/>
        <a:lstStyle/>
        <a:p>
          <a:pPr rtl="0"/>
          <a:r>
            <a:rPr lang="ru-RU" sz="2200" dirty="0" smtClean="0">
              <a:latin typeface="+mn-lt"/>
            </a:rPr>
            <a:t>маркетинговые исследования </a:t>
          </a:r>
          <a:endParaRPr lang="ru-RU" sz="2200" dirty="0">
            <a:latin typeface="+mn-lt"/>
          </a:endParaRPr>
        </a:p>
      </dgm:t>
    </dgm:pt>
    <dgm:pt modelId="{0B993257-0C9B-4725-ABC4-973733CDC0AE}" type="parTrans" cxnId="{3E72ADE2-FF22-421A-99FB-090E147DCA7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9932DEE6-60B9-4D30-9E87-175DB6F1ABA3}" type="sibTrans" cxnId="{3E72ADE2-FF22-421A-99FB-090E147DCA7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24E098D4-80A3-4C3B-B668-78880C3E92EE}">
      <dgm:prSet custT="1"/>
      <dgm:spPr>
        <a:solidFill>
          <a:srgbClr val="2B5284"/>
        </a:solidFill>
        <a:ln>
          <a:solidFill>
            <a:srgbClr val="2B5284"/>
          </a:solidFill>
        </a:ln>
      </dgm:spPr>
      <dgm:t>
        <a:bodyPr/>
        <a:lstStyle/>
        <a:p>
          <a:pPr rtl="0"/>
          <a:r>
            <a:rPr lang="ru-RU" sz="2200" dirty="0" smtClean="0">
              <a:latin typeface="+mn-lt"/>
            </a:rPr>
            <a:t>информационный портал «Кооперация»</a:t>
          </a:r>
          <a:endParaRPr lang="ru-RU" sz="2200" dirty="0">
            <a:latin typeface="+mn-lt"/>
          </a:endParaRPr>
        </a:p>
      </dgm:t>
    </dgm:pt>
    <dgm:pt modelId="{AB7E4014-9576-4878-82C1-DF7B6035F752}" type="parTrans" cxnId="{10917DF1-EA40-49D3-A3BB-5239ED6D9E2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E398B6D-4842-49C8-B6B6-EEDE79809A80}" type="sibTrans" cxnId="{10917DF1-EA40-49D3-A3BB-5239ED6D9E2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F4F0FE3-6950-47C8-9899-E4CE2BBEDA59}" type="pres">
      <dgm:prSet presAssocID="{1FA660C2-2D45-42C0-A341-DA6D75ED8F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A4CD408-EC4F-45B1-933E-34C34907B0EA}" type="pres">
      <dgm:prSet presAssocID="{1FA660C2-2D45-42C0-A341-DA6D75ED8FA8}" presName="Name1" presStyleCnt="0"/>
      <dgm:spPr/>
    </dgm:pt>
    <dgm:pt modelId="{80169C84-1950-4422-8680-C79731AE4670}" type="pres">
      <dgm:prSet presAssocID="{1FA660C2-2D45-42C0-A341-DA6D75ED8FA8}" presName="cycle" presStyleCnt="0"/>
      <dgm:spPr/>
    </dgm:pt>
    <dgm:pt modelId="{4CB2C66D-7733-4D2F-8D91-CF7033914AF9}" type="pres">
      <dgm:prSet presAssocID="{1FA660C2-2D45-42C0-A341-DA6D75ED8FA8}" presName="srcNode" presStyleLbl="node1" presStyleIdx="0" presStyleCnt="4"/>
      <dgm:spPr/>
    </dgm:pt>
    <dgm:pt modelId="{631BA1FC-B7E6-449D-8088-B9C29DEE36B5}" type="pres">
      <dgm:prSet presAssocID="{1FA660C2-2D45-42C0-A341-DA6D75ED8FA8}" presName="conn" presStyleLbl="parChTrans1D2" presStyleIdx="0" presStyleCnt="1"/>
      <dgm:spPr/>
      <dgm:t>
        <a:bodyPr/>
        <a:lstStyle/>
        <a:p>
          <a:endParaRPr lang="ru-RU"/>
        </a:p>
      </dgm:t>
    </dgm:pt>
    <dgm:pt modelId="{38F9DB96-E9FC-4F5A-9D9D-BE46FF5F6F5C}" type="pres">
      <dgm:prSet presAssocID="{1FA660C2-2D45-42C0-A341-DA6D75ED8FA8}" presName="extraNode" presStyleLbl="node1" presStyleIdx="0" presStyleCnt="4"/>
      <dgm:spPr/>
    </dgm:pt>
    <dgm:pt modelId="{5FD4BE85-EE4E-4818-87B4-1874B7A469A1}" type="pres">
      <dgm:prSet presAssocID="{1FA660C2-2D45-42C0-A341-DA6D75ED8FA8}" presName="dstNode" presStyleLbl="node1" presStyleIdx="0" presStyleCnt="4"/>
      <dgm:spPr/>
    </dgm:pt>
    <dgm:pt modelId="{FBDE9434-BEF9-4269-988A-B892902B5CAF}" type="pres">
      <dgm:prSet presAssocID="{D8745150-8492-41D6-A0E2-838F5A38C23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94132-C435-4EE9-9823-858D62946B46}" type="pres">
      <dgm:prSet presAssocID="{D8745150-8492-41D6-A0E2-838F5A38C23F}" presName="accent_1" presStyleCnt="0"/>
      <dgm:spPr/>
    </dgm:pt>
    <dgm:pt modelId="{2E5F2F3A-6945-44B4-B601-5F2FAA81285C}" type="pres">
      <dgm:prSet presAssocID="{D8745150-8492-41D6-A0E2-838F5A38C23F}" presName="accentRepeatNode" presStyleLbl="solidFgAcc1" presStyleIdx="0" presStyleCnt="4"/>
      <dgm:spPr>
        <a:ln>
          <a:solidFill>
            <a:srgbClr val="2B5284"/>
          </a:solidFill>
        </a:ln>
      </dgm:spPr>
    </dgm:pt>
    <dgm:pt modelId="{2EE25411-2F0A-4A38-ACD5-DE7E90D16110}" type="pres">
      <dgm:prSet presAssocID="{DC08C0B5-D122-4682-8116-4D5BB42EF65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F71F0-06FE-44AD-8CBA-E076BA7EC953}" type="pres">
      <dgm:prSet presAssocID="{DC08C0B5-D122-4682-8116-4D5BB42EF65C}" presName="accent_2" presStyleCnt="0"/>
      <dgm:spPr/>
    </dgm:pt>
    <dgm:pt modelId="{F85FD3F6-DD0D-4ED3-AE4B-D7A99CD813ED}" type="pres">
      <dgm:prSet presAssocID="{DC08C0B5-D122-4682-8116-4D5BB42EF65C}" presName="accentRepeatNode" presStyleLbl="solidFgAcc1" presStyleIdx="1" presStyleCnt="4"/>
      <dgm:spPr>
        <a:ln>
          <a:solidFill>
            <a:srgbClr val="2B5284"/>
          </a:solidFill>
        </a:ln>
      </dgm:spPr>
    </dgm:pt>
    <dgm:pt modelId="{E46BDB37-AD85-4F16-A12B-682293785B0D}" type="pres">
      <dgm:prSet presAssocID="{5A0B4F92-21B8-4C95-9A6A-B191756178E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903C7-1172-4A50-B2D4-4EBCC2D3422E}" type="pres">
      <dgm:prSet presAssocID="{5A0B4F92-21B8-4C95-9A6A-B191756178E3}" presName="accent_3" presStyleCnt="0"/>
      <dgm:spPr/>
    </dgm:pt>
    <dgm:pt modelId="{FFEA264C-B5AE-4E7E-9BBD-5C89F838B75E}" type="pres">
      <dgm:prSet presAssocID="{5A0B4F92-21B8-4C95-9A6A-B191756178E3}" presName="accentRepeatNode" presStyleLbl="solidFgAcc1" presStyleIdx="2" presStyleCnt="4"/>
      <dgm:spPr>
        <a:ln>
          <a:solidFill>
            <a:srgbClr val="2B5284"/>
          </a:solidFill>
        </a:ln>
      </dgm:spPr>
    </dgm:pt>
    <dgm:pt modelId="{FB52754A-3811-47A9-AF07-E26E0D3080BB}" type="pres">
      <dgm:prSet presAssocID="{24E098D4-80A3-4C3B-B668-78880C3E92E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41256-EA7E-462E-BC17-021F8AB1722B}" type="pres">
      <dgm:prSet presAssocID="{24E098D4-80A3-4C3B-B668-78880C3E92EE}" presName="accent_4" presStyleCnt="0"/>
      <dgm:spPr/>
    </dgm:pt>
    <dgm:pt modelId="{CAB8BA6D-1116-40FF-B633-03968E3EC6F8}" type="pres">
      <dgm:prSet presAssocID="{24E098D4-80A3-4C3B-B668-78880C3E92EE}" presName="accentRepeatNode" presStyleLbl="solidFgAcc1" presStyleIdx="3" presStyleCnt="4"/>
      <dgm:spPr>
        <a:ln>
          <a:solidFill>
            <a:srgbClr val="2B5284"/>
          </a:solidFill>
        </a:ln>
      </dgm:spPr>
    </dgm:pt>
  </dgm:ptLst>
  <dgm:cxnLst>
    <dgm:cxn modelId="{C96C73A0-2C45-4280-BD33-BD0FD9933114}" type="presOf" srcId="{24E098D4-80A3-4C3B-B668-78880C3E92EE}" destId="{FB52754A-3811-47A9-AF07-E26E0D3080BB}" srcOrd="0" destOrd="0" presId="urn:microsoft.com/office/officeart/2008/layout/VerticalCurvedList"/>
    <dgm:cxn modelId="{3E72ADE2-FF22-421A-99FB-090E147DCA78}" srcId="{1FA660C2-2D45-42C0-A341-DA6D75ED8FA8}" destId="{5A0B4F92-21B8-4C95-9A6A-B191756178E3}" srcOrd="2" destOrd="0" parTransId="{0B993257-0C9B-4725-ABC4-973733CDC0AE}" sibTransId="{9932DEE6-60B9-4D30-9E87-175DB6F1ABA3}"/>
    <dgm:cxn modelId="{10917DF1-EA40-49D3-A3BB-5239ED6D9E22}" srcId="{1FA660C2-2D45-42C0-A341-DA6D75ED8FA8}" destId="{24E098D4-80A3-4C3B-B668-78880C3E92EE}" srcOrd="3" destOrd="0" parTransId="{AB7E4014-9576-4878-82C1-DF7B6035F752}" sibTransId="{DE398B6D-4842-49C8-B6B6-EEDE79809A80}"/>
    <dgm:cxn modelId="{15220AC3-C0C8-43D1-8892-855E3CFCFDBD}" srcId="{1FA660C2-2D45-42C0-A341-DA6D75ED8FA8}" destId="{D8745150-8492-41D6-A0E2-838F5A38C23F}" srcOrd="0" destOrd="0" parTransId="{EB3450BE-28C1-4B06-BCFB-44F2D07D2B94}" sibTransId="{6C3A2AE7-FFB1-4E13-8C7A-57F6134CDF04}"/>
    <dgm:cxn modelId="{3449B59D-2434-47DD-B943-9FDD8252669F}" type="presOf" srcId="{5A0B4F92-21B8-4C95-9A6A-B191756178E3}" destId="{E46BDB37-AD85-4F16-A12B-682293785B0D}" srcOrd="0" destOrd="0" presId="urn:microsoft.com/office/officeart/2008/layout/VerticalCurvedList"/>
    <dgm:cxn modelId="{88B0CD50-2EF4-4ABC-91A3-BEA99384A807}" type="presOf" srcId="{6C3A2AE7-FFB1-4E13-8C7A-57F6134CDF04}" destId="{631BA1FC-B7E6-449D-8088-B9C29DEE36B5}" srcOrd="0" destOrd="0" presId="urn:microsoft.com/office/officeart/2008/layout/VerticalCurvedList"/>
    <dgm:cxn modelId="{C9C87D82-E8D9-47AE-9D0B-5C602A794E5B}" srcId="{1FA660C2-2D45-42C0-A341-DA6D75ED8FA8}" destId="{DC08C0B5-D122-4682-8116-4D5BB42EF65C}" srcOrd="1" destOrd="0" parTransId="{27314A88-ECB8-45E6-9835-D267820EF101}" sibTransId="{E16EEFEE-FF46-485F-A714-C5BA32E0DECC}"/>
    <dgm:cxn modelId="{F1852F8E-C8D7-4BF7-8991-DB66CB21AD7C}" type="presOf" srcId="{1FA660C2-2D45-42C0-A341-DA6D75ED8FA8}" destId="{7F4F0FE3-6950-47C8-9899-E4CE2BBEDA59}" srcOrd="0" destOrd="0" presId="urn:microsoft.com/office/officeart/2008/layout/VerticalCurvedList"/>
    <dgm:cxn modelId="{FAC44A3E-3A5F-48AF-A3C2-70B7824F03BB}" type="presOf" srcId="{D8745150-8492-41D6-A0E2-838F5A38C23F}" destId="{FBDE9434-BEF9-4269-988A-B892902B5CAF}" srcOrd="0" destOrd="0" presId="urn:microsoft.com/office/officeart/2008/layout/VerticalCurvedList"/>
    <dgm:cxn modelId="{4C2E0019-908A-4A81-B466-99C625C29C7D}" type="presOf" srcId="{DC08C0B5-D122-4682-8116-4D5BB42EF65C}" destId="{2EE25411-2F0A-4A38-ACD5-DE7E90D16110}" srcOrd="0" destOrd="0" presId="urn:microsoft.com/office/officeart/2008/layout/VerticalCurvedList"/>
    <dgm:cxn modelId="{3A593759-55D4-48F1-BF9F-E9015A86FAE3}" type="presParOf" srcId="{7F4F0FE3-6950-47C8-9899-E4CE2BBEDA59}" destId="{7A4CD408-EC4F-45B1-933E-34C34907B0EA}" srcOrd="0" destOrd="0" presId="urn:microsoft.com/office/officeart/2008/layout/VerticalCurvedList"/>
    <dgm:cxn modelId="{B7236A9C-F21D-4F80-A2E7-7BDBC44BE3FA}" type="presParOf" srcId="{7A4CD408-EC4F-45B1-933E-34C34907B0EA}" destId="{80169C84-1950-4422-8680-C79731AE4670}" srcOrd="0" destOrd="0" presId="urn:microsoft.com/office/officeart/2008/layout/VerticalCurvedList"/>
    <dgm:cxn modelId="{4BCDE3E1-4017-4E8E-BE24-F054E4FDD0BC}" type="presParOf" srcId="{80169C84-1950-4422-8680-C79731AE4670}" destId="{4CB2C66D-7733-4D2F-8D91-CF7033914AF9}" srcOrd="0" destOrd="0" presId="urn:microsoft.com/office/officeart/2008/layout/VerticalCurvedList"/>
    <dgm:cxn modelId="{03E489F5-672B-4FA5-BB6F-6BFABE2564B5}" type="presParOf" srcId="{80169C84-1950-4422-8680-C79731AE4670}" destId="{631BA1FC-B7E6-449D-8088-B9C29DEE36B5}" srcOrd="1" destOrd="0" presId="urn:microsoft.com/office/officeart/2008/layout/VerticalCurvedList"/>
    <dgm:cxn modelId="{96087F7E-D364-4483-9F4A-FBDAD1BC6B24}" type="presParOf" srcId="{80169C84-1950-4422-8680-C79731AE4670}" destId="{38F9DB96-E9FC-4F5A-9D9D-BE46FF5F6F5C}" srcOrd="2" destOrd="0" presId="urn:microsoft.com/office/officeart/2008/layout/VerticalCurvedList"/>
    <dgm:cxn modelId="{E2C84BB8-9DF2-4281-9FD6-D8BEE5DB75F8}" type="presParOf" srcId="{80169C84-1950-4422-8680-C79731AE4670}" destId="{5FD4BE85-EE4E-4818-87B4-1874B7A469A1}" srcOrd="3" destOrd="0" presId="urn:microsoft.com/office/officeart/2008/layout/VerticalCurvedList"/>
    <dgm:cxn modelId="{3BD7E06D-A07A-4D5E-8F17-054D222C504F}" type="presParOf" srcId="{7A4CD408-EC4F-45B1-933E-34C34907B0EA}" destId="{FBDE9434-BEF9-4269-988A-B892902B5CAF}" srcOrd="1" destOrd="0" presId="urn:microsoft.com/office/officeart/2008/layout/VerticalCurvedList"/>
    <dgm:cxn modelId="{AA7682C3-FAC7-44B0-A940-92CE37441965}" type="presParOf" srcId="{7A4CD408-EC4F-45B1-933E-34C34907B0EA}" destId="{D3C94132-C435-4EE9-9823-858D62946B46}" srcOrd="2" destOrd="0" presId="urn:microsoft.com/office/officeart/2008/layout/VerticalCurvedList"/>
    <dgm:cxn modelId="{FE6B4F51-922F-4A60-B534-3969AFFBB990}" type="presParOf" srcId="{D3C94132-C435-4EE9-9823-858D62946B46}" destId="{2E5F2F3A-6945-44B4-B601-5F2FAA81285C}" srcOrd="0" destOrd="0" presId="urn:microsoft.com/office/officeart/2008/layout/VerticalCurvedList"/>
    <dgm:cxn modelId="{0F219903-CAED-4B11-AA78-A057E6AE87F3}" type="presParOf" srcId="{7A4CD408-EC4F-45B1-933E-34C34907B0EA}" destId="{2EE25411-2F0A-4A38-ACD5-DE7E90D16110}" srcOrd="3" destOrd="0" presId="urn:microsoft.com/office/officeart/2008/layout/VerticalCurvedList"/>
    <dgm:cxn modelId="{26AB6849-98A6-4385-9AB6-59EB933B59FE}" type="presParOf" srcId="{7A4CD408-EC4F-45B1-933E-34C34907B0EA}" destId="{D9DF71F0-06FE-44AD-8CBA-E076BA7EC953}" srcOrd="4" destOrd="0" presId="urn:microsoft.com/office/officeart/2008/layout/VerticalCurvedList"/>
    <dgm:cxn modelId="{E5BA55F0-9A2A-44A1-A1B9-889E540B61F1}" type="presParOf" srcId="{D9DF71F0-06FE-44AD-8CBA-E076BA7EC953}" destId="{F85FD3F6-DD0D-4ED3-AE4B-D7A99CD813ED}" srcOrd="0" destOrd="0" presId="urn:microsoft.com/office/officeart/2008/layout/VerticalCurvedList"/>
    <dgm:cxn modelId="{66345E98-98C8-4687-940E-831C24A5B8AE}" type="presParOf" srcId="{7A4CD408-EC4F-45B1-933E-34C34907B0EA}" destId="{E46BDB37-AD85-4F16-A12B-682293785B0D}" srcOrd="5" destOrd="0" presId="urn:microsoft.com/office/officeart/2008/layout/VerticalCurvedList"/>
    <dgm:cxn modelId="{98D08C11-E20B-4425-B141-1BD0D538E902}" type="presParOf" srcId="{7A4CD408-EC4F-45B1-933E-34C34907B0EA}" destId="{DD6903C7-1172-4A50-B2D4-4EBCC2D3422E}" srcOrd="6" destOrd="0" presId="urn:microsoft.com/office/officeart/2008/layout/VerticalCurvedList"/>
    <dgm:cxn modelId="{FBBBE37E-1BD1-4A13-A99E-8E79B9C4F493}" type="presParOf" srcId="{DD6903C7-1172-4A50-B2D4-4EBCC2D3422E}" destId="{FFEA264C-B5AE-4E7E-9BBD-5C89F838B75E}" srcOrd="0" destOrd="0" presId="urn:microsoft.com/office/officeart/2008/layout/VerticalCurvedList"/>
    <dgm:cxn modelId="{83D83BF7-A984-4264-9442-0D7A568DF0CF}" type="presParOf" srcId="{7A4CD408-EC4F-45B1-933E-34C34907B0EA}" destId="{FB52754A-3811-47A9-AF07-E26E0D3080BB}" srcOrd="7" destOrd="0" presId="urn:microsoft.com/office/officeart/2008/layout/VerticalCurvedList"/>
    <dgm:cxn modelId="{2CD47B3F-50D1-4A3A-BCDE-B90C42CEF691}" type="presParOf" srcId="{7A4CD408-EC4F-45B1-933E-34C34907B0EA}" destId="{44541256-EA7E-462E-BC17-021F8AB1722B}" srcOrd="8" destOrd="0" presId="urn:microsoft.com/office/officeart/2008/layout/VerticalCurvedList"/>
    <dgm:cxn modelId="{FE12FBFB-55F6-4EE2-9EFC-7B8FBFDBD35B}" type="presParOf" srcId="{44541256-EA7E-462E-BC17-021F8AB1722B}" destId="{CAB8BA6D-1116-40FF-B633-03968E3EC6F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BA1FC-B7E6-449D-8088-B9C29DEE36B5}">
      <dsp:nvSpPr>
        <dsp:cNvPr id="0" name=""/>
        <dsp:cNvSpPr/>
      </dsp:nvSpPr>
      <dsp:spPr>
        <a:xfrm>
          <a:off x="-5840945" y="-893925"/>
          <a:ext cx="6953698" cy="6953698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solidFill>
          <a:srgbClr val="2B5284"/>
        </a:solidFill>
        <a:ln w="12700" cap="flat" cmpd="sng" algn="ctr">
          <a:solidFill>
            <a:srgbClr val="2B52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E9434-BEF9-4269-988A-B892902B5CAF}">
      <dsp:nvSpPr>
        <dsp:cNvPr id="0" name=""/>
        <dsp:cNvSpPr/>
      </dsp:nvSpPr>
      <dsp:spPr>
        <a:xfrm>
          <a:off x="582440" y="397150"/>
          <a:ext cx="5432801" cy="794713"/>
        </a:xfrm>
        <a:prstGeom prst="rect">
          <a:avLst/>
        </a:prstGeom>
        <a:solidFill>
          <a:srgbClr val="2B5284"/>
        </a:solidFill>
        <a:ln w="12700" cap="flat" cmpd="sng" algn="ctr">
          <a:solidFill>
            <a:srgbClr val="2B52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804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n-lt"/>
            </a:rPr>
            <a:t>экспертная площадка</a:t>
          </a:r>
          <a:endParaRPr lang="ru-RU" sz="2200" kern="1200" dirty="0">
            <a:latin typeface="+mn-lt"/>
          </a:endParaRPr>
        </a:p>
      </dsp:txBody>
      <dsp:txXfrm>
        <a:off x="582440" y="397150"/>
        <a:ext cx="5432801" cy="794713"/>
      </dsp:txXfrm>
    </dsp:sp>
    <dsp:sp modelId="{2E5F2F3A-6945-44B4-B601-5F2FAA81285C}">
      <dsp:nvSpPr>
        <dsp:cNvPr id="0" name=""/>
        <dsp:cNvSpPr/>
      </dsp:nvSpPr>
      <dsp:spPr>
        <a:xfrm>
          <a:off x="85744" y="297811"/>
          <a:ext cx="993392" cy="993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B52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25411-2F0A-4A38-ACD5-DE7E90D16110}">
      <dsp:nvSpPr>
        <dsp:cNvPr id="0" name=""/>
        <dsp:cNvSpPr/>
      </dsp:nvSpPr>
      <dsp:spPr>
        <a:xfrm>
          <a:off x="1038068" y="1589427"/>
          <a:ext cx="4977173" cy="794713"/>
        </a:xfrm>
        <a:prstGeom prst="rect">
          <a:avLst/>
        </a:prstGeom>
        <a:solidFill>
          <a:srgbClr val="2B5284"/>
        </a:solidFill>
        <a:ln w="12700" cap="flat" cmpd="sng" algn="ctr">
          <a:solidFill>
            <a:srgbClr val="2B52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804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n-lt"/>
            </a:rPr>
            <a:t>повестка развития промышленности региона </a:t>
          </a:r>
          <a:endParaRPr lang="ru-RU" sz="2200" kern="1200" dirty="0">
            <a:latin typeface="+mn-lt"/>
          </a:endParaRPr>
        </a:p>
      </dsp:txBody>
      <dsp:txXfrm>
        <a:off x="1038068" y="1589427"/>
        <a:ext cx="4977173" cy="794713"/>
      </dsp:txXfrm>
    </dsp:sp>
    <dsp:sp modelId="{F85FD3F6-DD0D-4ED3-AE4B-D7A99CD813ED}">
      <dsp:nvSpPr>
        <dsp:cNvPr id="0" name=""/>
        <dsp:cNvSpPr/>
      </dsp:nvSpPr>
      <dsp:spPr>
        <a:xfrm>
          <a:off x="541371" y="1490088"/>
          <a:ext cx="993392" cy="993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B52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BDB37-AD85-4F16-A12B-682293785B0D}">
      <dsp:nvSpPr>
        <dsp:cNvPr id="0" name=""/>
        <dsp:cNvSpPr/>
      </dsp:nvSpPr>
      <dsp:spPr>
        <a:xfrm>
          <a:off x="1038068" y="2781705"/>
          <a:ext cx="4977173" cy="794713"/>
        </a:xfrm>
        <a:prstGeom prst="rect">
          <a:avLst/>
        </a:prstGeom>
        <a:solidFill>
          <a:srgbClr val="2B52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804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n-lt"/>
            </a:rPr>
            <a:t>маркетинговые исследования </a:t>
          </a:r>
          <a:endParaRPr lang="ru-RU" sz="2200" kern="1200" dirty="0">
            <a:latin typeface="+mn-lt"/>
          </a:endParaRPr>
        </a:p>
      </dsp:txBody>
      <dsp:txXfrm>
        <a:off x="1038068" y="2781705"/>
        <a:ext cx="4977173" cy="794713"/>
      </dsp:txXfrm>
    </dsp:sp>
    <dsp:sp modelId="{FFEA264C-B5AE-4E7E-9BBD-5C89F838B75E}">
      <dsp:nvSpPr>
        <dsp:cNvPr id="0" name=""/>
        <dsp:cNvSpPr/>
      </dsp:nvSpPr>
      <dsp:spPr>
        <a:xfrm>
          <a:off x="541371" y="2682366"/>
          <a:ext cx="993392" cy="993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B52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2754A-3811-47A9-AF07-E26E0D3080BB}">
      <dsp:nvSpPr>
        <dsp:cNvPr id="0" name=""/>
        <dsp:cNvSpPr/>
      </dsp:nvSpPr>
      <dsp:spPr>
        <a:xfrm>
          <a:off x="582440" y="3973982"/>
          <a:ext cx="5432801" cy="794713"/>
        </a:xfrm>
        <a:prstGeom prst="rect">
          <a:avLst/>
        </a:prstGeom>
        <a:solidFill>
          <a:srgbClr val="2B5284"/>
        </a:solidFill>
        <a:ln w="12700" cap="flat" cmpd="sng" algn="ctr">
          <a:solidFill>
            <a:srgbClr val="2B52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804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n-lt"/>
            </a:rPr>
            <a:t>информационный портал «Кооперация»</a:t>
          </a:r>
          <a:endParaRPr lang="ru-RU" sz="2200" kern="1200" dirty="0">
            <a:latin typeface="+mn-lt"/>
          </a:endParaRPr>
        </a:p>
      </dsp:txBody>
      <dsp:txXfrm>
        <a:off x="582440" y="3973982"/>
        <a:ext cx="5432801" cy="794713"/>
      </dsp:txXfrm>
    </dsp:sp>
    <dsp:sp modelId="{CAB8BA6D-1116-40FF-B633-03968E3EC6F8}">
      <dsp:nvSpPr>
        <dsp:cNvPr id="0" name=""/>
        <dsp:cNvSpPr/>
      </dsp:nvSpPr>
      <dsp:spPr>
        <a:xfrm>
          <a:off x="85744" y="3874643"/>
          <a:ext cx="993392" cy="993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B52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D4957-1351-4E51-8F15-D2D5470C6D4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1092-B40D-4D02-BAEE-7409BACD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9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99" cy="49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399" cy="49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5987" y="744537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0" y="4715867"/>
            <a:ext cx="5438774" cy="4468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0136"/>
            <a:ext cx="2946399" cy="49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9687" y="9430136"/>
            <a:ext cx="2946399" cy="496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1239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2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закрепление за университетом статуса экспертной площадки - экспертная ; </a:t>
            </a:r>
          </a:p>
          <a:p>
            <a:r>
              <a:rPr lang="ru-RU" dirty="0" smtClean="0"/>
              <a:t>консалтинг по назначению на должностные позиции в региональном правительстве; </a:t>
            </a:r>
          </a:p>
          <a:p>
            <a:r>
              <a:rPr lang="ru-RU" dirty="0" smtClean="0"/>
              <a:t>формирование повестки развития промышленности региона (рабочие группы при Правительстве Кировской области, экспертно-аналитическая оценка проектов докладов и решений, выносимых на рассмотрение заседаний министерств регионального правительства); формирование совместных научных коллективов из числа сотрудников университета и предприятий с последующим переводом полученного результата в заказную исследовательскую тему; </a:t>
            </a:r>
          </a:p>
          <a:p>
            <a:r>
              <a:rPr lang="ru-RU" dirty="0" smtClean="0"/>
              <a:t>маркетинговые исследования перспективных рынков; </a:t>
            </a:r>
          </a:p>
          <a:p>
            <a:r>
              <a:rPr lang="ru-RU" dirty="0" smtClean="0"/>
              <a:t>поиск заказчиков и исполнителей на отдельные виды работ через информационный портал «Кооперация»; </a:t>
            </a:r>
          </a:p>
          <a:p>
            <a:r>
              <a:rPr lang="ru-RU" dirty="0" smtClean="0"/>
              <a:t>совершенствование конструкторской документации, производимой предприятиями продукции.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05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51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52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85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3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2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6B62-B495-4715-AB69-2625D59234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F414-4135-4B31-9720-2631790C5A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88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65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5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23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28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6B62-B495-4715-AB69-2625D59234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F414-4135-4B31-9720-2631790C5A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6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527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625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249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647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6B62-B495-4715-AB69-2625D59234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F414-4135-4B31-9720-2631790C5A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85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49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236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671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49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3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266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538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657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749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7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14.12.2017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053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0"/>
            <a:ext cx="8689975" cy="917575"/>
          </a:xfrm>
        </p:spPr>
        <p:txBody>
          <a:bodyPr anchor="b"/>
          <a:lstStyle>
            <a:lvl1pPr>
              <a:defRPr sz="32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1" y="6534346"/>
            <a:ext cx="8731737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45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46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2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93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5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76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80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7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51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26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6.jpeg"/><Relationship Id="rId17" Type="http://schemas.openxmlformats.org/officeDocument/2006/relationships/image" Target="../media/image27.svg"/><Relationship Id="rId25" Type="http://schemas.openxmlformats.org/officeDocument/2006/relationships/image" Target="../media/image10.jpeg"/><Relationship Id="rId2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24" Type="http://schemas.openxmlformats.org/officeDocument/2006/relationships/image" Target="../media/image9.jpeg"/><Relationship Id="rId23" Type="http://schemas.openxmlformats.org/officeDocument/2006/relationships/image" Target="../media/image8.jpeg"/><Relationship Id="rId19" Type="http://schemas.openxmlformats.org/officeDocument/2006/relationships/image" Target="../media/image31.svg"/><Relationship Id="rId2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23.sv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onference.adsl.kirov.ru/projects/articles/2011/07/19/kirov_vjatka_page_2/vgu_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hape 287"/>
          <p:cNvSpPr/>
          <p:nvPr/>
        </p:nvSpPr>
        <p:spPr>
          <a:xfrm>
            <a:off x="0" y="2388106"/>
            <a:ext cx="9144000" cy="2309813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74" y="2631456"/>
            <a:ext cx="9144000" cy="1823111"/>
          </a:xfrm>
          <a:noFill/>
          <a:effectLst>
            <a:outerShdw blurRad="50800" dist="38100" algn="l" rotWithShape="0">
              <a:srgbClr val="0A2853">
                <a:alpha val="81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Университет – </a:t>
            </a:r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драйвер развития региона</a:t>
            </a:r>
            <a:br>
              <a:rPr lang="ru-RU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В.Н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Пугач, ректор Вятского государственного университета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/>
          </p:cNvSpPr>
          <p:nvPr/>
        </p:nvSpPr>
        <p:spPr bwMode="gray">
          <a:xfrm>
            <a:off x="5551055" y="1390526"/>
            <a:ext cx="3209247" cy="1884242"/>
          </a:xfrm>
          <a:prstGeom prst="roundRect">
            <a:avLst/>
          </a:prstGeom>
          <a:ln w="19050">
            <a:solidFill>
              <a:srgbClr val="2B528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72000" rIns="108000" bIns="144000" anchor="t" anchorCtr="0"/>
          <a:lstStyle/>
          <a:p>
            <a:pPr marL="177800" lvl="0" algn="r"/>
            <a:r>
              <a:rPr lang="ru-RU" sz="2200" dirty="0" smtClean="0">
                <a:solidFill>
                  <a:srgbClr val="232640"/>
                </a:solidFill>
              </a:rPr>
              <a:t>Сопоставление </a:t>
            </a:r>
            <a:r>
              <a:rPr lang="ru-RU" sz="2200" dirty="0">
                <a:solidFill>
                  <a:srgbClr val="232640"/>
                </a:solidFill>
              </a:rPr>
              <a:t>стратегических целей </a:t>
            </a:r>
            <a:r>
              <a:rPr lang="ru-RU" sz="2200" dirty="0" smtClean="0">
                <a:solidFill>
                  <a:srgbClr val="232640"/>
                </a:solidFill>
              </a:rPr>
              <a:t>университета</a:t>
            </a:r>
          </a:p>
          <a:p>
            <a:pPr marL="177800" lvl="0" algn="r"/>
            <a:r>
              <a:rPr lang="ru-RU" sz="2200" dirty="0" smtClean="0">
                <a:solidFill>
                  <a:srgbClr val="232640"/>
                </a:solidFill>
              </a:rPr>
              <a:t>с потребностями региона</a:t>
            </a:r>
            <a:endParaRPr lang="ru-RU" sz="2200" dirty="0">
              <a:solidFill>
                <a:srgbClr val="232640"/>
              </a:solidFill>
            </a:endParaRPr>
          </a:p>
          <a:p>
            <a:pPr algn="r">
              <a:lnSpc>
                <a:spcPct val="95000"/>
              </a:lnSpc>
            </a:pPr>
            <a:endParaRPr lang="en-US" sz="1800" noProof="1">
              <a:solidFill>
                <a:srgbClr val="2B5284"/>
              </a:solidFill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gray">
          <a:xfrm flipH="1">
            <a:off x="921718" y="1427869"/>
            <a:ext cx="3133088" cy="1905269"/>
          </a:xfrm>
          <a:prstGeom prst="roundRect">
            <a:avLst/>
          </a:prstGeom>
          <a:ln w="19050">
            <a:solidFill>
              <a:srgbClr val="2B528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72000" rIns="108000" bIns="144000" anchor="t" anchorCtr="0"/>
          <a:lstStyle/>
          <a:p>
            <a:pPr lvl="0"/>
            <a:r>
              <a:rPr lang="ru-RU" sz="2200" dirty="0" smtClean="0">
                <a:solidFill>
                  <a:srgbClr val="232640"/>
                </a:solidFill>
              </a:rPr>
              <a:t>Определение ключевых </a:t>
            </a:r>
            <a:r>
              <a:rPr lang="ru-RU" sz="2200" dirty="0">
                <a:solidFill>
                  <a:srgbClr val="232640"/>
                </a:solidFill>
              </a:rPr>
              <a:t>задач </a:t>
            </a:r>
            <a:r>
              <a:rPr lang="ru-RU" sz="2200" dirty="0" smtClean="0">
                <a:solidFill>
                  <a:srgbClr val="232640"/>
                </a:solidFill>
              </a:rPr>
              <a:t>развития</a:t>
            </a:r>
            <a:endParaRPr lang="ru-RU" sz="2200" dirty="0">
              <a:solidFill>
                <a:srgbClr val="232640"/>
              </a:solidFill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>
            <a:off x="921718" y="4573656"/>
            <a:ext cx="3139315" cy="1820810"/>
          </a:xfrm>
          <a:prstGeom prst="roundRect">
            <a:avLst/>
          </a:prstGeom>
          <a:ln w="19050">
            <a:solidFill>
              <a:srgbClr val="2B528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72000" rIns="108000" bIns="144000" anchor="b" anchorCtr="0"/>
          <a:lstStyle/>
          <a:p>
            <a:pPr lvl="0"/>
            <a:endParaRPr lang="ru-RU" sz="2200" dirty="0" smtClean="0">
              <a:solidFill>
                <a:srgbClr val="232640"/>
              </a:solidFill>
            </a:endParaRPr>
          </a:p>
          <a:p>
            <a:pPr lvl="0"/>
            <a:endParaRPr lang="ru-RU" sz="2200" dirty="0">
              <a:solidFill>
                <a:srgbClr val="232640"/>
              </a:solidFill>
            </a:endParaRPr>
          </a:p>
          <a:p>
            <a:pPr lvl="0"/>
            <a:endParaRPr lang="ru-RU" sz="2200" dirty="0" smtClean="0">
              <a:solidFill>
                <a:srgbClr val="232640"/>
              </a:solidFill>
            </a:endParaRPr>
          </a:p>
          <a:p>
            <a:pPr lvl="0"/>
            <a:endParaRPr lang="ru-RU" sz="2200" dirty="0">
              <a:solidFill>
                <a:srgbClr val="232640"/>
              </a:solidFill>
            </a:endParaRPr>
          </a:p>
          <a:p>
            <a:pPr lvl="0"/>
            <a:endParaRPr lang="ru-RU" sz="2200" dirty="0" smtClean="0">
              <a:solidFill>
                <a:srgbClr val="232640"/>
              </a:solidFill>
            </a:endParaRPr>
          </a:p>
          <a:p>
            <a:pPr lvl="0"/>
            <a:endParaRPr lang="ru-RU" sz="2200" dirty="0" smtClean="0">
              <a:solidFill>
                <a:srgbClr val="232640"/>
              </a:solidFill>
            </a:endParaRPr>
          </a:p>
          <a:p>
            <a:pPr lvl="0"/>
            <a:r>
              <a:rPr lang="ru-RU" sz="2200" dirty="0" smtClean="0">
                <a:solidFill>
                  <a:srgbClr val="232640"/>
                </a:solidFill>
              </a:rPr>
              <a:t>Выбор</a:t>
            </a:r>
          </a:p>
          <a:p>
            <a:pPr lvl="0"/>
            <a:r>
              <a:rPr lang="ru-RU" sz="2200" dirty="0" smtClean="0">
                <a:solidFill>
                  <a:srgbClr val="232640"/>
                </a:solidFill>
              </a:rPr>
              <a:t>оптимальных</a:t>
            </a:r>
          </a:p>
          <a:p>
            <a:pPr lvl="0"/>
            <a:r>
              <a:rPr lang="ru-RU" sz="2200" dirty="0" smtClean="0">
                <a:solidFill>
                  <a:srgbClr val="232640"/>
                </a:solidFill>
              </a:rPr>
              <a:t>методов работы                            со </a:t>
            </a:r>
            <a:r>
              <a:rPr lang="ru-RU" sz="2200" dirty="0" err="1" smtClean="0">
                <a:solidFill>
                  <a:srgbClr val="232640"/>
                </a:solidFill>
              </a:rPr>
              <a:t>стейкхолдерами</a:t>
            </a:r>
            <a:endParaRPr lang="ru-RU" sz="2200" dirty="0">
              <a:solidFill>
                <a:srgbClr val="232640"/>
              </a:solidFill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gray">
          <a:xfrm>
            <a:off x="5620986" y="4573656"/>
            <a:ext cx="3139315" cy="1820810"/>
          </a:xfrm>
          <a:prstGeom prst="roundRect">
            <a:avLst/>
          </a:prstGeom>
          <a:ln w="19050">
            <a:solidFill>
              <a:srgbClr val="2B528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72000" rIns="108000" bIns="144000" anchor="b" anchorCtr="0"/>
          <a:lstStyle/>
          <a:p>
            <a:pPr lvl="0" algn="r"/>
            <a:r>
              <a:rPr lang="ru-RU" sz="2200" dirty="0" smtClean="0">
                <a:solidFill>
                  <a:srgbClr val="232640"/>
                </a:solidFill>
              </a:rPr>
              <a:t>Вовлечение в работу профессиональных сообществ</a:t>
            </a:r>
          </a:p>
          <a:p>
            <a:pPr lvl="0" algn="r"/>
            <a:r>
              <a:rPr lang="ru-RU" sz="2200" dirty="0" smtClean="0">
                <a:solidFill>
                  <a:srgbClr val="232640"/>
                </a:solidFill>
              </a:rPr>
              <a:t>и </a:t>
            </a:r>
            <a:r>
              <a:rPr lang="ru-RU" sz="2200" dirty="0">
                <a:solidFill>
                  <a:srgbClr val="232640"/>
                </a:solidFill>
              </a:rPr>
              <a:t>студенчества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527300" y="1833172"/>
            <a:ext cx="3910176" cy="3834851"/>
            <a:chOff x="3057792" y="1689483"/>
            <a:chExt cx="3451552" cy="3480897"/>
          </a:xfrm>
        </p:grpSpPr>
        <p:sp>
          <p:nvSpPr>
            <p:cNvPr id="4" name="Овал 3"/>
            <p:cNvSpPr/>
            <p:nvPr/>
          </p:nvSpPr>
          <p:spPr>
            <a:xfrm>
              <a:off x="3386970" y="2142857"/>
              <a:ext cx="2769150" cy="2481377"/>
            </a:xfrm>
            <a:prstGeom prst="ellipse">
              <a:avLst/>
            </a:prstGeom>
            <a:solidFill>
              <a:srgbClr val="5788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/>
                <a:t>Эффективность </a:t>
              </a:r>
              <a:r>
                <a:rPr lang="ru-RU" sz="2200" b="1" dirty="0"/>
                <a:t>взаимодействия </a:t>
              </a:r>
              <a:r>
                <a:rPr lang="ru-RU" sz="2200" b="1" dirty="0" smtClean="0"/>
                <a:t>университета и региона</a:t>
              </a:r>
              <a:endParaRPr lang="ru-RU" sz="2200" b="1" dirty="0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057792" y="1689483"/>
              <a:ext cx="3451552" cy="3480897"/>
              <a:chOff x="2311400" y="1257300"/>
              <a:chExt cx="4524375" cy="4919663"/>
            </a:xfrm>
            <a:solidFill>
              <a:srgbClr val="2B5284"/>
            </a:solidFill>
          </p:grpSpPr>
          <p:grpSp>
            <p:nvGrpSpPr>
              <p:cNvPr id="76" name="Group 9"/>
              <p:cNvGrpSpPr>
                <a:grpSpLocks/>
              </p:cNvGrpSpPr>
              <p:nvPr/>
            </p:nvGrpSpPr>
            <p:grpSpPr bwMode="auto">
              <a:xfrm>
                <a:off x="4116388" y="1466850"/>
                <a:ext cx="2719387" cy="4710113"/>
                <a:chOff x="4116010" y="1466850"/>
                <a:chExt cx="2720377" cy="4709637"/>
              </a:xfrm>
              <a:grpFill/>
            </p:grpSpPr>
            <p:sp>
              <p:nvSpPr>
                <p:cNvPr id="80" name="Freeform 37"/>
                <p:cNvSpPr>
                  <a:spLocks noChangeAspect="1"/>
                </p:cNvSpPr>
                <p:nvPr/>
              </p:nvSpPr>
              <p:spPr bwMode="auto">
                <a:xfrm>
                  <a:off x="4122715" y="1466850"/>
                  <a:ext cx="2713672" cy="4709637"/>
                </a:xfrm>
                <a:custGeom>
                  <a:avLst/>
                  <a:gdLst>
                    <a:gd name="T0" fmla="*/ 663 w 663"/>
                    <a:gd name="T1" fmla="*/ 552 h 1150"/>
                    <a:gd name="T2" fmla="*/ 135 w 663"/>
                    <a:gd name="T3" fmla="*/ 1104 h 1150"/>
                    <a:gd name="T4" fmla="*/ 131 w 663"/>
                    <a:gd name="T5" fmla="*/ 1150 h 1150"/>
                    <a:gd name="T6" fmla="*/ 87 w 663"/>
                    <a:gd name="T7" fmla="*/ 1104 h 1150"/>
                    <a:gd name="T8" fmla="*/ 0 w 663"/>
                    <a:gd name="T9" fmla="*/ 1012 h 1150"/>
                    <a:gd name="T10" fmla="*/ 93 w 663"/>
                    <a:gd name="T11" fmla="*/ 946 h 1150"/>
                    <a:gd name="T12" fmla="*/ 155 w 663"/>
                    <a:gd name="T13" fmla="*/ 901 h 1150"/>
                    <a:gd name="T14" fmla="*/ 150 w 663"/>
                    <a:gd name="T15" fmla="*/ 944 h 1150"/>
                    <a:gd name="T16" fmla="*/ 504 w 663"/>
                    <a:gd name="T17" fmla="*/ 553 h 1150"/>
                    <a:gd name="T18" fmla="*/ 125 w 663"/>
                    <a:gd name="T19" fmla="*/ 160 h 1150"/>
                    <a:gd name="T20" fmla="*/ 227 w 663"/>
                    <a:gd name="T21" fmla="*/ 87 h 1150"/>
                    <a:gd name="T22" fmla="*/ 144 w 663"/>
                    <a:gd name="T23" fmla="*/ 0 h 1150"/>
                    <a:gd name="T24" fmla="*/ 663 w 663"/>
                    <a:gd name="T25" fmla="*/ 552 h 11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3" h="1150">
                      <a:moveTo>
                        <a:pt x="663" y="552"/>
                      </a:moveTo>
                      <a:cubicBezTo>
                        <a:pt x="663" y="849"/>
                        <a:pt x="429" y="1091"/>
                        <a:pt x="135" y="1104"/>
                      </a:cubicBezTo>
                      <a:cubicBezTo>
                        <a:pt x="131" y="1150"/>
                        <a:pt x="131" y="1150"/>
                        <a:pt x="131" y="1150"/>
                      </a:cubicBezTo>
                      <a:cubicBezTo>
                        <a:pt x="87" y="1104"/>
                        <a:pt x="87" y="1104"/>
                        <a:pt x="87" y="1104"/>
                      </a:cubicBezTo>
                      <a:cubicBezTo>
                        <a:pt x="0" y="1012"/>
                        <a:pt x="0" y="1012"/>
                        <a:pt x="0" y="1012"/>
                      </a:cubicBezTo>
                      <a:cubicBezTo>
                        <a:pt x="93" y="946"/>
                        <a:pt x="93" y="946"/>
                        <a:pt x="93" y="946"/>
                      </a:cubicBezTo>
                      <a:cubicBezTo>
                        <a:pt x="155" y="901"/>
                        <a:pt x="155" y="901"/>
                        <a:pt x="155" y="901"/>
                      </a:cubicBezTo>
                      <a:cubicBezTo>
                        <a:pt x="150" y="944"/>
                        <a:pt x="150" y="944"/>
                        <a:pt x="150" y="944"/>
                      </a:cubicBezTo>
                      <a:cubicBezTo>
                        <a:pt x="349" y="924"/>
                        <a:pt x="504" y="757"/>
                        <a:pt x="504" y="553"/>
                      </a:cubicBezTo>
                      <a:cubicBezTo>
                        <a:pt x="504" y="341"/>
                        <a:pt x="336" y="168"/>
                        <a:pt x="125" y="160"/>
                      </a:cubicBezTo>
                      <a:cubicBezTo>
                        <a:pt x="227" y="87"/>
                        <a:pt x="227" y="87"/>
                        <a:pt x="227" y="87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434" y="17"/>
                        <a:pt x="663" y="258"/>
                        <a:pt x="663" y="552"/>
                      </a:cubicBezTo>
                      <a:close/>
                    </a:path>
                  </a:pathLst>
                </a:custGeom>
                <a:solidFill>
                  <a:srgbClr val="0A2853"/>
                </a:solidFill>
                <a:ln w="9525" cap="flat" cmpd="sng" algn="ctr">
                  <a:solidFill>
                    <a:srgbClr val="2B528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82124" tIns="41061" rIns="82124" bIns="41061" anchor="ctr"/>
                <a:lstStyle/>
                <a:p>
                  <a:endParaRPr lang="ru-RU"/>
                </a:p>
              </p:txBody>
            </p:sp>
            <p:sp>
              <p:nvSpPr>
                <p:cNvPr id="81" name="Freeform 9"/>
                <p:cNvSpPr>
                  <a:spLocks noChangeAspect="1"/>
                </p:cNvSpPr>
                <p:nvPr/>
              </p:nvSpPr>
              <p:spPr bwMode="auto">
                <a:xfrm>
                  <a:off x="4116010" y="1826024"/>
                  <a:ext cx="2392610" cy="3844825"/>
                </a:xfrm>
                <a:custGeom>
                  <a:avLst/>
                  <a:gdLst>
                    <a:gd name="T0" fmla="*/ 2392610 w 584"/>
                    <a:gd name="T1" fmla="*/ 1893720 h 938"/>
                    <a:gd name="T2" fmla="*/ 454760 w 584"/>
                    <a:gd name="T3" fmla="*/ 3844825 h 938"/>
                    <a:gd name="T4" fmla="*/ 4097 w 584"/>
                    <a:gd name="T5" fmla="*/ 3791539 h 938"/>
                    <a:gd name="T6" fmla="*/ 0 w 584"/>
                    <a:gd name="T7" fmla="*/ 3787440 h 938"/>
                    <a:gd name="T8" fmla="*/ 381015 w 584"/>
                    <a:gd name="T9" fmla="*/ 3516908 h 938"/>
                    <a:gd name="T10" fmla="*/ 635025 w 584"/>
                    <a:gd name="T11" fmla="*/ 3336554 h 938"/>
                    <a:gd name="T12" fmla="*/ 618637 w 584"/>
                    <a:gd name="T13" fmla="*/ 3508710 h 938"/>
                    <a:gd name="T14" fmla="*/ 2064855 w 584"/>
                    <a:gd name="T15" fmla="*/ 1906017 h 938"/>
                    <a:gd name="T16" fmla="*/ 516214 w 584"/>
                    <a:gd name="T17" fmla="*/ 295125 h 938"/>
                    <a:gd name="T18" fmla="*/ 930004 w 584"/>
                    <a:gd name="T19" fmla="*/ 0 h 938"/>
                    <a:gd name="T20" fmla="*/ 2392610 w 584"/>
                    <a:gd name="T21" fmla="*/ 1893720 h 9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4" h="938">
                      <a:moveTo>
                        <a:pt x="584" y="462"/>
                      </a:moveTo>
                      <a:cubicBezTo>
                        <a:pt x="584" y="725"/>
                        <a:pt x="372" y="938"/>
                        <a:pt x="111" y="938"/>
                      </a:cubicBezTo>
                      <a:cubicBezTo>
                        <a:pt x="73" y="938"/>
                        <a:pt x="36" y="934"/>
                        <a:pt x="1" y="925"/>
                      </a:cubicBezTo>
                      <a:cubicBezTo>
                        <a:pt x="0" y="924"/>
                        <a:pt x="0" y="924"/>
                        <a:pt x="0" y="924"/>
                      </a:cubicBezTo>
                      <a:cubicBezTo>
                        <a:pt x="93" y="858"/>
                        <a:pt x="93" y="858"/>
                        <a:pt x="93" y="858"/>
                      </a:cubicBezTo>
                      <a:cubicBezTo>
                        <a:pt x="155" y="814"/>
                        <a:pt x="155" y="814"/>
                        <a:pt x="155" y="814"/>
                      </a:cubicBezTo>
                      <a:cubicBezTo>
                        <a:pt x="151" y="856"/>
                        <a:pt x="151" y="856"/>
                        <a:pt x="151" y="856"/>
                      </a:cubicBezTo>
                      <a:cubicBezTo>
                        <a:pt x="349" y="836"/>
                        <a:pt x="504" y="669"/>
                        <a:pt x="504" y="465"/>
                      </a:cubicBezTo>
                      <a:cubicBezTo>
                        <a:pt x="504" y="253"/>
                        <a:pt x="336" y="80"/>
                        <a:pt x="126" y="72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432" y="52"/>
                        <a:pt x="584" y="239"/>
                        <a:pt x="584" y="462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>
                  <a:solidFill>
                    <a:srgbClr val="2B5284">
                      <a:alpha val="71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7" name="Group 8"/>
              <p:cNvGrpSpPr>
                <a:grpSpLocks/>
              </p:cNvGrpSpPr>
              <p:nvPr/>
            </p:nvGrpSpPr>
            <p:grpSpPr bwMode="auto">
              <a:xfrm>
                <a:off x="2311400" y="1257300"/>
                <a:ext cx="2740026" cy="4730750"/>
                <a:chOff x="2311854" y="1257300"/>
                <a:chExt cx="2739866" cy="4730592"/>
              </a:xfrm>
              <a:grpFill/>
            </p:grpSpPr>
            <p:sp>
              <p:nvSpPr>
                <p:cNvPr id="78" name="Freeform 38"/>
                <p:cNvSpPr>
                  <a:spLocks/>
                </p:cNvSpPr>
                <p:nvPr/>
              </p:nvSpPr>
              <p:spPr bwMode="auto">
                <a:xfrm>
                  <a:off x="2311854" y="1257300"/>
                  <a:ext cx="2739866" cy="4730592"/>
                </a:xfrm>
                <a:custGeom>
                  <a:avLst/>
                  <a:gdLst>
                    <a:gd name="T0" fmla="*/ 514 w 669"/>
                    <a:gd name="T1" fmla="*/ 249 h 1155"/>
                    <a:gd name="T2" fmla="*/ 518 w 669"/>
                    <a:gd name="T3" fmla="*/ 212 h 1155"/>
                    <a:gd name="T4" fmla="*/ 160 w 669"/>
                    <a:gd name="T5" fmla="*/ 604 h 1155"/>
                    <a:gd name="T6" fmla="*/ 535 w 669"/>
                    <a:gd name="T7" fmla="*/ 997 h 1155"/>
                    <a:gd name="T8" fmla="*/ 442 w 669"/>
                    <a:gd name="T9" fmla="*/ 1063 h 1155"/>
                    <a:gd name="T10" fmla="*/ 529 w 669"/>
                    <a:gd name="T11" fmla="*/ 1155 h 1155"/>
                    <a:gd name="T12" fmla="*/ 0 w 669"/>
                    <a:gd name="T13" fmla="*/ 603 h 1155"/>
                    <a:gd name="T14" fmla="*/ 533 w 669"/>
                    <a:gd name="T15" fmla="*/ 51 h 1155"/>
                    <a:gd name="T16" fmla="*/ 538 w 669"/>
                    <a:gd name="T17" fmla="*/ 0 h 1155"/>
                    <a:gd name="T18" fmla="*/ 586 w 669"/>
                    <a:gd name="T19" fmla="*/ 51 h 1155"/>
                    <a:gd name="T20" fmla="*/ 669 w 669"/>
                    <a:gd name="T21" fmla="*/ 138 h 1155"/>
                    <a:gd name="T22" fmla="*/ 567 w 669"/>
                    <a:gd name="T23" fmla="*/ 211 h 1155"/>
                    <a:gd name="T24" fmla="*/ 514 w 669"/>
                    <a:gd name="T25" fmla="*/ 249 h 11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9" h="1155">
                      <a:moveTo>
                        <a:pt x="514" y="249"/>
                      </a:moveTo>
                      <a:cubicBezTo>
                        <a:pt x="518" y="212"/>
                        <a:pt x="518" y="212"/>
                        <a:pt x="518" y="212"/>
                      </a:cubicBezTo>
                      <a:cubicBezTo>
                        <a:pt x="317" y="230"/>
                        <a:pt x="160" y="399"/>
                        <a:pt x="160" y="604"/>
                      </a:cubicBezTo>
                      <a:cubicBezTo>
                        <a:pt x="160" y="815"/>
                        <a:pt x="326" y="987"/>
                        <a:pt x="535" y="997"/>
                      </a:cubicBezTo>
                      <a:cubicBezTo>
                        <a:pt x="442" y="1063"/>
                        <a:pt x="442" y="1063"/>
                        <a:pt x="442" y="1063"/>
                      </a:cubicBezTo>
                      <a:cubicBezTo>
                        <a:pt x="529" y="1155"/>
                        <a:pt x="529" y="1155"/>
                        <a:pt x="529" y="1155"/>
                      </a:cubicBezTo>
                      <a:cubicBezTo>
                        <a:pt x="235" y="1142"/>
                        <a:pt x="0" y="900"/>
                        <a:pt x="0" y="603"/>
                      </a:cubicBezTo>
                      <a:cubicBezTo>
                        <a:pt x="0" y="304"/>
                        <a:pt x="237" y="61"/>
                        <a:pt x="533" y="51"/>
                      </a:cubicBezTo>
                      <a:cubicBezTo>
                        <a:pt x="538" y="0"/>
                        <a:pt x="538" y="0"/>
                        <a:pt x="538" y="0"/>
                      </a:cubicBezTo>
                      <a:cubicBezTo>
                        <a:pt x="586" y="51"/>
                        <a:pt x="586" y="51"/>
                        <a:pt x="586" y="51"/>
                      </a:cubicBezTo>
                      <a:cubicBezTo>
                        <a:pt x="669" y="138"/>
                        <a:pt x="669" y="138"/>
                        <a:pt x="669" y="138"/>
                      </a:cubicBezTo>
                      <a:cubicBezTo>
                        <a:pt x="567" y="211"/>
                        <a:pt x="567" y="211"/>
                        <a:pt x="567" y="211"/>
                      </a:cubicBezTo>
                      <a:lnTo>
                        <a:pt x="514" y="249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9525" cap="flat" cmpd="sng" algn="ctr">
                  <a:solidFill>
                    <a:srgbClr val="2B528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82124" tIns="41061" rIns="82124" bIns="41061" anchor="ctr"/>
                <a:lstStyle/>
                <a:p>
                  <a:endParaRPr lang="ru-RU"/>
                </a:p>
              </p:txBody>
            </p:sp>
            <p:sp>
              <p:nvSpPr>
                <p:cNvPr id="79" name="Freeform 10"/>
                <p:cNvSpPr>
                  <a:spLocks noChangeAspect="1"/>
                </p:cNvSpPr>
                <p:nvPr/>
              </p:nvSpPr>
              <p:spPr bwMode="auto">
                <a:xfrm>
                  <a:off x="2653267" y="1779705"/>
                  <a:ext cx="2388046" cy="3848239"/>
                </a:xfrm>
                <a:custGeom>
                  <a:avLst/>
                  <a:gdLst>
                    <a:gd name="T0" fmla="*/ 435 w 589"/>
                    <a:gd name="T1" fmla="*/ 126 h 940"/>
                    <a:gd name="T2" fmla="*/ 438 w 589"/>
                    <a:gd name="T3" fmla="*/ 89 h 940"/>
                    <a:gd name="T4" fmla="*/ 80 w 589"/>
                    <a:gd name="T5" fmla="*/ 480 h 940"/>
                    <a:gd name="T6" fmla="*/ 455 w 589"/>
                    <a:gd name="T7" fmla="*/ 873 h 940"/>
                    <a:gd name="T8" fmla="*/ 362 w 589"/>
                    <a:gd name="T9" fmla="*/ 939 h 940"/>
                    <a:gd name="T10" fmla="*/ 363 w 589"/>
                    <a:gd name="T11" fmla="*/ 940 h 940"/>
                    <a:gd name="T12" fmla="*/ 0 w 589"/>
                    <a:gd name="T13" fmla="*/ 477 h 940"/>
                    <a:gd name="T14" fmla="*/ 473 w 589"/>
                    <a:gd name="T15" fmla="*/ 0 h 940"/>
                    <a:gd name="T16" fmla="*/ 589 w 589"/>
                    <a:gd name="T17" fmla="*/ 15 h 940"/>
                    <a:gd name="T18" fmla="*/ 488 w 589"/>
                    <a:gd name="T19" fmla="*/ 87 h 940"/>
                    <a:gd name="T20" fmla="*/ 435 w 589"/>
                    <a:gd name="T21" fmla="*/ 126 h 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9" h="940">
                      <a:moveTo>
                        <a:pt x="435" y="126"/>
                      </a:moveTo>
                      <a:cubicBezTo>
                        <a:pt x="438" y="89"/>
                        <a:pt x="438" y="89"/>
                        <a:pt x="438" y="89"/>
                      </a:cubicBezTo>
                      <a:cubicBezTo>
                        <a:pt x="237" y="107"/>
                        <a:pt x="80" y="275"/>
                        <a:pt x="80" y="480"/>
                      </a:cubicBezTo>
                      <a:cubicBezTo>
                        <a:pt x="80" y="691"/>
                        <a:pt x="246" y="863"/>
                        <a:pt x="455" y="873"/>
                      </a:cubicBezTo>
                      <a:cubicBezTo>
                        <a:pt x="362" y="939"/>
                        <a:pt x="362" y="939"/>
                        <a:pt x="362" y="939"/>
                      </a:cubicBezTo>
                      <a:cubicBezTo>
                        <a:pt x="363" y="940"/>
                        <a:pt x="363" y="940"/>
                        <a:pt x="363" y="940"/>
                      </a:cubicBezTo>
                      <a:cubicBezTo>
                        <a:pt x="155" y="890"/>
                        <a:pt x="0" y="702"/>
                        <a:pt x="0" y="477"/>
                      </a:cubicBezTo>
                      <a:cubicBezTo>
                        <a:pt x="0" y="214"/>
                        <a:pt x="212" y="0"/>
                        <a:pt x="473" y="0"/>
                      </a:cubicBezTo>
                      <a:cubicBezTo>
                        <a:pt x="513" y="0"/>
                        <a:pt x="552" y="5"/>
                        <a:pt x="589" y="15"/>
                      </a:cubicBezTo>
                      <a:cubicBezTo>
                        <a:pt x="488" y="87"/>
                        <a:pt x="488" y="87"/>
                        <a:pt x="488" y="87"/>
                      </a:cubicBezTo>
                      <a:lnTo>
                        <a:pt x="435" y="126"/>
                      </a:lnTo>
                      <a:close/>
                    </a:path>
                  </a:pathLst>
                </a:custGeom>
                <a:solidFill>
                  <a:srgbClr val="0A2853"/>
                </a:solidFill>
                <a:ln>
                  <a:solidFill>
                    <a:srgbClr val="2B5284"/>
                  </a:solidFill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grpSp>
        <p:nvGrpSpPr>
          <p:cNvPr id="21" name="Группа 20"/>
          <p:cNvGrpSpPr/>
          <p:nvPr/>
        </p:nvGrpSpPr>
        <p:grpSpPr>
          <a:xfrm>
            <a:off x="0" y="51828"/>
            <a:ext cx="9144000" cy="1059007"/>
            <a:chOff x="0" y="51828"/>
            <a:chExt cx="9144000" cy="1059007"/>
          </a:xfrm>
        </p:grpSpPr>
        <p:sp>
          <p:nvSpPr>
            <p:cNvPr id="22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" name="Группа 27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24" name="Овал 23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55881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51828"/>
            <a:ext cx="9144000" cy="1059007"/>
            <a:chOff x="0" y="51828"/>
            <a:chExt cx="9144000" cy="1059007"/>
          </a:xfrm>
        </p:grpSpPr>
        <p:sp>
          <p:nvSpPr>
            <p:cNvPr id="32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3" name="Группа 27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35" name="Овал 34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195979" y="1166885"/>
            <a:ext cx="8853488" cy="5649596"/>
          </a:xfrm>
          <a:prstGeom prst="roundRect">
            <a:avLst/>
          </a:prstGeom>
          <a:solidFill>
            <a:schemeClr val="bg1"/>
          </a:solidFill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6161" y="1808949"/>
            <a:ext cx="3425780" cy="46795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B52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673" y="1792286"/>
            <a:ext cx="3657600" cy="46795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B52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46707" y="2254166"/>
            <a:ext cx="2406119" cy="9453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A2853"/>
                </a:solidFill>
              </a:rPr>
              <a:t>Исследовательская инфраструктура</a:t>
            </a:r>
            <a:endParaRPr lang="ru-RU" sz="2000" dirty="0">
              <a:solidFill>
                <a:srgbClr val="0A2853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32034" y="3287626"/>
            <a:ext cx="2221130" cy="945310"/>
          </a:xfrm>
          <a:prstGeom prst="roundRect">
            <a:avLst/>
          </a:prstGeom>
          <a:solidFill>
            <a:srgbClr val="2B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Удовлетворение </a:t>
            </a:r>
            <a:r>
              <a:rPr lang="ru-RU" sz="2000" dirty="0"/>
              <a:t>потребности </a:t>
            </a:r>
            <a:r>
              <a:rPr lang="ru-RU" sz="2000" dirty="0" smtClean="0"/>
              <a:t>                    в </a:t>
            </a:r>
            <a:r>
              <a:rPr lang="ru-RU" sz="2000" dirty="0"/>
              <a:t>кадрах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2078" y="4296557"/>
            <a:ext cx="2430747" cy="964360"/>
          </a:xfrm>
          <a:prstGeom prst="roundRect">
            <a:avLst/>
          </a:prstGeom>
          <a:solidFill>
            <a:srgbClr val="2B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Кооперация между </a:t>
            </a:r>
            <a:r>
              <a:rPr lang="ru-RU" sz="2000" dirty="0"/>
              <a:t>предприятиями региона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49818" y="5342281"/>
            <a:ext cx="2314847" cy="95736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A2853"/>
                </a:solidFill>
              </a:rPr>
              <a:t>Генерация повестки развития отрасли</a:t>
            </a:r>
            <a:endParaRPr lang="ru-RU" sz="2000" dirty="0">
              <a:solidFill>
                <a:srgbClr val="0A2853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1262" y="2254166"/>
            <a:ext cx="3054149" cy="4021898"/>
          </a:xfrm>
          <a:prstGeom prst="roundRect">
            <a:avLst/>
          </a:prstGeom>
          <a:solidFill>
            <a:srgbClr val="2B5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Формирование </a:t>
            </a:r>
          </a:p>
          <a:p>
            <a:r>
              <a:rPr lang="ru-RU" sz="2000" dirty="0" smtClean="0"/>
              <a:t>высокотехнологичных отраслей, ориентированных 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выпуск продукции </a:t>
            </a:r>
            <a:r>
              <a:rPr lang="ru-RU" sz="2000" dirty="0" smtClean="0"/>
              <a:t>              с </a:t>
            </a:r>
            <a:r>
              <a:rPr lang="ru-RU" sz="2000" dirty="0"/>
              <a:t>высокой добавленной </a:t>
            </a:r>
            <a:r>
              <a:rPr lang="ru-RU" sz="2000" dirty="0" smtClean="0"/>
              <a:t>стоимостью</a:t>
            </a:r>
            <a:endParaRPr lang="ru-RU" sz="20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196644" y="3391939"/>
            <a:ext cx="616747" cy="1401741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04971" y="1810946"/>
            <a:ext cx="98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2B5284"/>
                </a:solidFill>
                <a:latin typeface="+mn-lt"/>
              </a:rPr>
              <a:t>Регион</a:t>
            </a:r>
            <a:endParaRPr lang="ru-RU" sz="1800" b="1" dirty="0">
              <a:solidFill>
                <a:srgbClr val="2B5284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91286" y="384578"/>
            <a:ext cx="8160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2640" y="1808949"/>
            <a:ext cx="145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2B5284"/>
                </a:solidFill>
                <a:latin typeface="+mn-lt"/>
              </a:rPr>
              <a:t>Университет</a:t>
            </a:r>
            <a:endParaRPr lang="ru-RU" sz="1800" b="1" dirty="0">
              <a:solidFill>
                <a:srgbClr val="2B5284"/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6835" y="2604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>
              <a:lnSpc>
                <a:spcPct val="90000"/>
              </a:lnSpc>
            </a:pPr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Создание биотехнологического кластера</a:t>
            </a:r>
          </a:p>
          <a:p>
            <a:pPr marL="714375">
              <a:lnSpc>
                <a:spcPct val="90000"/>
              </a:lnSpc>
            </a:pPr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Формирование зон опережающего развития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714375">
              <a:lnSpc>
                <a:spcPct val="90000"/>
              </a:lnSpc>
            </a:pP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0067" y="2310620"/>
            <a:ext cx="3092915" cy="34821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B52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вуВ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1059007"/>
            <a:chOff x="0" y="51828"/>
            <a:chExt cx="9144000" cy="1059007"/>
          </a:xfrm>
        </p:grpSpPr>
        <p:sp>
          <p:nvSpPr>
            <p:cNvPr id="14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5" name="Группа 27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16" name="Овал 15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20800"/>
              </p:ext>
            </p:extLst>
          </p:nvPr>
        </p:nvGraphicFramePr>
        <p:xfrm>
          <a:off x="2798618" y="1459345"/>
          <a:ext cx="6087831" cy="516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Овал 4"/>
          <p:cNvSpPr/>
          <p:nvPr/>
        </p:nvSpPr>
        <p:spPr>
          <a:xfrm>
            <a:off x="223686" y="2833871"/>
            <a:ext cx="2913797" cy="2577028"/>
          </a:xfrm>
          <a:prstGeom prst="ellipse">
            <a:avLst/>
          </a:prstGeom>
          <a:solidFill>
            <a:srgbClr val="2B5284"/>
          </a:solidFill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Совет </a:t>
            </a:r>
            <a:r>
              <a:rPr lang="ru-RU" sz="1900" dirty="0"/>
              <a:t>главных конструкторов Кировской </a:t>
            </a:r>
            <a:r>
              <a:rPr lang="ru-RU" sz="1900" dirty="0" smtClean="0"/>
              <a:t>области</a:t>
            </a:r>
          </a:p>
          <a:p>
            <a:pPr algn="ctr"/>
            <a:r>
              <a:rPr lang="ru-RU" sz="1900" dirty="0" smtClean="0"/>
              <a:t>Инжиниринговый  центр ВятГУ</a:t>
            </a:r>
            <a:endParaRPr lang="ru-RU" sz="1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982" y="205012"/>
            <a:ext cx="948574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>
              <a:lnSpc>
                <a:spcPct val="90000"/>
              </a:lnSpc>
            </a:pPr>
            <a:r>
              <a:rPr lang="ru-RU" sz="21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Изменение структуры производства на</a:t>
            </a:r>
          </a:p>
          <a:p>
            <a:pPr marL="714375">
              <a:lnSpc>
                <a:spcPct val="90000"/>
              </a:lnSpc>
            </a:pPr>
            <a:r>
              <a:rPr lang="ru-RU" sz="21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предприятиях </a:t>
            </a:r>
            <a:r>
              <a:rPr lang="ru-RU" sz="21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оборонно-промышленного </a:t>
            </a:r>
            <a:r>
              <a:rPr lang="ru-RU" sz="21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комплекса</a:t>
            </a:r>
            <a:endParaRPr lang="ru-RU" sz="21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219" y="2464539"/>
            <a:ext cx="186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2B5284"/>
                </a:solidFill>
              </a:rPr>
              <a:t>Вуз + Регион</a:t>
            </a:r>
            <a:endParaRPr lang="ru-RU" sz="1800" b="1" dirty="0">
              <a:solidFill>
                <a:srgbClr val="002060"/>
              </a:solidFill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10639"/>
            <a:ext cx="9144000" cy="1059007"/>
            <a:chOff x="0" y="51828"/>
            <a:chExt cx="9144000" cy="1059007"/>
          </a:xfrm>
        </p:grpSpPr>
        <p:sp>
          <p:nvSpPr>
            <p:cNvPr id="31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33" name="Овал 32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82568" y="372323"/>
            <a:ext cx="4545577" cy="3970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Стартап</a:t>
            </a:r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решения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1491" y="5517393"/>
            <a:ext cx="4379781" cy="920352"/>
          </a:xfrm>
          <a:prstGeom prst="roundRect">
            <a:avLst/>
          </a:prstGeom>
          <a:ln w="19050">
            <a:solidFill>
              <a:srgbClr val="2B528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15963" defTabSz="720725">
              <a:lnSpc>
                <a:spcPct val="90000"/>
              </a:lnSpc>
              <a:tabLst>
                <a:tab pos="803275" algn="l"/>
              </a:tabLst>
            </a:pPr>
            <a:r>
              <a:rPr lang="ru-RU" sz="2200" dirty="0" smtClean="0">
                <a:solidFill>
                  <a:srgbClr val="232640"/>
                </a:solidFill>
              </a:rPr>
              <a:t>Подготовка </a:t>
            </a:r>
            <a:r>
              <a:rPr lang="ru-RU" sz="2200" dirty="0">
                <a:solidFill>
                  <a:srgbClr val="232640"/>
                </a:solidFill>
              </a:rPr>
              <a:t>инфраструктуры для реализации базовых инвестиционных проектов</a:t>
            </a:r>
            <a:endParaRPr lang="ru-RU" sz="2200" dirty="0">
              <a:solidFill>
                <a:srgbClr val="232640"/>
              </a:solidFill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03223" y="5681776"/>
            <a:ext cx="603948" cy="56839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275414" y="3744217"/>
            <a:ext cx="4365858" cy="921254"/>
          </a:xfrm>
          <a:prstGeom prst="roundRect">
            <a:avLst/>
          </a:prstGeom>
          <a:ln w="19050">
            <a:solidFill>
              <a:srgbClr val="2B528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15963">
              <a:lnSpc>
                <a:spcPct val="90000"/>
              </a:lnSpc>
            </a:pPr>
            <a:r>
              <a:rPr lang="ru-RU" sz="2200" dirty="0" smtClean="0">
                <a:solidFill>
                  <a:srgbClr val="232640"/>
                </a:solidFill>
                <a:cs typeface="Arial" panose="020B0604020202020204" pitchFamily="34" charset="0"/>
              </a:rPr>
              <a:t>Создание функциональных </a:t>
            </a:r>
            <a:r>
              <a:rPr lang="ru-RU" sz="2200" dirty="0">
                <a:solidFill>
                  <a:srgbClr val="232640"/>
                </a:solidFill>
                <a:cs typeface="Arial" panose="020B0604020202020204" pitchFamily="34" charset="0"/>
              </a:rPr>
              <a:t>и комфортных для жизни городских территорий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03223" y="3932848"/>
            <a:ext cx="603948" cy="5384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Скругленный прямоугольник 35"/>
          <p:cNvSpPr/>
          <p:nvPr/>
        </p:nvSpPr>
        <p:spPr>
          <a:xfrm>
            <a:off x="260633" y="1947816"/>
            <a:ext cx="4381495" cy="944478"/>
          </a:xfrm>
          <a:prstGeom prst="roundRect">
            <a:avLst/>
          </a:prstGeom>
          <a:ln w="19050">
            <a:solidFill>
              <a:srgbClr val="2B528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15963">
              <a:lnSpc>
                <a:spcPct val="90000"/>
              </a:lnSpc>
            </a:pPr>
            <a:r>
              <a:rPr lang="ru-RU" sz="2200" dirty="0" smtClean="0">
                <a:solidFill>
                  <a:srgbClr val="232640"/>
                </a:solidFill>
                <a:cs typeface="Arial" panose="020B0604020202020204" pitchFamily="34" charset="0"/>
              </a:rPr>
              <a:t>Обеспечение транспортной безопасности</a:t>
            </a:r>
            <a:endParaRPr lang="ru-RU" sz="2200" dirty="0">
              <a:solidFill>
                <a:srgbClr val="232640"/>
              </a:solidFill>
              <a:cs typeface="Arial" panose="020B0604020202020204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1" y="2189649"/>
            <a:ext cx="603948" cy="53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5979" y="3206435"/>
            <a:ext cx="71288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2200" b="1" dirty="0" smtClean="0">
                <a:solidFill>
                  <a:srgbClr val="0A2853"/>
                </a:solidFill>
              </a:rPr>
              <a:t>проект </a:t>
            </a:r>
            <a:r>
              <a:rPr lang="ru-RU" sz="2200" b="1" dirty="0">
                <a:solidFill>
                  <a:srgbClr val="0A2853"/>
                </a:solidFill>
              </a:rPr>
              <a:t>«ART-преобразование городской среды»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671" y="4983190"/>
            <a:ext cx="28151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2200" b="1" dirty="0">
                <a:solidFill>
                  <a:srgbClr val="0A2853"/>
                </a:solidFill>
              </a:rPr>
              <a:t>проект«Pure </a:t>
            </a:r>
            <a:r>
              <a:rPr lang="ru-RU" sz="2200" b="1" dirty="0" err="1">
                <a:solidFill>
                  <a:srgbClr val="0A2853"/>
                </a:solidFill>
              </a:rPr>
              <a:t>Drop</a:t>
            </a:r>
            <a:r>
              <a:rPr lang="ru-RU" sz="2200" b="1" dirty="0">
                <a:solidFill>
                  <a:srgbClr val="0A2853"/>
                </a:solidFill>
              </a:rPr>
              <a:t>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66620" y="1820932"/>
            <a:ext cx="1086131" cy="1065289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133731" y="1820932"/>
            <a:ext cx="1070096" cy="1096191"/>
          </a:xfrm>
          <a:prstGeom prst="ellipse">
            <a:avLst/>
          </a:prstGeom>
          <a:blipFill>
            <a:blip r:embed="rId22"/>
            <a:stretch>
              <a:fillRect/>
            </a:stretch>
          </a:blipFill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8398" y="1410665"/>
            <a:ext cx="31470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2200" b="1" dirty="0">
                <a:solidFill>
                  <a:srgbClr val="0A2853"/>
                </a:solidFill>
              </a:rPr>
              <a:t>проект «Moon </a:t>
            </a:r>
            <a:r>
              <a:rPr lang="ru-RU" sz="2200" b="1" dirty="0" err="1">
                <a:solidFill>
                  <a:srgbClr val="0A2853"/>
                </a:solidFill>
              </a:rPr>
              <a:t>Spray</a:t>
            </a:r>
            <a:r>
              <a:rPr lang="ru-RU" sz="2200" b="1" dirty="0">
                <a:solidFill>
                  <a:srgbClr val="0A2853"/>
                </a:solidFill>
              </a:rPr>
              <a:t>»</a:t>
            </a:r>
          </a:p>
        </p:txBody>
      </p:sp>
      <p:sp>
        <p:nvSpPr>
          <p:cNvPr id="51" name="Овал 50"/>
          <p:cNvSpPr/>
          <p:nvPr/>
        </p:nvSpPr>
        <p:spPr>
          <a:xfrm>
            <a:off x="7106552" y="3752166"/>
            <a:ext cx="1070096" cy="1071261"/>
          </a:xfrm>
          <a:prstGeom prst="ellipse">
            <a:avLst/>
          </a:prstGeom>
          <a:blipFill>
            <a:blip r:embed="rId23"/>
            <a:stretch>
              <a:fillRect/>
            </a:stretch>
          </a:blipFill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30847" y="3722699"/>
            <a:ext cx="1086130" cy="1071571"/>
          </a:xfrm>
          <a:prstGeom prst="ellipse">
            <a:avLst/>
          </a:prstGeom>
          <a:blipFill>
            <a:blip r:embed="rId24"/>
            <a:stretch>
              <a:fillRect/>
            </a:stretch>
          </a:blipFill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133731" y="5399859"/>
            <a:ext cx="1070096" cy="1101505"/>
          </a:xfrm>
          <a:prstGeom prst="ellipse">
            <a:avLst/>
          </a:prstGeom>
          <a:blipFill dpi="0" rotWithShape="0">
            <a:blip r:embed="rId25"/>
            <a:srcRect/>
            <a:stretch>
              <a:fillRect l="-3008" r="-3154" b="-8900"/>
            </a:stretch>
          </a:blipFill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330847" y="5399848"/>
            <a:ext cx="1086131" cy="1078649"/>
          </a:xfrm>
          <a:prstGeom prst="ellipse">
            <a:avLst/>
          </a:prstGeom>
          <a:blipFill>
            <a:blip r:embed="rId26"/>
            <a:stretch>
              <a:fillRect/>
            </a:stretch>
          </a:blipFill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51828"/>
            <a:ext cx="9144000" cy="1059007"/>
            <a:chOff x="0" y="51828"/>
            <a:chExt cx="9144000" cy="1059007"/>
          </a:xfrm>
        </p:grpSpPr>
        <p:sp>
          <p:nvSpPr>
            <p:cNvPr id="27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31" name="Овал 30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425758" y="1508527"/>
            <a:ext cx="6446096" cy="1113786"/>
            <a:chOff x="2681253" y="4184080"/>
            <a:chExt cx="5795850" cy="73562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81253" y="4184080"/>
              <a:ext cx="5795850" cy="735629"/>
            </a:xfrm>
            <a:prstGeom prst="roundRect">
              <a:avLst/>
            </a:prstGeom>
            <a:ln w="19050">
              <a:solidFill>
                <a:srgbClr val="2B528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98525">
                <a:lnSpc>
                  <a:spcPct val="90000"/>
                </a:lnSpc>
              </a:pPr>
              <a:r>
                <a:rPr lang="ru-RU" sz="2000" dirty="0">
                  <a:solidFill>
                    <a:srgbClr val="232640"/>
                  </a:solidFill>
                  <a:cs typeface="Arial" panose="020B0604020202020204" pitchFamily="34" charset="0"/>
                </a:rPr>
                <a:t>Формирование зон опережающего развития и подготовка инфраструктуры для реализации базовых инвестиционных проектов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848658" y="4324290"/>
              <a:ext cx="604131" cy="442519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1984370" y="4796041"/>
            <a:ext cx="6291411" cy="1068223"/>
            <a:chOff x="1015670" y="2783247"/>
            <a:chExt cx="6291411" cy="106822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15670" y="2783247"/>
              <a:ext cx="6291411" cy="1068223"/>
            </a:xfrm>
            <a:prstGeom prst="roundRect">
              <a:avLst/>
            </a:prstGeom>
            <a:ln w="19050">
              <a:solidFill>
                <a:srgbClr val="2B528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95350">
                <a:lnSpc>
                  <a:spcPct val="90000"/>
                </a:lnSpc>
              </a:pPr>
              <a:r>
                <a:rPr lang="ru-RU" sz="2000" dirty="0">
                  <a:solidFill>
                    <a:srgbClr val="232640"/>
                  </a:solidFill>
                  <a:cs typeface="Arial" panose="020B0604020202020204" pitchFamily="34" charset="0"/>
                </a:rPr>
                <a:t>Создание биотехнологического кластера с участием </a:t>
              </a:r>
              <a:r>
                <a:rPr lang="ru-RU" sz="2000" dirty="0" smtClean="0">
                  <a:solidFill>
                    <a:srgbClr val="232640"/>
                  </a:solidFill>
                  <a:cs typeface="Arial" panose="020B0604020202020204" pitchFamily="34" charset="0"/>
                </a:rPr>
                <a:t>промышленных </a:t>
              </a:r>
              <a:r>
                <a:rPr lang="ru-RU" sz="2000" dirty="0">
                  <a:solidFill>
                    <a:srgbClr val="232640"/>
                  </a:solidFill>
                  <a:cs typeface="Arial" panose="020B0604020202020204" pitchFamily="34" charset="0"/>
                </a:rPr>
                <a:t>предприятий</a:t>
              </a: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212293" y="3047639"/>
              <a:ext cx="636098" cy="647127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1283853" y="3150831"/>
            <a:ext cx="6396512" cy="1116691"/>
            <a:chOff x="990999" y="2003060"/>
            <a:chExt cx="6396512" cy="101924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90999" y="2003060"/>
              <a:ext cx="6396512" cy="1019246"/>
            </a:xfrm>
            <a:prstGeom prst="roundRect">
              <a:avLst/>
            </a:prstGeom>
            <a:ln w="19050">
              <a:solidFill>
                <a:srgbClr val="2B528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98525">
                <a:lnSpc>
                  <a:spcPct val="90000"/>
                </a:lnSpc>
              </a:pPr>
              <a:r>
                <a:rPr lang="ru-RU" sz="2000" dirty="0" smtClean="0">
                  <a:solidFill>
                    <a:srgbClr val="232640"/>
                  </a:solidFill>
                  <a:cs typeface="Arial" panose="020B0604020202020204" pitchFamily="34" charset="0"/>
                </a:rPr>
                <a:t>Изменение структуры </a:t>
              </a:r>
              <a:r>
                <a:rPr lang="ru-RU" sz="2000" dirty="0">
                  <a:solidFill>
                    <a:srgbClr val="232640"/>
                  </a:solidFill>
                  <a:cs typeface="Arial" panose="020B0604020202020204" pitchFamily="34" charset="0"/>
                </a:rPr>
                <a:t>производства на предприятиях оборонно-промышленного комплекса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172324" y="2209074"/>
              <a:ext cx="711200" cy="65571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349395" y="462907"/>
            <a:ext cx="7428410" cy="25829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задачи развития региона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3541</TotalTime>
  <Words>263</Words>
  <Application>Microsoft Office PowerPoint</Application>
  <PresentationFormat>Экран (4:3)</PresentationFormat>
  <Paragraphs>58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Times New Roman</vt:lpstr>
      <vt:lpstr>Tahoma</vt:lpstr>
      <vt:lpstr>Courier New</vt:lpstr>
      <vt:lpstr>Calibri</vt:lpstr>
      <vt:lpstr>Wingdings 2</vt:lpstr>
      <vt:lpstr>Calibri Light</vt:lpstr>
      <vt:lpstr>HDOfficeLightV0</vt:lpstr>
      <vt:lpstr>1_HDOfficeLightV0</vt:lpstr>
      <vt:lpstr>Тема Office</vt:lpstr>
      <vt:lpstr>Университет – драйвер развития региона  В.Н. Пугач, ректор Вятского государственного университета </vt:lpstr>
      <vt:lpstr>Презентация PowerPoint</vt:lpstr>
      <vt:lpstr>Презентация PowerPoint</vt:lpstr>
      <vt:lpstr>Презентация PowerPoint</vt:lpstr>
      <vt:lpstr>Стартап решения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Бажин Константин Сергеевич</dc:creator>
  <cp:lastModifiedBy>Пользователь Windows</cp:lastModifiedBy>
  <cp:revision>390</cp:revision>
  <cp:lastPrinted>2017-12-08T13:33:13Z</cp:lastPrinted>
  <dcterms:modified xsi:type="dcterms:W3CDTF">2017-12-14T06:49:09Z</dcterms:modified>
</cp:coreProperties>
</file>