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7" r:id="rId6"/>
    <p:sldId id="260" r:id="rId7"/>
    <p:sldId id="261" r:id="rId8"/>
    <p:sldId id="262" r:id="rId9"/>
    <p:sldId id="263" r:id="rId10"/>
    <p:sldId id="264" r:id="rId11"/>
    <p:sldId id="265" r:id="rId12"/>
    <p:sldId id="279" r:id="rId13"/>
    <p:sldId id="280" r:id="rId14"/>
    <p:sldId id="277" r:id="rId15"/>
    <p:sldId id="278" r:id="rId16"/>
    <p:sldId id="275" r:id="rId17"/>
    <p:sldId id="276" r:id="rId18"/>
    <p:sldId id="273" r:id="rId19"/>
    <p:sldId id="274" r:id="rId20"/>
    <p:sldId id="271" r:id="rId21"/>
    <p:sldId id="272" r:id="rId22"/>
    <p:sldId id="269" r:id="rId23"/>
    <p:sldId id="281" r:id="rId24"/>
    <p:sldId id="282" r:id="rId25"/>
    <p:sldId id="270" r:id="rId26"/>
    <p:sldId id="266"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90" y="-1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6F956248-DB00-4B8F-86DD-804B8204A7FD}" type="datetimeFigureOut">
              <a:rPr lang="ru-RU" smtClean="0"/>
              <a:t>12.12.2017</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CD4DB355-4F33-4FCE-8BED-3DBF7A00489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956248-DB00-4B8F-86DD-804B8204A7FD}" type="datetimeFigureOut">
              <a:rPr lang="ru-RU" smtClean="0"/>
              <a:t>12.12.2017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D4DB355-4F33-4FCE-8BED-3DBF7A00489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956248-DB00-4B8F-86DD-804B8204A7FD}" type="datetimeFigureOut">
              <a:rPr lang="ru-RU" smtClean="0"/>
              <a:t>12.12.2017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D4DB355-4F33-4FCE-8BED-3DBF7A00489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956248-DB00-4B8F-86DD-804B8204A7FD}" type="datetimeFigureOut">
              <a:rPr lang="ru-RU" smtClean="0"/>
              <a:t>12.12.2017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D4DB355-4F33-4FCE-8BED-3DBF7A004898}"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F956248-DB00-4B8F-86DD-804B8204A7FD}" type="datetimeFigureOut">
              <a:rPr lang="ru-RU" smtClean="0"/>
              <a:t>12.12.2017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D4DB355-4F33-4FCE-8BED-3DBF7A004898}"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F956248-DB00-4B8F-86DD-804B8204A7FD}" type="datetimeFigureOut">
              <a:rPr lang="ru-RU" smtClean="0"/>
              <a:t>12.12.2017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D4DB355-4F33-4FCE-8BED-3DBF7A004898}"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F956248-DB00-4B8F-86DD-804B8204A7FD}" type="datetimeFigureOut">
              <a:rPr lang="ru-RU" smtClean="0"/>
              <a:t>12.12.2017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D4DB355-4F33-4FCE-8BED-3DBF7A004898}"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6F956248-DB00-4B8F-86DD-804B8204A7FD}" type="datetimeFigureOut">
              <a:rPr lang="ru-RU" smtClean="0"/>
              <a:t>12.12.2017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D4DB355-4F33-4FCE-8BED-3DBF7A004898}"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6F956248-DB00-4B8F-86DD-804B8204A7FD}" type="datetimeFigureOut">
              <a:rPr lang="ru-RU" smtClean="0"/>
              <a:t>12.12.2017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D4DB355-4F33-4FCE-8BED-3DBF7A00489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6F956248-DB00-4B8F-86DD-804B8204A7FD}" type="datetimeFigureOut">
              <a:rPr lang="ru-RU" smtClean="0"/>
              <a:t>12.12.2017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D4DB355-4F33-4FCE-8BED-3DBF7A004898}"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6F956248-DB00-4B8F-86DD-804B8204A7FD}" type="datetimeFigureOut">
              <a:rPr lang="ru-RU" smtClean="0"/>
              <a:t>12.12.2017</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CD4DB355-4F33-4FCE-8BED-3DBF7A004898}"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F956248-DB00-4B8F-86DD-804B8204A7FD}" type="datetimeFigureOut">
              <a:rPr lang="ru-RU" smtClean="0"/>
              <a:t>12.12.2017</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D4DB355-4F33-4FCE-8BED-3DBF7A00489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764704"/>
            <a:ext cx="7992888" cy="3296657"/>
          </a:xfrm>
        </p:spPr>
        <p:txBody>
          <a:bodyPr>
            <a:normAutofit fontScale="90000"/>
          </a:bodyPr>
          <a:lstStyle/>
          <a:p>
            <a:pPr marL="182880" indent="0">
              <a:buNone/>
            </a:pPr>
            <a:r>
              <a:rPr lang="ru-RU" sz="4400" dirty="0">
                <a:effectLst/>
              </a:rPr>
              <a:t>Типичные направления и проблемы внедрения управления проектами в вузах </a:t>
            </a:r>
            <a:r>
              <a:rPr lang="ru-RU" sz="4400" dirty="0" smtClean="0">
                <a:effectLst/>
              </a:rPr>
              <a:t/>
            </a:r>
            <a:br>
              <a:rPr lang="ru-RU" sz="4400" dirty="0" smtClean="0">
                <a:effectLst/>
              </a:rPr>
            </a:br>
            <a:r>
              <a:rPr lang="ru-RU" sz="4400" dirty="0" smtClean="0">
                <a:effectLst/>
              </a:rPr>
              <a:t>(</a:t>
            </a:r>
            <a:r>
              <a:rPr lang="ru-RU" sz="4400" dirty="0">
                <a:effectLst/>
              </a:rPr>
              <a:t>на примере </a:t>
            </a:r>
            <a:r>
              <a:rPr lang="ru-RU" sz="4400" dirty="0" smtClean="0">
                <a:effectLst/>
              </a:rPr>
              <a:t>вузов г. Омска).</a:t>
            </a:r>
            <a:endParaRPr lang="ru-RU" sz="4400" dirty="0"/>
          </a:p>
        </p:txBody>
      </p:sp>
      <p:sp>
        <p:nvSpPr>
          <p:cNvPr id="3" name="Подзаголовок 2"/>
          <p:cNvSpPr>
            <a:spLocks noGrp="1"/>
          </p:cNvSpPr>
          <p:nvPr>
            <p:ph type="subTitle" idx="1"/>
          </p:nvPr>
        </p:nvSpPr>
        <p:spPr>
          <a:xfrm>
            <a:off x="179512" y="4077072"/>
            <a:ext cx="8640960" cy="1296144"/>
          </a:xfrm>
        </p:spPr>
        <p:txBody>
          <a:bodyPr>
            <a:normAutofit fontScale="55000" lnSpcReduction="20000"/>
          </a:bodyPr>
          <a:lstStyle/>
          <a:p>
            <a:r>
              <a:rPr lang="ru-RU" b="1" dirty="0" err="1"/>
              <a:t>Апенько</a:t>
            </a:r>
            <a:r>
              <a:rPr lang="ru-RU" b="1" dirty="0"/>
              <a:t> Светлана </a:t>
            </a:r>
            <a:r>
              <a:rPr lang="ru-RU" b="1" dirty="0" smtClean="0"/>
              <a:t>Николаевна</a:t>
            </a:r>
            <a:r>
              <a:rPr lang="ru-RU" dirty="0" smtClean="0"/>
              <a:t>, </a:t>
            </a:r>
          </a:p>
          <a:p>
            <a:r>
              <a:rPr lang="ru-RU" dirty="0" smtClean="0"/>
              <a:t>заведующая </a:t>
            </a:r>
            <a:r>
              <a:rPr lang="ru-RU" dirty="0"/>
              <a:t>кафедрой «Инновационное и проектное управление» Омского государственного университета им. Ф.М. Достоевского, д.э.н., профессор, сертифицированный специалист по управлению проектами Международной ассоциации управления проектами (</a:t>
            </a:r>
            <a:r>
              <a:rPr lang="ru-RU" dirty="0" err="1"/>
              <a:t>International</a:t>
            </a:r>
            <a:r>
              <a:rPr lang="ru-RU" dirty="0"/>
              <a:t> </a:t>
            </a:r>
            <a:r>
              <a:rPr lang="ru-RU" dirty="0" err="1"/>
              <a:t>Project</a:t>
            </a:r>
            <a:r>
              <a:rPr lang="ru-RU" dirty="0"/>
              <a:t> </a:t>
            </a:r>
            <a:r>
              <a:rPr lang="ru-RU" dirty="0" err="1"/>
              <a:t>Management</a:t>
            </a:r>
            <a:r>
              <a:rPr lang="ru-RU" dirty="0"/>
              <a:t> </a:t>
            </a:r>
            <a:r>
              <a:rPr lang="ru-RU" dirty="0" err="1"/>
              <a:t>Association</a:t>
            </a:r>
            <a:r>
              <a:rPr lang="ru-RU" dirty="0"/>
              <a:t>, IPMA) </a:t>
            </a:r>
          </a:p>
          <a:p>
            <a:endParaRPr lang="ru-RU" dirty="0"/>
          </a:p>
        </p:txBody>
      </p:sp>
    </p:spTree>
    <p:extLst>
      <p:ext uri="{BB962C8B-B14F-4D97-AF65-F5344CB8AC3E}">
        <p14:creationId xmlns:p14="http://schemas.microsoft.com/office/powerpoint/2010/main" val="2579801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109728" lvl="0" indent="0">
              <a:buNone/>
            </a:pPr>
            <a:r>
              <a:rPr lang="ru-RU" dirty="0" smtClean="0"/>
              <a:t>5. </a:t>
            </a:r>
            <a:r>
              <a:rPr lang="ru-RU" dirty="0"/>
              <a:t>Проявление интереса к обучению по проектному менеджменту и иногда специализированная подготовка руководителей и преподавателей на программах по управлению проектами</a:t>
            </a:r>
            <a:r>
              <a:rPr lang="ru-RU" dirty="0" smtClean="0"/>
              <a:t>.</a:t>
            </a:r>
            <a:endParaRPr lang="ru-RU" dirty="0"/>
          </a:p>
        </p:txBody>
      </p:sp>
      <p:sp>
        <p:nvSpPr>
          <p:cNvPr id="2" name="Заголовок 1"/>
          <p:cNvSpPr>
            <a:spLocks noGrp="1"/>
          </p:cNvSpPr>
          <p:nvPr>
            <p:ph type="title"/>
          </p:nvPr>
        </p:nvSpPr>
        <p:spPr/>
        <p:txBody>
          <a:bodyPr>
            <a:normAutofit fontScale="90000"/>
          </a:bodyPr>
          <a:lstStyle/>
          <a:p>
            <a:pPr algn="ctr"/>
            <a:r>
              <a:rPr lang="ru-RU" dirty="0" smtClean="0">
                <a:effectLst/>
              </a:rPr>
              <a:t>Обучение по </a:t>
            </a:r>
            <a:r>
              <a:rPr lang="ru-RU" dirty="0">
                <a:effectLst/>
              </a:rPr>
              <a:t>управлению проектами</a:t>
            </a:r>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789040"/>
            <a:ext cx="3800872" cy="213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72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109728" indent="0">
              <a:buNone/>
            </a:pPr>
            <a:r>
              <a:rPr lang="ru-RU" dirty="0" smtClean="0"/>
              <a:t>Проекты </a:t>
            </a:r>
            <a:r>
              <a:rPr lang="ru-RU" dirty="0"/>
              <a:t>и проектная деятельность в вузах осуществляются. </a:t>
            </a:r>
            <a:endParaRPr lang="ru-RU" dirty="0" smtClean="0"/>
          </a:p>
          <a:p>
            <a:pPr marL="109728" indent="0">
              <a:buNone/>
            </a:pPr>
            <a:r>
              <a:rPr lang="ru-RU" dirty="0" smtClean="0"/>
              <a:t>Этот </a:t>
            </a:r>
            <a:r>
              <a:rPr lang="ru-RU" dirty="0"/>
              <a:t>вид деятельности наращивается и признается вузами как перспективный.</a:t>
            </a:r>
          </a:p>
          <a:p>
            <a:endParaRPr lang="ru-RU" dirty="0"/>
          </a:p>
        </p:txBody>
      </p:sp>
      <p:sp>
        <p:nvSpPr>
          <p:cNvPr id="2" name="Заголовок 1"/>
          <p:cNvSpPr>
            <a:spLocks noGrp="1"/>
          </p:cNvSpPr>
          <p:nvPr>
            <p:ph type="title"/>
          </p:nvPr>
        </p:nvSpPr>
        <p:spPr/>
        <p:txBody>
          <a:bodyPr/>
          <a:lstStyle/>
          <a:p>
            <a:pPr algn="ctr"/>
            <a:r>
              <a:rPr lang="ru-RU" dirty="0"/>
              <a:t>Вывод</a:t>
            </a:r>
            <a:r>
              <a:rPr lang="ru-RU" dirty="0" smtClean="0"/>
              <a:t>:</a:t>
            </a:r>
            <a:endParaRPr lang="ru-RU" dirty="0"/>
          </a:p>
        </p:txBody>
      </p:sp>
    </p:spTree>
    <p:extLst>
      <p:ext uri="{BB962C8B-B14F-4D97-AF65-F5344CB8AC3E}">
        <p14:creationId xmlns:p14="http://schemas.microsoft.com/office/powerpoint/2010/main" val="4264085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algn="ctr"/>
            <a:r>
              <a:rPr lang="ru-RU" dirty="0" smtClean="0"/>
              <a:t> Типичные проблемы </a:t>
            </a:r>
            <a:r>
              <a:rPr lang="ru-RU" dirty="0"/>
              <a:t>внедрения управления проектами в </a:t>
            </a:r>
            <a:r>
              <a:rPr lang="ru-RU" dirty="0" smtClean="0"/>
              <a:t>вузах</a:t>
            </a:r>
            <a:endParaRPr lang="ru-RU" dirty="0"/>
          </a:p>
        </p:txBody>
      </p:sp>
    </p:spTree>
    <p:extLst>
      <p:ext uri="{BB962C8B-B14F-4D97-AF65-F5344CB8AC3E}">
        <p14:creationId xmlns:p14="http://schemas.microsoft.com/office/powerpoint/2010/main" val="15084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109728" indent="0">
              <a:buNone/>
            </a:pPr>
            <a:r>
              <a:rPr lang="ru-RU" dirty="0"/>
              <a:t>1.	Конфликт развитой и привычной для вузов функциональной структуры построения деятельности и необходимости перехода к матричной структуре. </a:t>
            </a:r>
          </a:p>
        </p:txBody>
      </p:sp>
      <p:sp>
        <p:nvSpPr>
          <p:cNvPr id="3" name="Заголовок 2"/>
          <p:cNvSpPr>
            <a:spLocks noGrp="1"/>
          </p:cNvSpPr>
          <p:nvPr>
            <p:ph type="title"/>
          </p:nvPr>
        </p:nvSpPr>
        <p:spPr/>
        <p:txBody>
          <a:bodyPr/>
          <a:lstStyle/>
          <a:p>
            <a:r>
              <a:rPr lang="ru-RU" dirty="0" smtClean="0"/>
              <a:t>Проблемы</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068960"/>
            <a:ext cx="3575869" cy="239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5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109728" lvl="0" indent="0">
              <a:buNone/>
            </a:pPr>
            <a:r>
              <a:rPr lang="ru-RU" dirty="0" smtClean="0"/>
              <a:t>2. Несогласованность укоренившейся </a:t>
            </a:r>
            <a:r>
              <a:rPr lang="ru-RU" dirty="0"/>
              <a:t>организационной операционно-ориентированной культуры и неизбежной и значимой для управления проектами проектной культуры. </a:t>
            </a:r>
            <a:endParaRPr lang="ru-RU" dirty="0"/>
          </a:p>
        </p:txBody>
      </p:sp>
      <p:sp>
        <p:nvSpPr>
          <p:cNvPr id="2" name="Заголовок 1"/>
          <p:cNvSpPr>
            <a:spLocks noGrp="1"/>
          </p:cNvSpPr>
          <p:nvPr>
            <p:ph type="title"/>
          </p:nvPr>
        </p:nvSpPr>
        <p:spPr/>
        <p:txBody>
          <a:bodyPr/>
          <a:lstStyle/>
          <a:p>
            <a:r>
              <a:rPr lang="ru-RU" dirty="0" smtClean="0"/>
              <a:t>Проблемы</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212976"/>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4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109728" lvl="0" indent="0">
              <a:buNone/>
            </a:pPr>
            <a:r>
              <a:rPr lang="ru-RU" dirty="0" smtClean="0"/>
              <a:t>3. Часто </a:t>
            </a:r>
            <a:r>
              <a:rPr lang="ru-RU" dirty="0"/>
              <a:t>вузы </a:t>
            </a:r>
            <a:r>
              <a:rPr lang="ru-RU" dirty="0" smtClean="0"/>
              <a:t>воспринимают </a:t>
            </a:r>
            <a:r>
              <a:rPr lang="ru-RU" dirty="0"/>
              <a:t>проектное управление как новое веяние «с верхов», как дань моде, как только лишь приход новой терминологии на смену старой. То есть, проблема формальности внедрения проектной деятельности, внедрения для «галочки», для поддержания свой «современности». </a:t>
            </a:r>
            <a:endParaRPr lang="ru-RU" dirty="0"/>
          </a:p>
        </p:txBody>
      </p:sp>
      <p:sp>
        <p:nvSpPr>
          <p:cNvPr id="3" name="Заголовок 2"/>
          <p:cNvSpPr>
            <a:spLocks noGrp="1"/>
          </p:cNvSpPr>
          <p:nvPr>
            <p:ph type="title"/>
          </p:nvPr>
        </p:nvSpPr>
        <p:spPr/>
        <p:txBody>
          <a:bodyPr/>
          <a:lstStyle/>
          <a:p>
            <a:r>
              <a:rPr lang="ru-RU" dirty="0" smtClean="0"/>
              <a:t>Проблемы</a:t>
            </a:r>
            <a:endParaRPr lang="ru-RU" dirty="0"/>
          </a:p>
        </p:txBody>
      </p:sp>
    </p:spTree>
    <p:extLst>
      <p:ext uri="{BB962C8B-B14F-4D97-AF65-F5344CB8AC3E}">
        <p14:creationId xmlns:p14="http://schemas.microsoft.com/office/powerpoint/2010/main" val="116554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109728" lvl="0" indent="0">
              <a:buNone/>
            </a:pPr>
            <a:r>
              <a:rPr lang="ru-RU" dirty="0" smtClean="0"/>
              <a:t>4. Невозможность и нецелесообразность прямого переноса и тиражирования методологий проектного менеджмента в условиях развития вузов. </a:t>
            </a:r>
          </a:p>
          <a:p>
            <a:pPr marL="109728" lvl="0" indent="0">
              <a:buNone/>
            </a:pPr>
            <a:endParaRPr lang="ru-RU" dirty="0"/>
          </a:p>
        </p:txBody>
      </p:sp>
      <p:sp>
        <p:nvSpPr>
          <p:cNvPr id="2" name="Заголовок 1"/>
          <p:cNvSpPr>
            <a:spLocks noGrp="1"/>
          </p:cNvSpPr>
          <p:nvPr>
            <p:ph type="title"/>
          </p:nvPr>
        </p:nvSpPr>
        <p:spPr/>
        <p:txBody>
          <a:bodyPr/>
          <a:lstStyle/>
          <a:p>
            <a:r>
              <a:rPr lang="ru-RU" dirty="0" smtClean="0"/>
              <a:t>Проблемы</a:t>
            </a:r>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852936"/>
            <a:ext cx="3306663" cy="330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4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109728" lvl="0" indent="0">
              <a:buNone/>
            </a:pPr>
            <a:r>
              <a:rPr lang="ru-RU" dirty="0" smtClean="0"/>
              <a:t>5. В </a:t>
            </a:r>
            <a:r>
              <a:rPr lang="ru-RU" dirty="0"/>
              <a:t>вузах реализуется множество разноплановых, </a:t>
            </a:r>
            <a:r>
              <a:rPr lang="ru-RU" dirty="0" err="1"/>
              <a:t>разноуровневых</a:t>
            </a:r>
            <a:r>
              <a:rPr lang="ru-RU" dirty="0"/>
              <a:t>, разномасштабных проектов и программ. Поэтому вузам требуется методология портфельного управления с учетом специфики вузов. </a:t>
            </a:r>
            <a:endParaRPr lang="ru-RU" dirty="0"/>
          </a:p>
        </p:txBody>
      </p:sp>
      <p:sp>
        <p:nvSpPr>
          <p:cNvPr id="3" name="Заголовок 2"/>
          <p:cNvSpPr>
            <a:spLocks noGrp="1"/>
          </p:cNvSpPr>
          <p:nvPr>
            <p:ph type="title"/>
          </p:nvPr>
        </p:nvSpPr>
        <p:spPr/>
        <p:txBody>
          <a:bodyPr/>
          <a:lstStyle/>
          <a:p>
            <a:r>
              <a:rPr lang="ru-RU" dirty="0" smtClean="0"/>
              <a:t>Проблема</a:t>
            </a:r>
            <a:endParaRPr lang="ru-RU"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3582158"/>
            <a:ext cx="4208984" cy="23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54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109728" lvl="0" indent="0">
              <a:buNone/>
            </a:pPr>
            <a:r>
              <a:rPr lang="ru-RU" dirty="0" smtClean="0"/>
              <a:t>6. </a:t>
            </a:r>
            <a:r>
              <a:rPr lang="ru-RU" dirty="0"/>
              <a:t>Развитость </a:t>
            </a:r>
            <a:r>
              <a:rPr lang="ru-RU" dirty="0" smtClean="0"/>
              <a:t>стереотипа:  </a:t>
            </a:r>
            <a:r>
              <a:rPr lang="ru-RU" dirty="0"/>
              <a:t>управлять проектами могут любые руководители, важен только их опыт и </a:t>
            </a:r>
            <a:r>
              <a:rPr lang="ru-RU" dirty="0" smtClean="0"/>
              <a:t>мотивация. </a:t>
            </a:r>
            <a:r>
              <a:rPr lang="ru-RU" dirty="0"/>
              <a:t>О</a:t>
            </a:r>
            <a:r>
              <a:rPr lang="ru-RU" dirty="0" smtClean="0"/>
              <a:t>тсутствие </a:t>
            </a:r>
            <a:r>
              <a:rPr lang="ru-RU" dirty="0"/>
              <a:t>понимания,  что управление проектами – это особая профессия или </a:t>
            </a:r>
            <a:r>
              <a:rPr lang="ru-RU" dirty="0" smtClean="0"/>
              <a:t>специализация.</a:t>
            </a:r>
            <a:endParaRPr lang="ru-RU" dirty="0"/>
          </a:p>
        </p:txBody>
      </p:sp>
      <p:sp>
        <p:nvSpPr>
          <p:cNvPr id="2" name="Заголовок 1"/>
          <p:cNvSpPr>
            <a:spLocks noGrp="1"/>
          </p:cNvSpPr>
          <p:nvPr>
            <p:ph type="title"/>
          </p:nvPr>
        </p:nvSpPr>
        <p:spPr/>
        <p:txBody>
          <a:bodyPr/>
          <a:lstStyle/>
          <a:p>
            <a:r>
              <a:rPr lang="ru-RU" dirty="0" smtClean="0"/>
              <a:t>Проблемы</a:t>
            </a:r>
            <a:endParaRPr lang="ru-RU" dirty="0"/>
          </a:p>
        </p:txBody>
      </p:sp>
    </p:spTree>
    <p:extLst>
      <p:ext uri="{BB962C8B-B14F-4D97-AF65-F5344CB8AC3E}">
        <p14:creationId xmlns:p14="http://schemas.microsoft.com/office/powerpoint/2010/main" val="15084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109728" lvl="0" indent="0">
              <a:buNone/>
            </a:pPr>
            <a:r>
              <a:rPr lang="ru-RU" dirty="0" smtClean="0"/>
              <a:t>6. </a:t>
            </a:r>
            <a:r>
              <a:rPr lang="ru-RU" dirty="0"/>
              <a:t>Низкий эффект от обучения руководителей и преподавателей на программах по управлению проектами, вызванный тем, что при отсутствии единой системы управления проектами в конкретном вузе отдельные обученные субъекты часто не могут в одиночку изменить сложившуюся непроектную систему. </a:t>
            </a:r>
          </a:p>
          <a:p>
            <a:pPr marL="109728" indent="0">
              <a:buNone/>
            </a:pPr>
            <a:endParaRPr lang="ru-RU" dirty="0"/>
          </a:p>
        </p:txBody>
      </p:sp>
      <p:sp>
        <p:nvSpPr>
          <p:cNvPr id="3" name="Заголовок 2"/>
          <p:cNvSpPr>
            <a:spLocks noGrp="1"/>
          </p:cNvSpPr>
          <p:nvPr>
            <p:ph type="title"/>
          </p:nvPr>
        </p:nvSpPr>
        <p:spPr/>
        <p:txBody>
          <a:bodyPr/>
          <a:lstStyle/>
          <a:p>
            <a:r>
              <a:rPr lang="ru-RU" dirty="0" smtClean="0"/>
              <a:t>Проблемы</a:t>
            </a:r>
            <a:endParaRPr lang="ru-RU" dirty="0"/>
          </a:p>
        </p:txBody>
      </p:sp>
    </p:spTree>
    <p:extLst>
      <p:ext uri="{BB962C8B-B14F-4D97-AF65-F5344CB8AC3E}">
        <p14:creationId xmlns:p14="http://schemas.microsoft.com/office/powerpoint/2010/main" val="116554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effectLst/>
              </a:rPr>
              <a:t>вуз + проектная деятельность </a:t>
            </a:r>
            <a:r>
              <a:rPr lang="ru-RU" dirty="0" smtClean="0">
                <a:effectLst/>
              </a:rPr>
              <a:t/>
            </a:r>
            <a:br>
              <a:rPr lang="ru-RU" dirty="0" smtClean="0">
                <a:effectLst/>
              </a:rPr>
            </a:br>
            <a:r>
              <a:rPr lang="ru-RU" dirty="0" smtClean="0">
                <a:effectLst/>
              </a:rPr>
              <a:t>= </a:t>
            </a:r>
            <a:r>
              <a:rPr lang="ru-RU" dirty="0">
                <a:effectLst/>
              </a:rPr>
              <a:t>управление проектами?</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643502"/>
            <a:ext cx="5978302" cy="332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258860"/>
            <a:ext cx="4238972" cy="171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301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109728" indent="0">
              <a:buNone/>
            </a:pPr>
            <a:r>
              <a:rPr lang="ru-RU" dirty="0" smtClean="0"/>
              <a:t>Проектно-ориентированная подготовка на Президентской программе переподготовки кадров управления</a:t>
            </a:r>
            <a:endParaRPr lang="ru-RU" dirty="0"/>
          </a:p>
        </p:txBody>
      </p:sp>
      <p:sp>
        <p:nvSpPr>
          <p:cNvPr id="2" name="Заголовок 1"/>
          <p:cNvSpPr>
            <a:spLocks noGrp="1"/>
          </p:cNvSpPr>
          <p:nvPr>
            <p:ph type="title"/>
          </p:nvPr>
        </p:nvSpPr>
        <p:spPr/>
        <p:txBody>
          <a:bodyPr/>
          <a:lstStyle/>
          <a:p>
            <a:r>
              <a:rPr lang="ru-RU" dirty="0" smtClean="0"/>
              <a:t>Пример: </a:t>
            </a:r>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780928"/>
            <a:ext cx="4386063" cy="328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4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109728" indent="0">
              <a:buNone/>
            </a:pPr>
            <a:r>
              <a:rPr lang="ru-RU" dirty="0" smtClean="0"/>
              <a:t>Можно </a:t>
            </a:r>
            <a:r>
              <a:rPr lang="ru-RU" dirty="0"/>
              <a:t>ли решить эти проблемы и как это сделать?</a:t>
            </a:r>
          </a:p>
          <a:p>
            <a:pPr marL="109728" indent="0">
              <a:buNone/>
            </a:pPr>
            <a:endParaRPr lang="ru-RU" dirty="0" smtClean="0"/>
          </a:p>
          <a:p>
            <a:endParaRPr lang="ru-RU" dirty="0"/>
          </a:p>
        </p:txBody>
      </p:sp>
      <p:sp>
        <p:nvSpPr>
          <p:cNvPr id="3" name="Заголовок 2"/>
          <p:cNvSpPr>
            <a:spLocks noGrp="1"/>
          </p:cNvSpPr>
          <p:nvPr>
            <p:ph type="title"/>
          </p:nvPr>
        </p:nvSpPr>
        <p:spPr/>
        <p:txBody>
          <a:bodyPr/>
          <a:lstStyle/>
          <a:p>
            <a:pPr algn="ctr"/>
            <a:r>
              <a:rPr lang="ru-RU" dirty="0" smtClean="0"/>
              <a:t>Вопрос: </a:t>
            </a:r>
            <a:endParaRPr lang="ru-RU" dirty="0"/>
          </a:p>
        </p:txBody>
      </p:sp>
    </p:spTree>
    <p:extLst>
      <p:ext uri="{BB962C8B-B14F-4D97-AF65-F5344CB8AC3E}">
        <p14:creationId xmlns:p14="http://schemas.microsoft.com/office/powerpoint/2010/main" val="116554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109728" lvl="0" indent="0">
              <a:buNone/>
            </a:pPr>
            <a:r>
              <a:rPr lang="ru-RU" dirty="0" smtClean="0"/>
              <a:t>1. Обучение </a:t>
            </a:r>
            <a:r>
              <a:rPr lang="ru-RU" dirty="0"/>
              <a:t>и сертификация управленческих команд вузов. Далее каскадное обучение остальных руководителей и преподавателей проектному управлению.</a:t>
            </a:r>
          </a:p>
          <a:p>
            <a:pPr marL="109728" lvl="0" indent="0">
              <a:buNone/>
            </a:pPr>
            <a:r>
              <a:rPr lang="ru-RU" dirty="0" smtClean="0"/>
              <a:t>2. Разработка </a:t>
            </a:r>
            <a:r>
              <a:rPr lang="ru-RU" dirty="0"/>
              <a:t>адаптированных методов управления проектами, портфелями проектов, учитывающих специфику вузов.</a:t>
            </a:r>
          </a:p>
          <a:p>
            <a:pPr marL="624078" indent="-514350">
              <a:buFont typeface="+mj-lt"/>
              <a:buAutoNum type="arabicPeriod"/>
            </a:pPr>
            <a:endParaRPr lang="ru-RU" dirty="0"/>
          </a:p>
        </p:txBody>
      </p:sp>
      <p:sp>
        <p:nvSpPr>
          <p:cNvPr id="2" name="Заголовок 1"/>
          <p:cNvSpPr>
            <a:spLocks noGrp="1"/>
          </p:cNvSpPr>
          <p:nvPr>
            <p:ph type="title"/>
          </p:nvPr>
        </p:nvSpPr>
        <p:spPr/>
        <p:txBody>
          <a:bodyPr>
            <a:normAutofit fontScale="90000"/>
          </a:bodyPr>
          <a:lstStyle/>
          <a:p>
            <a:r>
              <a:rPr lang="ru-RU" dirty="0">
                <a:effectLst/>
              </a:rPr>
              <a:t>Направления развития управления проектами в вузах</a:t>
            </a:r>
            <a:r>
              <a:rPr lang="ru-RU" dirty="0" smtClean="0">
                <a:effectLst/>
              </a:rPr>
              <a:t>:</a:t>
            </a:r>
            <a:endParaRPr lang="ru-RU" dirty="0"/>
          </a:p>
        </p:txBody>
      </p:sp>
    </p:spTree>
    <p:extLst>
      <p:ext uri="{BB962C8B-B14F-4D97-AF65-F5344CB8AC3E}">
        <p14:creationId xmlns:p14="http://schemas.microsoft.com/office/powerpoint/2010/main" val="15084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109728" lvl="0" indent="0">
              <a:buNone/>
            </a:pPr>
            <a:r>
              <a:rPr lang="ru-RU" dirty="0" smtClean="0"/>
              <a:t>3. Создание </a:t>
            </a:r>
            <a:r>
              <a:rPr lang="ru-RU" dirty="0"/>
              <a:t>и поддержка со стороны руководства особых структур в вузах, занимающихся методологией проектного управления, созданием системы управления портфелем проектов в вузе. Наделение этих субъектов сильной властью и ресурсами.</a:t>
            </a:r>
          </a:p>
          <a:p>
            <a:pPr marL="109728" lvl="0" indent="0">
              <a:buNone/>
            </a:pPr>
            <a:r>
              <a:rPr lang="ru-RU" dirty="0" smtClean="0"/>
              <a:t>4. Формирование </a:t>
            </a:r>
            <a:r>
              <a:rPr lang="ru-RU" dirty="0"/>
              <a:t>проектного мышления, проектных ценностей и норм управления проектами.</a:t>
            </a:r>
          </a:p>
          <a:p>
            <a:pPr marL="624078" indent="-514350">
              <a:buFont typeface="+mj-lt"/>
              <a:buAutoNum type="arabicPeriod"/>
            </a:pPr>
            <a:endParaRPr lang="ru-RU" dirty="0"/>
          </a:p>
        </p:txBody>
      </p:sp>
      <p:sp>
        <p:nvSpPr>
          <p:cNvPr id="2" name="Заголовок 1"/>
          <p:cNvSpPr>
            <a:spLocks noGrp="1"/>
          </p:cNvSpPr>
          <p:nvPr>
            <p:ph type="title"/>
          </p:nvPr>
        </p:nvSpPr>
        <p:spPr/>
        <p:txBody>
          <a:bodyPr>
            <a:normAutofit fontScale="90000"/>
          </a:bodyPr>
          <a:lstStyle/>
          <a:p>
            <a:r>
              <a:rPr lang="ru-RU" dirty="0">
                <a:effectLst/>
              </a:rPr>
              <a:t>Направления развития управления проектами в вузах</a:t>
            </a:r>
            <a:r>
              <a:rPr lang="ru-RU" dirty="0" smtClean="0">
                <a:effectLst/>
              </a:rPr>
              <a:t>:</a:t>
            </a:r>
            <a:endParaRPr lang="ru-RU" dirty="0"/>
          </a:p>
        </p:txBody>
      </p:sp>
    </p:spTree>
    <p:extLst>
      <p:ext uri="{BB962C8B-B14F-4D97-AF65-F5344CB8AC3E}">
        <p14:creationId xmlns:p14="http://schemas.microsoft.com/office/powerpoint/2010/main" val="1272783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109728" lvl="0" indent="0">
              <a:buNone/>
            </a:pPr>
            <a:r>
              <a:rPr lang="ru-RU" dirty="0" smtClean="0"/>
              <a:t>5. Демонстрация </a:t>
            </a:r>
            <a:r>
              <a:rPr lang="ru-RU" dirty="0"/>
              <a:t>«лучшего опыта» управления портфелем проектов в вузе, создания целостной системы управления проектами.</a:t>
            </a:r>
          </a:p>
          <a:p>
            <a:pPr marL="109728" lvl="0" indent="0">
              <a:buNone/>
            </a:pPr>
            <a:r>
              <a:rPr lang="ru-RU" dirty="0" smtClean="0"/>
              <a:t>6. Тесный </a:t>
            </a:r>
            <a:r>
              <a:rPr lang="ru-RU" dirty="0"/>
              <a:t>контакт вузов с теми субъектами, которые уже применяют проектное управление, заключение альянсов, сотрудничество и постепенная включенность вузов с профессиональное управление проектами.</a:t>
            </a:r>
          </a:p>
          <a:p>
            <a:pPr marL="624078" indent="-514350">
              <a:buFont typeface="+mj-lt"/>
              <a:buAutoNum type="arabicPeriod"/>
            </a:pPr>
            <a:endParaRPr lang="ru-RU" dirty="0"/>
          </a:p>
        </p:txBody>
      </p:sp>
      <p:sp>
        <p:nvSpPr>
          <p:cNvPr id="2" name="Заголовок 1"/>
          <p:cNvSpPr>
            <a:spLocks noGrp="1"/>
          </p:cNvSpPr>
          <p:nvPr>
            <p:ph type="title"/>
          </p:nvPr>
        </p:nvSpPr>
        <p:spPr/>
        <p:txBody>
          <a:bodyPr>
            <a:normAutofit fontScale="90000"/>
          </a:bodyPr>
          <a:lstStyle/>
          <a:p>
            <a:r>
              <a:rPr lang="ru-RU" dirty="0">
                <a:effectLst/>
              </a:rPr>
              <a:t>Направления развития управления проектами в вузах</a:t>
            </a:r>
            <a:r>
              <a:rPr lang="ru-RU" dirty="0" smtClean="0">
                <a:effectLst/>
              </a:rPr>
              <a:t>:</a:t>
            </a:r>
            <a:endParaRPr lang="ru-RU" dirty="0"/>
          </a:p>
        </p:txBody>
      </p:sp>
    </p:spTree>
    <p:extLst>
      <p:ext uri="{BB962C8B-B14F-4D97-AF65-F5344CB8AC3E}">
        <p14:creationId xmlns:p14="http://schemas.microsoft.com/office/powerpoint/2010/main" val="1101789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109728" indent="0">
              <a:buNone/>
            </a:pPr>
            <a:r>
              <a:rPr lang="ru-RU" dirty="0"/>
              <a:t>П</a:t>
            </a:r>
            <a:r>
              <a:rPr lang="ru-RU" dirty="0" smtClean="0"/>
              <a:t>роблем </a:t>
            </a:r>
            <a:r>
              <a:rPr lang="ru-RU" dirty="0"/>
              <a:t>внедрения управления проектами в вузах много. Однако это естественный этап эволюции любой концепции управления. Выход -</a:t>
            </a:r>
            <a:r>
              <a:rPr lang="ru-RU" dirty="0" smtClean="0"/>
              <a:t> </a:t>
            </a:r>
            <a:r>
              <a:rPr lang="ru-RU" dirty="0"/>
              <a:t>в грамотном регулировании внедрения проектного управления.</a:t>
            </a:r>
          </a:p>
        </p:txBody>
      </p:sp>
      <p:sp>
        <p:nvSpPr>
          <p:cNvPr id="3" name="Заголовок 2"/>
          <p:cNvSpPr>
            <a:spLocks noGrp="1"/>
          </p:cNvSpPr>
          <p:nvPr>
            <p:ph type="title"/>
          </p:nvPr>
        </p:nvSpPr>
        <p:spPr/>
        <p:txBody>
          <a:bodyPr/>
          <a:lstStyle/>
          <a:p>
            <a:pPr algn="ctr"/>
            <a:r>
              <a:rPr lang="ru-RU" dirty="0"/>
              <a:t>Вывод:</a:t>
            </a:r>
          </a:p>
        </p:txBody>
      </p:sp>
    </p:spTree>
    <p:extLst>
      <p:ext uri="{BB962C8B-B14F-4D97-AF65-F5344CB8AC3E}">
        <p14:creationId xmlns:p14="http://schemas.microsoft.com/office/powerpoint/2010/main" val="116554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p:txBody>
          <a:bodyPr/>
          <a:lstStyle/>
          <a:p>
            <a:r>
              <a:rPr lang="ru-RU" dirty="0" smtClean="0"/>
              <a:t>Благодарю за внимание!</a:t>
            </a:r>
            <a:endParaRPr lang="ru-RU" dirty="0"/>
          </a:p>
        </p:txBody>
      </p:sp>
      <p:sp>
        <p:nvSpPr>
          <p:cNvPr id="8" name="Подзаголовок 7"/>
          <p:cNvSpPr>
            <a:spLocks noGrp="1"/>
          </p:cNvSpPr>
          <p:nvPr>
            <p:ph type="subTitle" idx="1"/>
          </p:nvPr>
        </p:nvSpPr>
        <p:spPr/>
        <p:txBody>
          <a:bodyPr>
            <a:normAutofit fontScale="92500" lnSpcReduction="20000"/>
          </a:bodyPr>
          <a:lstStyle/>
          <a:p>
            <a:endParaRPr lang="ru-RU" dirty="0" smtClean="0"/>
          </a:p>
          <a:p>
            <a:r>
              <a:rPr lang="ru-RU" dirty="0" err="1" smtClean="0"/>
              <a:t>Апенько</a:t>
            </a:r>
            <a:r>
              <a:rPr lang="ru-RU" dirty="0" smtClean="0"/>
              <a:t> Светлана Николаевна</a:t>
            </a:r>
          </a:p>
          <a:p>
            <a:r>
              <a:rPr lang="en-US" dirty="0" smtClean="0"/>
              <a:t>apenkosn@omsu.ru</a:t>
            </a:r>
            <a:endParaRPr lang="ru-RU" dirty="0"/>
          </a:p>
        </p:txBody>
      </p:sp>
    </p:spTree>
    <p:extLst>
      <p:ext uri="{BB962C8B-B14F-4D97-AF65-F5344CB8AC3E}">
        <p14:creationId xmlns:p14="http://schemas.microsoft.com/office/powerpoint/2010/main" val="4183470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Анализ опыта омских вузов</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326681"/>
            <a:ext cx="3503733" cy="240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026" y="3645024"/>
            <a:ext cx="4057522" cy="226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9239" y="1484784"/>
            <a:ext cx="278430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511764"/>
            <a:ext cx="3227328" cy="242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618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109728" indent="0">
              <a:buNone/>
            </a:pPr>
            <a:r>
              <a:rPr lang="ru-RU" sz="3200" dirty="0" smtClean="0"/>
              <a:t>1. Каковы </a:t>
            </a:r>
            <a:r>
              <a:rPr lang="ru-RU" sz="3200" dirty="0"/>
              <a:t>типичные направления использования проектной деятельности в вузах? </a:t>
            </a:r>
          </a:p>
          <a:p>
            <a:pPr marL="109728" indent="0">
              <a:buNone/>
            </a:pPr>
            <a:r>
              <a:rPr lang="ru-RU" sz="3200" dirty="0" smtClean="0"/>
              <a:t>2. Каковы </a:t>
            </a:r>
            <a:r>
              <a:rPr lang="ru-RU" sz="3200" dirty="0"/>
              <a:t>типичные проблемы внедрения управления проектами в вузах?</a:t>
            </a:r>
          </a:p>
          <a:p>
            <a:pPr marL="109728" indent="0">
              <a:buNone/>
            </a:pPr>
            <a:r>
              <a:rPr lang="ru-RU" sz="3200" dirty="0" smtClean="0"/>
              <a:t>3. Можно </a:t>
            </a:r>
            <a:r>
              <a:rPr lang="ru-RU" sz="3200" dirty="0"/>
              <a:t>ли решить эти проблемы и как это сделать?</a:t>
            </a:r>
          </a:p>
          <a:p>
            <a:endParaRPr lang="ru-RU" dirty="0"/>
          </a:p>
        </p:txBody>
      </p:sp>
      <p:sp>
        <p:nvSpPr>
          <p:cNvPr id="2" name="Заголовок 1"/>
          <p:cNvSpPr>
            <a:spLocks noGrp="1"/>
          </p:cNvSpPr>
          <p:nvPr>
            <p:ph type="title"/>
          </p:nvPr>
        </p:nvSpPr>
        <p:spPr/>
        <p:txBody>
          <a:bodyPr>
            <a:normAutofit/>
          </a:bodyPr>
          <a:lstStyle/>
          <a:p>
            <a:pPr algn="ctr"/>
            <a:r>
              <a:rPr lang="ru-RU" dirty="0" smtClean="0"/>
              <a:t>Ответы </a:t>
            </a:r>
            <a:r>
              <a:rPr lang="ru-RU" dirty="0"/>
              <a:t>на три вопроса</a:t>
            </a:r>
            <a:r>
              <a:rPr lang="ru-RU" dirty="0" smtClean="0"/>
              <a:t>:</a:t>
            </a:r>
            <a:endParaRPr lang="ru-RU" dirty="0"/>
          </a:p>
        </p:txBody>
      </p:sp>
    </p:spTree>
    <p:extLst>
      <p:ext uri="{BB962C8B-B14F-4D97-AF65-F5344CB8AC3E}">
        <p14:creationId xmlns:p14="http://schemas.microsoft.com/office/powerpoint/2010/main" val="3044719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pPr algn="ctr"/>
            <a:r>
              <a:rPr lang="ru-RU" sz="3200" dirty="0"/>
              <a:t>Типичные направления внедрения управления проектами в вузах </a:t>
            </a:r>
            <a:r>
              <a:rPr lang="ru-RU" sz="3200" dirty="0" smtClean="0"/>
              <a:t>Омска</a:t>
            </a:r>
            <a:endParaRPr lang="ru-RU" sz="3200" dirty="0"/>
          </a:p>
        </p:txBody>
      </p:sp>
    </p:spTree>
    <p:extLst>
      <p:ext uri="{BB962C8B-B14F-4D97-AF65-F5344CB8AC3E}">
        <p14:creationId xmlns:p14="http://schemas.microsoft.com/office/powerpoint/2010/main" val="271573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109728" lvl="0" indent="0">
              <a:buNone/>
            </a:pPr>
            <a:r>
              <a:rPr lang="ru-RU" dirty="0" smtClean="0"/>
              <a:t>1. Разработка </a:t>
            </a:r>
            <a:r>
              <a:rPr lang="ru-RU" dirty="0"/>
              <a:t>стратегии развития вузов в виде набора стратегических проектов. В стратегиях сегодня звучат как минимум слова «проект», «программа».</a:t>
            </a:r>
          </a:p>
          <a:p>
            <a:pPr marL="109728" indent="0">
              <a:buNone/>
            </a:pPr>
            <a:endParaRPr lang="ru-RU" dirty="0"/>
          </a:p>
        </p:txBody>
      </p:sp>
      <p:sp>
        <p:nvSpPr>
          <p:cNvPr id="2" name="Заголовок 1"/>
          <p:cNvSpPr>
            <a:spLocks noGrp="1"/>
          </p:cNvSpPr>
          <p:nvPr>
            <p:ph type="title"/>
          </p:nvPr>
        </p:nvSpPr>
        <p:spPr/>
        <p:txBody>
          <a:bodyPr>
            <a:noAutofit/>
          </a:bodyPr>
          <a:lstStyle/>
          <a:p>
            <a:pPr algn="ctr"/>
            <a:r>
              <a:rPr lang="ru-RU" sz="3200" dirty="0" smtClean="0">
                <a:effectLst/>
              </a:rPr>
              <a:t>Стратегия ВУЗа</a:t>
            </a:r>
            <a:endParaRPr lang="ru-RU" sz="3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482959"/>
            <a:ext cx="3576066" cy="267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927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109728" lvl="0" indent="0">
              <a:buNone/>
            </a:pPr>
            <a:r>
              <a:rPr lang="ru-RU" dirty="0" smtClean="0"/>
              <a:t>2. Создание </a:t>
            </a:r>
            <a:r>
              <a:rPr lang="ru-RU" dirty="0"/>
              <a:t>или дальнейшее развитие структур, занимающихся инновациями и проектами в системе вуза. Чаще это бизнес-инкубаторы, центры инноваций, центры инновационных компетенций и т.д. </a:t>
            </a:r>
          </a:p>
        </p:txBody>
      </p:sp>
      <p:sp>
        <p:nvSpPr>
          <p:cNvPr id="2" name="Заголовок 1"/>
          <p:cNvSpPr>
            <a:spLocks noGrp="1"/>
          </p:cNvSpPr>
          <p:nvPr>
            <p:ph type="title"/>
          </p:nvPr>
        </p:nvSpPr>
        <p:spPr/>
        <p:txBody>
          <a:bodyPr>
            <a:normAutofit fontScale="90000"/>
          </a:bodyPr>
          <a:lstStyle/>
          <a:p>
            <a:pPr algn="ctr"/>
            <a:r>
              <a:rPr lang="ru-RU" dirty="0" smtClean="0"/>
              <a:t>Структуры, занимающиеся проектами</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573016"/>
            <a:ext cx="6347582" cy="201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79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109728" lvl="0" indent="0">
              <a:buNone/>
            </a:pPr>
            <a:r>
              <a:rPr lang="ru-RU" dirty="0" smtClean="0"/>
              <a:t>3. </a:t>
            </a:r>
            <a:r>
              <a:rPr lang="ru-RU" dirty="0"/>
              <a:t>Через активные связи с внешней средой, в частности с органами государственной и муниципальной власти, с зарубежными вузами, включение вузов в более широкие проекты, охватывающие большой круг участников</a:t>
            </a:r>
            <a:r>
              <a:rPr lang="ru-RU" dirty="0" smtClean="0"/>
              <a:t>.</a:t>
            </a:r>
            <a:endParaRPr lang="ru-RU" dirty="0"/>
          </a:p>
        </p:txBody>
      </p:sp>
      <p:sp>
        <p:nvSpPr>
          <p:cNvPr id="2" name="Заголовок 1"/>
          <p:cNvSpPr>
            <a:spLocks noGrp="1"/>
          </p:cNvSpPr>
          <p:nvPr>
            <p:ph type="title"/>
          </p:nvPr>
        </p:nvSpPr>
        <p:spPr/>
        <p:txBody>
          <a:bodyPr>
            <a:normAutofit fontScale="90000"/>
          </a:bodyPr>
          <a:lstStyle/>
          <a:p>
            <a:pPr algn="ctr"/>
            <a:r>
              <a:rPr lang="ru-RU" dirty="0"/>
              <a:t>Партнерство вузов с внешней средой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706308"/>
            <a:ext cx="3349948" cy="258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798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109728" lvl="0" indent="0">
              <a:buNone/>
            </a:pPr>
            <a:r>
              <a:rPr lang="ru-RU" dirty="0" smtClean="0"/>
              <a:t>4. </a:t>
            </a:r>
            <a:r>
              <a:rPr lang="ru-RU" dirty="0"/>
              <a:t>Выполнение на отдельных локальных уровнях в отдельных направлениях деятельности частных проектов, например, проектов совместно с предприятиями, научных проектов, консалтинговых проектов, студенческих проектов и т.д</a:t>
            </a:r>
            <a:r>
              <a:rPr lang="ru-RU" dirty="0" smtClean="0"/>
              <a:t>.</a:t>
            </a:r>
            <a:endParaRPr lang="ru-RU" dirty="0"/>
          </a:p>
        </p:txBody>
      </p:sp>
      <p:sp>
        <p:nvSpPr>
          <p:cNvPr id="2" name="Заголовок 1"/>
          <p:cNvSpPr>
            <a:spLocks noGrp="1"/>
          </p:cNvSpPr>
          <p:nvPr>
            <p:ph type="title"/>
          </p:nvPr>
        </p:nvSpPr>
        <p:spPr/>
        <p:txBody>
          <a:bodyPr/>
          <a:lstStyle/>
          <a:p>
            <a:pPr algn="ctr"/>
            <a:r>
              <a:rPr lang="ru-RU" dirty="0" smtClean="0"/>
              <a:t>Проекты</a:t>
            </a:r>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3933056"/>
            <a:ext cx="3704928" cy="238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2814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65</TotalTime>
  <Words>688</Words>
  <Application>Microsoft Office PowerPoint</Application>
  <PresentationFormat>Экран (4:3)</PresentationFormat>
  <Paragraphs>57</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Открытая</vt:lpstr>
      <vt:lpstr>Типичные направления и проблемы внедрения управления проектами в вузах  (на примере вузов г. Омска).</vt:lpstr>
      <vt:lpstr>вуз + проектная деятельность  = управление проектами?</vt:lpstr>
      <vt:lpstr>Анализ опыта омских вузов</vt:lpstr>
      <vt:lpstr>Ответы на три вопроса:</vt:lpstr>
      <vt:lpstr>Типичные направления внедрения управления проектами в вузах Омска</vt:lpstr>
      <vt:lpstr>Стратегия ВУЗа</vt:lpstr>
      <vt:lpstr>Структуры, занимающиеся проектами</vt:lpstr>
      <vt:lpstr>Партнерство вузов с внешней средой</vt:lpstr>
      <vt:lpstr>Проекты</vt:lpstr>
      <vt:lpstr>Обучение по управлению проектами</vt:lpstr>
      <vt:lpstr>Вывод:</vt:lpstr>
      <vt:lpstr> Типичные проблемы внедрения управления проектами в вузах</vt:lpstr>
      <vt:lpstr>Проблемы</vt:lpstr>
      <vt:lpstr>Проблемы</vt:lpstr>
      <vt:lpstr>Проблемы</vt:lpstr>
      <vt:lpstr>Проблемы</vt:lpstr>
      <vt:lpstr>Проблема</vt:lpstr>
      <vt:lpstr>Проблемы</vt:lpstr>
      <vt:lpstr>Проблемы</vt:lpstr>
      <vt:lpstr>Пример: </vt:lpstr>
      <vt:lpstr>Вопрос: </vt:lpstr>
      <vt:lpstr>Направления развития управления проектами в вузах:</vt:lpstr>
      <vt:lpstr>Направления развития управления проектами в вузах:</vt:lpstr>
      <vt:lpstr>Направления развития управления проектами в вузах:</vt:lpstr>
      <vt:lpstr>Вывод:</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Типичные направления и проблемы внедрения управления проектами в вузах  (на примере вузов г. Омска).</dc:title>
  <dc:creator>Пользователь</dc:creator>
  <cp:lastModifiedBy>Пользователь</cp:lastModifiedBy>
  <cp:revision>8</cp:revision>
  <dcterms:created xsi:type="dcterms:W3CDTF">2017-12-11T18:19:59Z</dcterms:created>
  <dcterms:modified xsi:type="dcterms:W3CDTF">2017-12-11T19:25:43Z</dcterms:modified>
</cp:coreProperties>
</file>