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2" r:id="rId1"/>
  </p:sldMasterIdLst>
  <p:notesMasterIdLst>
    <p:notesMasterId r:id="rId9"/>
  </p:notesMasterIdLst>
  <p:sldIdLst>
    <p:sldId id="311" r:id="rId2"/>
    <p:sldId id="299" r:id="rId3"/>
    <p:sldId id="300" r:id="rId4"/>
    <p:sldId id="307" r:id="rId5"/>
    <p:sldId id="308" r:id="rId6"/>
    <p:sldId id="310" r:id="rId7"/>
    <p:sldId id="309" r:id="rId8"/>
  </p:sldIdLst>
  <p:sldSz cx="9144000" cy="6858000" type="screen4x3"/>
  <p:notesSz cx="6797675" cy="9928225"/>
  <p:embeddedFontLst>
    <p:embeddedFont>
      <p:font typeface="Tahoma" panose="020B0604030504040204" pitchFamily="34" charset="0"/>
      <p:regular r:id="rId10"/>
      <p:bold r:id="rId11"/>
    </p:embeddedFon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 Никулин" initials="" lastIdx="10" clrIdx="0"/>
  <p:cmAuthor id="1" name="Константин Бажин" initials="" lastIdx="6" clrIdx="1"/>
  <p:cmAuthor id="2" name="Дмитрий Д" initials="" lastIdx="7" clrIdx="2"/>
  <p:cmAuthor id="3" name="Сергей Литвинец" initials="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78C"/>
    <a:srgbClr val="10253F"/>
    <a:srgbClr val="153564"/>
    <a:srgbClr val="35629D"/>
    <a:srgbClr val="3C6BA5"/>
    <a:srgbClr val="2B5284"/>
    <a:srgbClr val="1D4071"/>
    <a:srgbClr val="1FAFEA"/>
    <a:srgbClr val="2B5489"/>
    <a:srgbClr val="345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7208" autoAdjust="0"/>
  </p:normalViewPr>
  <p:slideViewPr>
    <p:cSldViewPr snapToGrid="0">
      <p:cViewPr varScale="1">
        <p:scale>
          <a:sx n="112" d="100"/>
          <a:sy n="112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Сертифицированные специалисты в области управления проектами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8195932430816594"/>
          <c:w val="1"/>
          <c:h val="0.50040328091907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сертифицированных специалистов</c:v>
                </c:pt>
              </c:strCache>
            </c:strRef>
          </c:tx>
          <c:spPr>
            <a:solidFill>
              <a:srgbClr val="2B5284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3710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сфере образования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6405136"/>
        <c:axId val="246408272"/>
      </c:barChart>
      <c:catAx>
        <c:axId val="246405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6408272"/>
        <c:crosses val="autoZero"/>
        <c:auto val="1"/>
        <c:lblAlgn val="ctr"/>
        <c:lblOffset val="100"/>
        <c:noMultiLvlLbl val="0"/>
      </c:catAx>
      <c:valAx>
        <c:axId val="246408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640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091437597687637"/>
          <c:w val="0.99730039508363599"/>
          <c:h val="0.20042813636659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 sz="1400" b="1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600">
                <a:solidFill>
                  <a:schemeClr val="bg2">
                    <a:lumMod val="50000"/>
                  </a:schemeClr>
                </a:solidFill>
              </a:rPr>
              <a:t>Уровни сертифицированных специалистов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040318471004038"/>
          <c:y val="0.13709581686172254"/>
          <c:w val="0.66849724919139508"/>
          <c:h val="0.570991510403566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21"/>
          <c:dPt>
            <c:idx val="0"/>
            <c:bubble3D val="0"/>
            <c:explosion val="43"/>
            <c:spPr>
              <a:solidFill>
                <a:srgbClr val="10253F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explosion val="42"/>
            <c:spPr>
              <a:solidFill>
                <a:schemeClr val="bg1"/>
              </a:solidFill>
              <a:ln w="19050">
                <a:solidFill>
                  <a:srgbClr val="2B5284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4888DB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explosion val="7"/>
            <c:spPr>
              <a:solidFill>
                <a:srgbClr val="2B5284"/>
              </a:solidFill>
              <a:ln w="19050"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Уровень А</c:v>
                </c:pt>
                <c:pt idx="1">
                  <c:v>Уровень В </c:v>
                </c:pt>
                <c:pt idx="2">
                  <c:v>Уровень С</c:v>
                </c:pt>
                <c:pt idx="3">
                  <c:v>Уровень 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17</c:v>
                </c:pt>
                <c:pt idx="3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  <c:holeSize val="51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434631788043722"/>
          <c:y val="0.73225995032108249"/>
          <c:w val="0.32309684207897238"/>
          <c:h val="0.200306028738624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99" cy="49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399" cy="49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5987" y="744537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50" y="4715867"/>
            <a:ext cx="5438774" cy="4468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0136"/>
            <a:ext cx="2946399" cy="49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9687" y="9430136"/>
            <a:ext cx="2946399" cy="496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1239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1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79450" y="4715867"/>
            <a:ext cx="5438774" cy="4468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49687" y="9430136"/>
            <a:ext cx="2946399" cy="496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7</a:t>
            </a:fld>
            <a:endParaRPr lang="ru-RU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93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599" y="0"/>
            <a:ext cx="8689975" cy="917575"/>
          </a:xfrm>
        </p:spPr>
        <p:txBody>
          <a:bodyPr anchor="b"/>
          <a:lstStyle>
            <a:lvl1pPr>
              <a:defRPr sz="32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1" y="6534346"/>
            <a:ext cx="8731737" cy="211549"/>
          </a:xfrm>
        </p:spPr>
        <p:txBody>
          <a:bodyPr anchor="b"/>
          <a:lstStyle>
            <a:lvl1pPr marL="0" indent="0" algn="r">
              <a:buNone/>
              <a:defRPr sz="1100" baseline="0">
                <a:solidFill>
                  <a:srgbClr val="9B9B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1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rector@vyatsu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conference.adsl.kirov.ru/projects/articles/2011/07/19/kirov_vjatka_page_2/vgu_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hape 287"/>
          <p:cNvSpPr/>
          <p:nvPr/>
        </p:nvSpPr>
        <p:spPr>
          <a:xfrm>
            <a:off x="0" y="1785258"/>
            <a:ext cx="9144000" cy="293914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04291"/>
            <a:ext cx="9144000" cy="1390877"/>
          </a:xfrm>
          <a:noFill/>
          <a:effectLst>
            <a:outerShdw blurRad="50800" dist="38100" algn="l" rotWithShape="0">
              <a:prstClr val="black">
                <a:alpha val="81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Управление проектами развития вуза: </a:t>
            </a:r>
            <a:b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теория и практика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В.Н. Пугач, ректор Вятского государственного университета </a:t>
            </a:r>
          </a:p>
        </p:txBody>
      </p:sp>
    </p:spTree>
    <p:extLst>
      <p:ext uri="{BB962C8B-B14F-4D97-AF65-F5344CB8AC3E}">
        <p14:creationId xmlns:p14="http://schemas.microsoft.com/office/powerpoint/2010/main" val="31710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51828"/>
            <a:ext cx="9144000" cy="1059007"/>
            <a:chOff x="0" y="51828"/>
            <a:chExt cx="9144000" cy="1059007"/>
          </a:xfrm>
        </p:grpSpPr>
        <p:sp>
          <p:nvSpPr>
            <p:cNvPr id="17" name="Shape 287"/>
            <p:cNvSpPr/>
            <p:nvPr/>
          </p:nvSpPr>
          <p:spPr>
            <a:xfrm>
              <a:off x="0" y="240157"/>
              <a:ext cx="9144000" cy="738399"/>
            </a:xfrm>
            <a:prstGeom prst="rect">
              <a:avLst/>
            </a:prstGeom>
            <a:gradFill flip="none" rotWithShape="1">
              <a:gsLst>
                <a:gs pos="0">
                  <a:srgbClr val="153564"/>
                </a:gs>
                <a:gs pos="0">
                  <a:schemeClr val="accent1">
                    <a:lumMod val="89000"/>
                  </a:schemeClr>
                </a:gs>
                <a:gs pos="67000">
                  <a:srgbClr val="15356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90851" y="51828"/>
              <a:ext cx="1021448" cy="1059007"/>
              <a:chOff x="182512" y="84587"/>
              <a:chExt cx="929788" cy="929788"/>
            </a:xfrm>
          </p:grpSpPr>
          <p:sp>
            <p:nvSpPr>
              <p:cNvPr id="25" name="Овал 24"/>
              <p:cNvSpPr/>
              <p:nvPr/>
            </p:nvSpPr>
            <p:spPr>
              <a:xfrm flipH="1" flipV="1">
                <a:off x="182512" y="84587"/>
                <a:ext cx="929788" cy="929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Picture 2" descr="F:\Ректору презентация к 22 марта\znak(1)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06" y="186247"/>
                <a:ext cx="738399" cy="73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238" y="142155"/>
            <a:ext cx="8124468" cy="94705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Анализ национального реестра сертифицированных специалистов в области управления проектами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803183"/>
              </p:ext>
            </p:extLst>
          </p:nvPr>
        </p:nvGraphicFramePr>
        <p:xfrm>
          <a:off x="93778" y="1012198"/>
          <a:ext cx="3626827" cy="584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22778126"/>
              </p:ext>
            </p:extLst>
          </p:nvPr>
        </p:nvGraphicFramePr>
        <p:xfrm>
          <a:off x="3829538" y="1109567"/>
          <a:ext cx="4964722" cy="581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6926721" y="2021577"/>
            <a:ext cx="669680" cy="357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чел.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7384249" y="2427746"/>
            <a:ext cx="796725" cy="3280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чел.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618290" y="4576318"/>
            <a:ext cx="975940" cy="28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 чел.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1010098" y="2769445"/>
            <a:ext cx="942172" cy="2908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3710 чел.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952270" y="4601495"/>
            <a:ext cx="904142" cy="3509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133 чел.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7177585" y="3401132"/>
            <a:ext cx="884262" cy="2716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 чел.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51828"/>
            <a:ext cx="9144000" cy="1059007"/>
            <a:chOff x="0" y="51828"/>
            <a:chExt cx="9144000" cy="1059007"/>
          </a:xfrm>
        </p:grpSpPr>
        <p:sp>
          <p:nvSpPr>
            <p:cNvPr id="23" name="Shape 287"/>
            <p:cNvSpPr/>
            <p:nvPr/>
          </p:nvSpPr>
          <p:spPr>
            <a:xfrm>
              <a:off x="0" y="240157"/>
              <a:ext cx="9144000" cy="738399"/>
            </a:xfrm>
            <a:prstGeom prst="rect">
              <a:avLst/>
            </a:prstGeom>
            <a:gradFill flip="none" rotWithShape="1">
              <a:gsLst>
                <a:gs pos="0">
                  <a:srgbClr val="153564"/>
                </a:gs>
                <a:gs pos="0">
                  <a:schemeClr val="accent1">
                    <a:lumMod val="89000"/>
                  </a:schemeClr>
                </a:gs>
                <a:gs pos="67000">
                  <a:srgbClr val="15356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90851" y="51828"/>
              <a:ext cx="1021448" cy="1059007"/>
              <a:chOff x="182512" y="84587"/>
              <a:chExt cx="929788" cy="929788"/>
            </a:xfrm>
          </p:grpSpPr>
          <p:sp>
            <p:nvSpPr>
              <p:cNvPr id="25" name="Овал 24"/>
              <p:cNvSpPr/>
              <p:nvPr/>
            </p:nvSpPr>
            <p:spPr>
              <a:xfrm flipH="1" flipV="1">
                <a:off x="182512" y="84587"/>
                <a:ext cx="929788" cy="929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Picture 2" descr="F:\Ректору презентация к 22 марта\znak(1)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06" y="186247"/>
                <a:ext cx="738399" cy="73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898" y="268181"/>
            <a:ext cx="7337136" cy="68235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ВУЗ: проблема управления инновационными проектами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600" y="3231832"/>
            <a:ext cx="831872" cy="831872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1" y="1590882"/>
            <a:ext cx="825711" cy="82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35985" y="4893032"/>
            <a:ext cx="823101" cy="807738"/>
            <a:chOff x="4148928" y="3809830"/>
            <a:chExt cx="838452" cy="838625"/>
          </a:xfrm>
        </p:grpSpPr>
        <p:sp>
          <p:nvSpPr>
            <p:cNvPr id="9" name="Овал 8"/>
            <p:cNvSpPr/>
            <p:nvPr/>
          </p:nvSpPr>
          <p:spPr>
            <a:xfrm>
              <a:off x="4148928" y="3809830"/>
              <a:ext cx="838452" cy="838625"/>
            </a:xfrm>
            <a:prstGeom prst="ellipse">
              <a:avLst/>
            </a:prstGeom>
            <a:solidFill>
              <a:srgbClr val="2B5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Выгнутая влево стрелка 17"/>
            <p:cNvSpPr/>
            <p:nvPr/>
          </p:nvSpPr>
          <p:spPr>
            <a:xfrm rot="5183054">
              <a:off x="4364845" y="3995041"/>
              <a:ext cx="406616" cy="419595"/>
            </a:xfrm>
            <a:prstGeom prst="curvedRightArrow">
              <a:avLst/>
            </a:prstGeom>
            <a:solidFill>
              <a:srgbClr val="2B528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1288040" y="1547462"/>
            <a:ext cx="7567083" cy="908035"/>
          </a:xfrm>
          <a:prstGeom prst="roundRect">
            <a:avLst/>
          </a:prstGeom>
          <a:noFill/>
          <a:ln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09550">
              <a:buClr>
                <a:schemeClr val="dk1"/>
              </a:buClr>
              <a:buSzPct val="84615"/>
            </a:pPr>
            <a:r>
              <a:rPr lang="ru-RU" sz="1800" b="1" dirty="0">
                <a:solidFill>
                  <a:srgbClr val="15356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Times New Roman"/>
              </a:rPr>
              <a:t>Традиционные методы организации деятельности вузов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83946" y="3201754"/>
            <a:ext cx="7574003" cy="898724"/>
          </a:xfrm>
          <a:prstGeom prst="roundRect">
            <a:avLst/>
          </a:prstGeom>
          <a:noFill/>
          <a:ln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rgbClr val="1535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 единых шаблонов, процедур, методик, алгоритмов </a:t>
            </a:r>
            <a:r>
              <a:rPr lang="ru-RU" sz="1800" b="1" dirty="0">
                <a:solidFill>
                  <a:srgbClr val="1535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83898" y="4840110"/>
            <a:ext cx="7574101" cy="913582"/>
          </a:xfrm>
          <a:prstGeom prst="roundRect">
            <a:avLst/>
          </a:prstGeom>
          <a:noFill/>
          <a:ln>
            <a:solidFill>
              <a:srgbClr val="2B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rgbClr val="1535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Низкий </a:t>
            </a:r>
            <a:r>
              <a:rPr lang="ru-RU" sz="1800" b="1" dirty="0">
                <a:solidFill>
                  <a:srgbClr val="1535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1800" b="1" dirty="0" smtClean="0">
                <a:solidFill>
                  <a:srgbClr val="1535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ровень </a:t>
            </a:r>
            <a:r>
              <a:rPr lang="ru-RU" sz="1800" b="1" dirty="0">
                <a:solidFill>
                  <a:srgbClr val="1535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развития проектных компетенций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9168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1828"/>
            <a:ext cx="9144000" cy="1059007"/>
            <a:chOff x="0" y="51828"/>
            <a:chExt cx="9144000" cy="1059007"/>
          </a:xfrm>
        </p:grpSpPr>
        <p:sp>
          <p:nvSpPr>
            <p:cNvPr id="25" name="Shape 287"/>
            <p:cNvSpPr/>
            <p:nvPr/>
          </p:nvSpPr>
          <p:spPr>
            <a:xfrm>
              <a:off x="0" y="240157"/>
              <a:ext cx="9144000" cy="738399"/>
            </a:xfrm>
            <a:prstGeom prst="rect">
              <a:avLst/>
            </a:prstGeom>
            <a:gradFill flip="none" rotWithShape="1">
              <a:gsLst>
                <a:gs pos="0">
                  <a:srgbClr val="153564"/>
                </a:gs>
                <a:gs pos="0">
                  <a:schemeClr val="accent1">
                    <a:lumMod val="89000"/>
                  </a:schemeClr>
                </a:gs>
                <a:gs pos="67000">
                  <a:srgbClr val="15356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90851" y="51828"/>
              <a:ext cx="1021448" cy="1059007"/>
              <a:chOff x="182512" y="84587"/>
              <a:chExt cx="929788" cy="929788"/>
            </a:xfrm>
          </p:grpSpPr>
          <p:sp>
            <p:nvSpPr>
              <p:cNvPr id="27" name="Овал 26"/>
              <p:cNvSpPr/>
              <p:nvPr/>
            </p:nvSpPr>
            <p:spPr>
              <a:xfrm flipH="1" flipV="1">
                <a:off x="182512" y="84587"/>
                <a:ext cx="929788" cy="929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2" descr="F:\Ректору презентация к 22 марта\znak(1)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06" y="186247"/>
                <a:ext cx="738399" cy="73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" name="Freeform 9"/>
          <p:cNvSpPr>
            <a:spLocks/>
          </p:cNvSpPr>
          <p:nvPr/>
        </p:nvSpPr>
        <p:spPr bwMode="auto">
          <a:xfrm rot="20580328">
            <a:off x="4969862" y="2373472"/>
            <a:ext cx="3941763" cy="2012950"/>
          </a:xfrm>
          <a:custGeom>
            <a:avLst/>
            <a:gdLst/>
            <a:ahLst/>
            <a:cxnLst>
              <a:cxn ang="0">
                <a:pos x="694" y="1268"/>
              </a:cxn>
              <a:cxn ang="0">
                <a:pos x="694" y="694"/>
              </a:cxn>
              <a:cxn ang="0">
                <a:pos x="2483" y="694"/>
              </a:cxn>
              <a:cxn ang="0">
                <a:pos x="2483" y="0"/>
              </a:cxn>
              <a:cxn ang="0">
                <a:pos x="694" y="0"/>
              </a:cxn>
              <a:cxn ang="0">
                <a:pos x="0" y="0"/>
              </a:cxn>
              <a:cxn ang="0">
                <a:pos x="0" y="694"/>
              </a:cxn>
              <a:cxn ang="0">
                <a:pos x="0" y="1268"/>
              </a:cxn>
              <a:cxn ang="0">
                <a:pos x="694" y="1268"/>
              </a:cxn>
            </a:cxnLst>
            <a:rect l="0" t="0" r="r" b="b"/>
            <a:pathLst>
              <a:path w="2483" h="1268">
                <a:moveTo>
                  <a:pt x="694" y="1268"/>
                </a:moveTo>
                <a:lnTo>
                  <a:pt x="694" y="694"/>
                </a:lnTo>
                <a:lnTo>
                  <a:pt x="2483" y="694"/>
                </a:lnTo>
                <a:lnTo>
                  <a:pt x="2483" y="0"/>
                </a:lnTo>
                <a:lnTo>
                  <a:pt x="694" y="0"/>
                </a:lnTo>
                <a:lnTo>
                  <a:pt x="0" y="0"/>
                </a:lnTo>
                <a:lnTo>
                  <a:pt x="0" y="694"/>
                </a:lnTo>
                <a:lnTo>
                  <a:pt x="0" y="1268"/>
                </a:lnTo>
                <a:lnTo>
                  <a:pt x="694" y="1268"/>
                </a:lnTo>
                <a:close/>
              </a:path>
            </a:pathLst>
          </a:custGeom>
          <a:noFill/>
          <a:ln w="38100" cap="flat" cmpd="sng" algn="ctr">
            <a:solidFill>
              <a:srgbClr val="345F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 rot="368133">
            <a:off x="4274882" y="4521764"/>
            <a:ext cx="3944938" cy="2009775"/>
          </a:xfrm>
          <a:custGeom>
            <a:avLst/>
            <a:gdLst/>
            <a:ahLst/>
            <a:cxnLst>
              <a:cxn ang="0">
                <a:pos x="1790" y="0"/>
              </a:cxn>
              <a:cxn ang="0">
                <a:pos x="1790" y="574"/>
              </a:cxn>
              <a:cxn ang="0">
                <a:pos x="0" y="574"/>
              </a:cxn>
              <a:cxn ang="0">
                <a:pos x="0" y="1266"/>
              </a:cxn>
              <a:cxn ang="0">
                <a:pos x="1790" y="1266"/>
              </a:cxn>
              <a:cxn ang="0">
                <a:pos x="2485" y="1266"/>
              </a:cxn>
              <a:cxn ang="0">
                <a:pos x="2485" y="574"/>
              </a:cxn>
              <a:cxn ang="0">
                <a:pos x="2485" y="0"/>
              </a:cxn>
              <a:cxn ang="0">
                <a:pos x="1790" y="0"/>
              </a:cxn>
            </a:cxnLst>
            <a:rect l="0" t="0" r="r" b="b"/>
            <a:pathLst>
              <a:path w="2485" h="1266">
                <a:moveTo>
                  <a:pt x="1790" y="0"/>
                </a:moveTo>
                <a:lnTo>
                  <a:pt x="1790" y="574"/>
                </a:lnTo>
                <a:lnTo>
                  <a:pt x="0" y="574"/>
                </a:lnTo>
                <a:lnTo>
                  <a:pt x="0" y="1266"/>
                </a:lnTo>
                <a:lnTo>
                  <a:pt x="1790" y="1266"/>
                </a:lnTo>
                <a:lnTo>
                  <a:pt x="2485" y="1266"/>
                </a:lnTo>
                <a:lnTo>
                  <a:pt x="2485" y="574"/>
                </a:lnTo>
                <a:lnTo>
                  <a:pt x="2485" y="0"/>
                </a:lnTo>
                <a:lnTo>
                  <a:pt x="1790" y="0"/>
                </a:lnTo>
                <a:close/>
              </a:path>
            </a:pathLst>
          </a:custGeom>
          <a:noFill/>
          <a:ln w="38100" cap="flat" cmpd="sng" algn="ctr">
            <a:solidFill>
              <a:srgbClr val="345F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 rot="287016">
            <a:off x="684635" y="1658961"/>
            <a:ext cx="3944937" cy="2012950"/>
          </a:xfrm>
          <a:custGeom>
            <a:avLst/>
            <a:gdLst/>
            <a:ahLst/>
            <a:cxnLst>
              <a:cxn ang="0">
                <a:pos x="694" y="1268"/>
              </a:cxn>
              <a:cxn ang="0">
                <a:pos x="694" y="694"/>
              </a:cxn>
              <a:cxn ang="0">
                <a:pos x="2485" y="694"/>
              </a:cxn>
              <a:cxn ang="0">
                <a:pos x="2485" y="0"/>
              </a:cxn>
              <a:cxn ang="0">
                <a:pos x="694" y="0"/>
              </a:cxn>
              <a:cxn ang="0">
                <a:pos x="0" y="0"/>
              </a:cxn>
              <a:cxn ang="0">
                <a:pos x="0" y="694"/>
              </a:cxn>
              <a:cxn ang="0">
                <a:pos x="0" y="1268"/>
              </a:cxn>
              <a:cxn ang="0">
                <a:pos x="694" y="1268"/>
              </a:cxn>
            </a:cxnLst>
            <a:rect l="0" t="0" r="r" b="b"/>
            <a:pathLst>
              <a:path w="2485" h="1268">
                <a:moveTo>
                  <a:pt x="694" y="1268"/>
                </a:moveTo>
                <a:lnTo>
                  <a:pt x="694" y="694"/>
                </a:lnTo>
                <a:lnTo>
                  <a:pt x="2485" y="694"/>
                </a:lnTo>
                <a:lnTo>
                  <a:pt x="2485" y="0"/>
                </a:lnTo>
                <a:lnTo>
                  <a:pt x="694" y="0"/>
                </a:lnTo>
                <a:lnTo>
                  <a:pt x="0" y="0"/>
                </a:lnTo>
                <a:lnTo>
                  <a:pt x="0" y="694"/>
                </a:lnTo>
                <a:lnTo>
                  <a:pt x="0" y="1268"/>
                </a:lnTo>
                <a:lnTo>
                  <a:pt x="694" y="1268"/>
                </a:lnTo>
                <a:close/>
              </a:path>
            </a:pathLst>
          </a:custGeom>
          <a:noFill/>
          <a:ln w="38100" cap="flat" cmpd="sng" algn="ctr">
            <a:solidFill>
              <a:srgbClr val="345F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 rot="20589124">
            <a:off x="207046" y="3630598"/>
            <a:ext cx="3944937" cy="2012950"/>
          </a:xfrm>
          <a:custGeom>
            <a:avLst/>
            <a:gdLst/>
            <a:ahLst/>
            <a:cxnLst>
              <a:cxn ang="0">
                <a:pos x="1790" y="0"/>
              </a:cxn>
              <a:cxn ang="0">
                <a:pos x="1790" y="574"/>
              </a:cxn>
              <a:cxn ang="0">
                <a:pos x="0" y="574"/>
              </a:cxn>
              <a:cxn ang="0">
                <a:pos x="0" y="1268"/>
              </a:cxn>
              <a:cxn ang="0">
                <a:pos x="1790" y="1268"/>
              </a:cxn>
              <a:cxn ang="0">
                <a:pos x="2485" y="1268"/>
              </a:cxn>
              <a:cxn ang="0">
                <a:pos x="2485" y="574"/>
              </a:cxn>
              <a:cxn ang="0">
                <a:pos x="2485" y="0"/>
              </a:cxn>
              <a:cxn ang="0">
                <a:pos x="1790" y="0"/>
              </a:cxn>
            </a:cxnLst>
            <a:rect l="0" t="0" r="r" b="b"/>
            <a:pathLst>
              <a:path w="2485" h="1268">
                <a:moveTo>
                  <a:pt x="1790" y="0"/>
                </a:moveTo>
                <a:lnTo>
                  <a:pt x="1790" y="574"/>
                </a:lnTo>
                <a:lnTo>
                  <a:pt x="0" y="574"/>
                </a:lnTo>
                <a:lnTo>
                  <a:pt x="0" y="1268"/>
                </a:lnTo>
                <a:lnTo>
                  <a:pt x="1790" y="1268"/>
                </a:lnTo>
                <a:lnTo>
                  <a:pt x="2485" y="1268"/>
                </a:lnTo>
                <a:lnTo>
                  <a:pt x="2485" y="574"/>
                </a:lnTo>
                <a:lnTo>
                  <a:pt x="2485" y="0"/>
                </a:lnTo>
                <a:lnTo>
                  <a:pt x="1790" y="0"/>
                </a:lnTo>
                <a:close/>
              </a:path>
            </a:pathLst>
          </a:custGeom>
          <a:noFill/>
          <a:ln w="38100" cap="flat" cmpd="sng" algn="ctr">
            <a:solidFill>
              <a:srgbClr val="345F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80898">
            <a:off x="895237" y="1799261"/>
            <a:ext cx="3657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Несоответствие результата проекта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запросам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потребителей</a:t>
            </a:r>
          </a:p>
        </p:txBody>
      </p:sp>
      <p:sp>
        <p:nvSpPr>
          <p:cNvPr id="18" name="Прямоугольник 17"/>
          <p:cNvSpPr/>
          <p:nvPr/>
        </p:nvSpPr>
        <p:spPr>
          <a:xfrm rot="20500955">
            <a:off x="5162161" y="2676295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Излишнее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укрупнение работ</a:t>
            </a:r>
          </a:p>
        </p:txBody>
      </p:sp>
      <p:sp>
        <p:nvSpPr>
          <p:cNvPr id="19" name="Прямоугольник 18"/>
          <p:cNvSpPr/>
          <p:nvPr/>
        </p:nvSpPr>
        <p:spPr>
          <a:xfrm rot="396826">
            <a:off x="4200178" y="5839246"/>
            <a:ext cx="3998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Неосведомленность о рисках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проекта</a:t>
            </a:r>
          </a:p>
        </p:txBody>
      </p:sp>
      <p:sp>
        <p:nvSpPr>
          <p:cNvPr id="20" name="Прямоугольник 19"/>
          <p:cNvSpPr/>
          <p:nvPr/>
        </p:nvSpPr>
        <p:spPr>
          <a:xfrm rot="20556758">
            <a:off x="674315" y="4924674"/>
            <a:ext cx="316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Слабое командообразование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0" y="357690"/>
            <a:ext cx="6451600" cy="467639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Типичные ошибки проектных команд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51828"/>
            <a:ext cx="9144000" cy="1059007"/>
            <a:chOff x="0" y="51828"/>
            <a:chExt cx="9144000" cy="1059007"/>
          </a:xfrm>
        </p:grpSpPr>
        <p:sp>
          <p:nvSpPr>
            <p:cNvPr id="22" name="Shape 287"/>
            <p:cNvSpPr/>
            <p:nvPr/>
          </p:nvSpPr>
          <p:spPr>
            <a:xfrm>
              <a:off x="0" y="240157"/>
              <a:ext cx="9144000" cy="738399"/>
            </a:xfrm>
            <a:prstGeom prst="rect">
              <a:avLst/>
            </a:prstGeom>
            <a:gradFill flip="none" rotWithShape="1">
              <a:gsLst>
                <a:gs pos="0">
                  <a:srgbClr val="153564"/>
                </a:gs>
                <a:gs pos="0">
                  <a:schemeClr val="accent1">
                    <a:lumMod val="89000"/>
                  </a:schemeClr>
                </a:gs>
                <a:gs pos="67000">
                  <a:srgbClr val="15356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90851" y="51828"/>
              <a:ext cx="1021448" cy="1059007"/>
              <a:chOff x="182512" y="84587"/>
              <a:chExt cx="929788" cy="929788"/>
            </a:xfrm>
          </p:grpSpPr>
          <p:sp>
            <p:nvSpPr>
              <p:cNvPr id="26" name="Овал 25"/>
              <p:cNvSpPr/>
              <p:nvPr/>
            </p:nvSpPr>
            <p:spPr>
              <a:xfrm flipH="1" flipV="1">
                <a:off x="182512" y="84587"/>
                <a:ext cx="929788" cy="929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Picture 2" descr="F:\Ректору презентация к 22 марта\znak(1)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06" y="186247"/>
                <a:ext cx="738399" cy="73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639409" y="1729845"/>
            <a:ext cx="7927724" cy="4285562"/>
            <a:chOff x="425764" y="1618752"/>
            <a:chExt cx="7927724" cy="4285562"/>
          </a:xfrm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411725" y="2759353"/>
              <a:ext cx="3941763" cy="2012950"/>
            </a:xfrm>
            <a:custGeom>
              <a:avLst/>
              <a:gdLst/>
              <a:ahLst/>
              <a:cxnLst>
                <a:cxn ang="0">
                  <a:pos x="694" y="1268"/>
                </a:cxn>
                <a:cxn ang="0">
                  <a:pos x="694" y="694"/>
                </a:cxn>
                <a:cxn ang="0">
                  <a:pos x="2483" y="694"/>
                </a:cxn>
                <a:cxn ang="0">
                  <a:pos x="2483" y="0"/>
                </a:cxn>
                <a:cxn ang="0">
                  <a:pos x="694" y="0"/>
                </a:cxn>
                <a:cxn ang="0">
                  <a:pos x="0" y="0"/>
                </a:cxn>
                <a:cxn ang="0">
                  <a:pos x="0" y="694"/>
                </a:cxn>
                <a:cxn ang="0">
                  <a:pos x="0" y="1268"/>
                </a:cxn>
                <a:cxn ang="0">
                  <a:pos x="694" y="1268"/>
                </a:cxn>
              </a:cxnLst>
              <a:rect l="0" t="0" r="r" b="b"/>
              <a:pathLst>
                <a:path w="2483" h="1268">
                  <a:moveTo>
                    <a:pt x="694" y="1268"/>
                  </a:moveTo>
                  <a:lnTo>
                    <a:pt x="694" y="694"/>
                  </a:lnTo>
                  <a:lnTo>
                    <a:pt x="2483" y="694"/>
                  </a:lnTo>
                  <a:lnTo>
                    <a:pt x="2483" y="0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694"/>
                  </a:lnTo>
                  <a:lnTo>
                    <a:pt x="0" y="1268"/>
                  </a:lnTo>
                  <a:lnTo>
                    <a:pt x="694" y="1268"/>
                  </a:lnTo>
                  <a:close/>
                </a:path>
              </a:pathLst>
            </a:custGeom>
            <a:solidFill>
              <a:srgbClr val="1535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11038" y="3894539"/>
              <a:ext cx="3944938" cy="2009775"/>
            </a:xfrm>
            <a:custGeom>
              <a:avLst/>
              <a:gdLst/>
              <a:ahLst/>
              <a:cxnLst>
                <a:cxn ang="0">
                  <a:pos x="1790" y="0"/>
                </a:cxn>
                <a:cxn ang="0">
                  <a:pos x="1790" y="574"/>
                </a:cxn>
                <a:cxn ang="0">
                  <a:pos x="0" y="574"/>
                </a:cxn>
                <a:cxn ang="0">
                  <a:pos x="0" y="1266"/>
                </a:cxn>
                <a:cxn ang="0">
                  <a:pos x="1790" y="1266"/>
                </a:cxn>
                <a:cxn ang="0">
                  <a:pos x="2485" y="1266"/>
                </a:cxn>
                <a:cxn ang="0">
                  <a:pos x="2485" y="574"/>
                </a:cxn>
                <a:cxn ang="0">
                  <a:pos x="2485" y="0"/>
                </a:cxn>
                <a:cxn ang="0">
                  <a:pos x="1790" y="0"/>
                </a:cxn>
              </a:cxnLst>
              <a:rect l="0" t="0" r="r" b="b"/>
              <a:pathLst>
                <a:path w="2485" h="1266">
                  <a:moveTo>
                    <a:pt x="1790" y="0"/>
                  </a:moveTo>
                  <a:lnTo>
                    <a:pt x="1790" y="574"/>
                  </a:lnTo>
                  <a:lnTo>
                    <a:pt x="0" y="574"/>
                  </a:lnTo>
                  <a:lnTo>
                    <a:pt x="0" y="1266"/>
                  </a:lnTo>
                  <a:lnTo>
                    <a:pt x="1790" y="1266"/>
                  </a:lnTo>
                  <a:lnTo>
                    <a:pt x="2485" y="1266"/>
                  </a:lnTo>
                  <a:lnTo>
                    <a:pt x="2485" y="574"/>
                  </a:lnTo>
                  <a:lnTo>
                    <a:pt x="2485" y="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3C6BA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125917" y="1618752"/>
              <a:ext cx="3944937" cy="2012950"/>
            </a:xfrm>
            <a:custGeom>
              <a:avLst/>
              <a:gdLst/>
              <a:ahLst/>
              <a:cxnLst>
                <a:cxn ang="0">
                  <a:pos x="694" y="1268"/>
                </a:cxn>
                <a:cxn ang="0">
                  <a:pos x="694" y="694"/>
                </a:cxn>
                <a:cxn ang="0">
                  <a:pos x="2485" y="694"/>
                </a:cxn>
                <a:cxn ang="0">
                  <a:pos x="2485" y="0"/>
                </a:cxn>
                <a:cxn ang="0">
                  <a:pos x="694" y="0"/>
                </a:cxn>
                <a:cxn ang="0">
                  <a:pos x="0" y="0"/>
                </a:cxn>
                <a:cxn ang="0">
                  <a:pos x="0" y="694"/>
                </a:cxn>
                <a:cxn ang="0">
                  <a:pos x="0" y="1268"/>
                </a:cxn>
                <a:cxn ang="0">
                  <a:pos x="694" y="1268"/>
                </a:cxn>
              </a:cxnLst>
              <a:rect l="0" t="0" r="r" b="b"/>
              <a:pathLst>
                <a:path w="2485" h="1268">
                  <a:moveTo>
                    <a:pt x="694" y="1268"/>
                  </a:moveTo>
                  <a:lnTo>
                    <a:pt x="694" y="694"/>
                  </a:lnTo>
                  <a:lnTo>
                    <a:pt x="2485" y="694"/>
                  </a:lnTo>
                  <a:lnTo>
                    <a:pt x="2485" y="0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694"/>
                  </a:lnTo>
                  <a:lnTo>
                    <a:pt x="0" y="1268"/>
                  </a:lnTo>
                  <a:lnTo>
                    <a:pt x="694" y="1268"/>
                  </a:lnTo>
                  <a:close/>
                </a:path>
              </a:pathLst>
            </a:custGeom>
            <a:solidFill>
              <a:srgbClr val="3C6BA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25764" y="2758104"/>
              <a:ext cx="3944937" cy="2012950"/>
            </a:xfrm>
            <a:custGeom>
              <a:avLst/>
              <a:gdLst/>
              <a:ahLst/>
              <a:cxnLst>
                <a:cxn ang="0">
                  <a:pos x="1790" y="0"/>
                </a:cxn>
                <a:cxn ang="0">
                  <a:pos x="1790" y="574"/>
                </a:cxn>
                <a:cxn ang="0">
                  <a:pos x="0" y="574"/>
                </a:cxn>
                <a:cxn ang="0">
                  <a:pos x="0" y="1268"/>
                </a:cxn>
                <a:cxn ang="0">
                  <a:pos x="1790" y="1268"/>
                </a:cxn>
                <a:cxn ang="0">
                  <a:pos x="2485" y="1268"/>
                </a:cxn>
                <a:cxn ang="0">
                  <a:pos x="2485" y="574"/>
                </a:cxn>
                <a:cxn ang="0">
                  <a:pos x="2485" y="0"/>
                </a:cxn>
                <a:cxn ang="0">
                  <a:pos x="1790" y="0"/>
                </a:cxn>
              </a:cxnLst>
              <a:rect l="0" t="0" r="r" b="b"/>
              <a:pathLst>
                <a:path w="2485" h="1268">
                  <a:moveTo>
                    <a:pt x="1790" y="0"/>
                  </a:moveTo>
                  <a:lnTo>
                    <a:pt x="1790" y="574"/>
                  </a:lnTo>
                  <a:lnTo>
                    <a:pt x="0" y="574"/>
                  </a:lnTo>
                  <a:lnTo>
                    <a:pt x="0" y="1268"/>
                  </a:lnTo>
                  <a:lnTo>
                    <a:pt x="1790" y="1268"/>
                  </a:lnTo>
                  <a:lnTo>
                    <a:pt x="2485" y="1268"/>
                  </a:lnTo>
                  <a:lnTo>
                    <a:pt x="2485" y="574"/>
                  </a:lnTo>
                  <a:lnTo>
                    <a:pt x="2485" y="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1535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802738" y="3007446"/>
              <a:ext cx="31930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Обучение на конкретных </a:t>
              </a:r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кейсах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364049" y="1730258"/>
              <a:ext cx="31760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Обучение и сертификация  сотрудников всей вертикали управления вузом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71085" y="4944980"/>
              <a:ext cx="38018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Архив проектов (шаблонов, процедур, методик, </a:t>
              </a:r>
              <a:endPara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алгоритмов</a:t>
              </a:r>
              <a:r>
                <a:rPr lang="ru-RU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кейсов)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45558" y="3825223"/>
              <a:ext cx="3198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Усложнение роли в проекте: </a:t>
              </a:r>
              <a:endPara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от </a:t>
              </a:r>
              <a:r>
                <a:rPr lang="ru-RU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члена команды </a:t>
              </a:r>
              <a:endPara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до </a:t>
              </a:r>
              <a:r>
                <a:rPr lang="ru-RU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руководства проектами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17427" y="399895"/>
            <a:ext cx="5129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Методы преодоления ошибок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09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51828"/>
            <a:ext cx="9144000" cy="1059007"/>
            <a:chOff x="0" y="51828"/>
            <a:chExt cx="9144000" cy="1059007"/>
          </a:xfrm>
        </p:grpSpPr>
        <p:sp>
          <p:nvSpPr>
            <p:cNvPr id="10" name="Shape 287"/>
            <p:cNvSpPr/>
            <p:nvPr/>
          </p:nvSpPr>
          <p:spPr>
            <a:xfrm>
              <a:off x="0" y="240157"/>
              <a:ext cx="9144000" cy="738399"/>
            </a:xfrm>
            <a:prstGeom prst="rect">
              <a:avLst/>
            </a:prstGeom>
            <a:gradFill flip="none" rotWithShape="1">
              <a:gsLst>
                <a:gs pos="0">
                  <a:srgbClr val="153564"/>
                </a:gs>
                <a:gs pos="0">
                  <a:schemeClr val="accent1">
                    <a:lumMod val="89000"/>
                  </a:schemeClr>
                </a:gs>
                <a:gs pos="67000">
                  <a:srgbClr val="15356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" name="Группа 10"/>
            <p:cNvGrpSpPr/>
            <p:nvPr/>
          </p:nvGrpSpPr>
          <p:grpSpPr>
            <a:xfrm>
              <a:off x="90851" y="51828"/>
              <a:ext cx="1021448" cy="1059007"/>
              <a:chOff x="182512" y="84587"/>
              <a:chExt cx="929788" cy="929788"/>
            </a:xfrm>
          </p:grpSpPr>
          <p:sp>
            <p:nvSpPr>
              <p:cNvPr id="12" name="Овал 11"/>
              <p:cNvSpPr/>
              <p:nvPr/>
            </p:nvSpPr>
            <p:spPr>
              <a:xfrm flipH="1" flipV="1">
                <a:off x="182512" y="84587"/>
                <a:ext cx="929788" cy="929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pic>
            <p:nvPicPr>
              <p:cNvPr id="13" name="Picture 2" descr="F:\Ректору презентация к 22 марта\znak(1)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06" y="186247"/>
                <a:ext cx="738399" cy="73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343143" y="279432"/>
            <a:ext cx="4744017" cy="60379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Проектный офис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28701"/>
            <a:ext cx="9144000" cy="4514849"/>
          </a:xfrm>
          <a:prstGeom prst="rect">
            <a:avLst/>
          </a:prstGeom>
        </p:spPr>
        <p:txBody>
          <a:bodyPr/>
          <a:lstStyle/>
          <a:p>
            <a:pPr lvl="0" algn="ctr" rtl="0"/>
            <a:endParaRPr lang="ru-RU" sz="2000" b="1" dirty="0" smtClean="0">
              <a:solidFill>
                <a:srgbClr val="2D578C"/>
              </a:solidFill>
            </a:endParaRPr>
          </a:p>
          <a:p>
            <a:pPr lvl="0" algn="ctr" rtl="0"/>
            <a:r>
              <a:rPr lang="ru-RU" sz="2000" b="1" dirty="0" smtClean="0">
                <a:solidFill>
                  <a:srgbClr val="35629D"/>
                </a:solidFill>
              </a:rPr>
              <a:t>ЕДИНАЯ МЕТОДОЛОГИЯ</a:t>
            </a:r>
          </a:p>
          <a:p>
            <a:pPr lvl="0" algn="ctr" rtl="0"/>
            <a:r>
              <a:rPr lang="ru-RU" sz="2000" b="1" dirty="0" smtClean="0">
                <a:solidFill>
                  <a:srgbClr val="002060"/>
                </a:solidFill>
              </a:rPr>
              <a:t>СТАНДАРТЫ </a:t>
            </a:r>
          </a:p>
          <a:p>
            <a:pPr lvl="0" algn="ctr" rtl="0">
              <a:lnSpc>
                <a:spcPct val="200000"/>
              </a:lnSpc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ПРОЦЕДУРЫ И ШАБЛОНЫ</a:t>
            </a:r>
          </a:p>
          <a:p>
            <a:pPr lvl="0" algn="ctr" rtl="0">
              <a:lnSpc>
                <a:spcPct val="20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КОНСУЛЬТАЦИОННАЯ И АДМИНИСТРАТИВНАЯ ПОДДЕРЖКА </a:t>
            </a:r>
            <a:r>
              <a:rPr lang="ru-RU" sz="2000" b="1" dirty="0" smtClean="0">
                <a:solidFill>
                  <a:srgbClr val="1D4071"/>
                </a:solidFill>
              </a:rPr>
              <a:t>РУКОВОДИТЕЛЕЙ ПРОЕКТА</a:t>
            </a:r>
          </a:p>
          <a:p>
            <a:pPr lvl="0" algn="ctr" rtl="0">
              <a:lnSpc>
                <a:spcPct val="2000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КООРДИНАЦИЯ ПРОЕКТОВ</a:t>
            </a:r>
          </a:p>
          <a:p>
            <a:pPr lvl="0" algn="ctr" rtl="0">
              <a:lnSpc>
                <a:spcPts val="24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ПОДГОТОВКА АНАЛИТИЧЕСКОЙ И </a:t>
            </a:r>
          </a:p>
          <a:p>
            <a:pPr lvl="0" algn="ctr" rtl="0">
              <a:lnSpc>
                <a:spcPts val="24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ОБОБЩЕННОЙ ОТЧЕТНОСТИ ДЛЯ СТЕЙКХОЛДЕРОВ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928814"/>
            <a:ext cx="18288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активность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4251" y="3109911"/>
            <a:ext cx="2362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проектный офис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758" y="1909388"/>
            <a:ext cx="138588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C6BA5"/>
                </a:solidFill>
              </a:rPr>
              <a:t>РАЗВИТИЕ</a:t>
            </a:r>
            <a:endParaRPr lang="ru-RU" sz="1600" b="1" dirty="0">
              <a:solidFill>
                <a:srgbClr val="3C6BA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8736" y="3595688"/>
            <a:ext cx="29336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5629D"/>
                </a:solidFill>
              </a:rPr>
              <a:t>ПРОЕКТНЫЙ ОФИС</a:t>
            </a:r>
            <a:endParaRPr lang="ru-RU" sz="1600" dirty="0">
              <a:solidFill>
                <a:srgbClr val="35629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8636" y="2443162"/>
            <a:ext cx="17287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C6BA5"/>
                </a:solidFill>
              </a:rPr>
              <a:t>деятельность</a:t>
            </a:r>
            <a:endParaRPr lang="ru-RU" sz="1600" dirty="0">
              <a:solidFill>
                <a:srgbClr val="3C6B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1763" y="3719513"/>
            <a:ext cx="24907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3C6BA5"/>
                </a:solidFill>
              </a:rPr>
              <a:t>сфера управления</a:t>
            </a:r>
            <a:endParaRPr lang="ru-RU" sz="1800" dirty="0">
              <a:solidFill>
                <a:srgbClr val="3C6B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1288" y="1681166"/>
            <a:ext cx="111918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стабильность</a:t>
            </a:r>
            <a:endParaRPr lang="ru-RU" sz="1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6950" y="2409824"/>
            <a:ext cx="2133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srgbClr val="3C6BA5"/>
                </a:solidFill>
              </a:rPr>
              <a:t>эффективность</a:t>
            </a:r>
            <a:endParaRPr lang="ru-RU" sz="1800" dirty="0">
              <a:solidFill>
                <a:srgbClr val="3C6BA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4477" y="3743326"/>
            <a:ext cx="21717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C6BA5"/>
                </a:solidFill>
              </a:rPr>
              <a:t>результаты</a:t>
            </a:r>
            <a:endParaRPr lang="ru-RU" sz="1800" b="1" dirty="0">
              <a:solidFill>
                <a:srgbClr val="3C6BA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3122" y="2971713"/>
            <a:ext cx="21717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надежность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3981" y="2938462"/>
            <a:ext cx="21717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3C6BA5"/>
                </a:solidFill>
              </a:rPr>
              <a:t>формирование</a:t>
            </a:r>
            <a:endParaRPr lang="ru-RU" sz="1600" dirty="0">
              <a:solidFill>
                <a:srgbClr val="3C6BA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4813" y="3590925"/>
            <a:ext cx="96678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проекты</a:t>
            </a:r>
            <a:endParaRPr lang="ru-RU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4487" y="4148494"/>
            <a:ext cx="1281114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сертификация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74203" y="3042554"/>
            <a:ext cx="971556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логичность</a:t>
            </a:r>
            <a:endParaRPr lang="ru-RU" sz="105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4674" y="4286251"/>
            <a:ext cx="209550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D4071"/>
                </a:solidFill>
              </a:rPr>
              <a:t>МОТИВАЦИЯ</a:t>
            </a:r>
            <a:endParaRPr lang="ru-RU" sz="1800" dirty="0">
              <a:solidFill>
                <a:srgbClr val="1D407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3934" y="4367214"/>
            <a:ext cx="292894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C6BA5"/>
                </a:solidFill>
              </a:rPr>
              <a:t>профессиональные навыки</a:t>
            </a:r>
            <a:endParaRPr lang="ru-RU" b="1" dirty="0">
              <a:solidFill>
                <a:srgbClr val="3C6BA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1854" y="1657319"/>
            <a:ext cx="96678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проекты</a:t>
            </a:r>
            <a:endParaRPr lang="ru-RU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9400" y="5018644"/>
            <a:ext cx="140970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3C6BA5"/>
                </a:solidFill>
              </a:rPr>
              <a:t>инновации</a:t>
            </a:r>
            <a:endParaRPr lang="ru-RU" sz="1600" b="1" dirty="0">
              <a:solidFill>
                <a:srgbClr val="3C6BA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2799" y="1152527"/>
            <a:ext cx="140970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D4071"/>
                </a:solidFill>
              </a:rPr>
              <a:t>технологии</a:t>
            </a:r>
            <a:endParaRPr lang="ru-RU" sz="1600" dirty="0">
              <a:solidFill>
                <a:srgbClr val="1D407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4412" y="4271962"/>
            <a:ext cx="24479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1D4071"/>
                </a:solidFill>
              </a:rPr>
              <a:t>ПРОФЕССИОНАЛИЗМ</a:t>
            </a:r>
            <a:endParaRPr lang="ru-RU" sz="1600" dirty="0">
              <a:solidFill>
                <a:srgbClr val="1D40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39930" y="4208499"/>
            <a:ext cx="11287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реализация</a:t>
            </a:r>
            <a:endParaRPr lang="ru-RU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29010" y="4210838"/>
            <a:ext cx="161925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обучение</a:t>
            </a:r>
            <a:endParaRPr lang="ru-RU" sz="1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28950" y="3614739"/>
            <a:ext cx="1281114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проектный офис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29068" y="5061955"/>
            <a:ext cx="1281114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проектный офис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95730" y="2362197"/>
            <a:ext cx="1281114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инфраструктура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4237" y="2634282"/>
            <a:ext cx="1281114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проектный офис</a:t>
            </a:r>
            <a:endParaRPr lang="ru-RU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29051" y="1552574"/>
            <a:ext cx="1281114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проектный офис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10030" y="2999473"/>
            <a:ext cx="1281114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проектный офис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9043" y="2046772"/>
            <a:ext cx="201929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75000"/>
                  </a:schemeClr>
                </a:solidFill>
              </a:rPr>
              <a:t>р</a:t>
            </a: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еализация проектов</a:t>
            </a:r>
            <a:endParaRPr lang="ru-RU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69625" y="2610917"/>
            <a:ext cx="11287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реализация</a:t>
            </a:r>
            <a:endParaRPr lang="ru-RU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90842" y="1556628"/>
            <a:ext cx="111918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мониторинг</a:t>
            </a:r>
            <a:endParaRPr lang="ru-RU" sz="1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57385" y="2599908"/>
            <a:ext cx="172997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3C6BA5"/>
                </a:solidFill>
              </a:rPr>
              <a:t>стратпроекты</a:t>
            </a:r>
          </a:p>
          <a:p>
            <a:pPr algn="r"/>
            <a:endParaRPr lang="ru-RU" sz="1600" b="1" dirty="0">
              <a:solidFill>
                <a:srgbClr val="3C6BA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97805" y="1764713"/>
            <a:ext cx="232886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3C6BA5"/>
                </a:solidFill>
              </a:rPr>
              <a:t>п</a:t>
            </a:r>
            <a:r>
              <a:rPr lang="ru-RU" b="1" dirty="0" smtClean="0">
                <a:solidFill>
                  <a:srgbClr val="3C6BA5"/>
                </a:solidFill>
              </a:rPr>
              <a:t>рограмма развития</a:t>
            </a:r>
            <a:endParaRPr lang="ru-RU" b="1" dirty="0">
              <a:solidFill>
                <a:srgbClr val="3C6BA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04975" y="1943103"/>
            <a:ext cx="16240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моделирование</a:t>
            </a:r>
            <a:endParaRPr lang="ru-RU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00152" y="3171411"/>
            <a:ext cx="248126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3C6BA5"/>
                </a:solidFill>
              </a:rPr>
              <a:t>проектные команды</a:t>
            </a:r>
            <a:endParaRPr lang="ru-RU" sz="1600" b="1" dirty="0">
              <a:solidFill>
                <a:srgbClr val="3C6BA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88357" y="3581013"/>
            <a:ext cx="11287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реализация</a:t>
            </a:r>
            <a:endParaRPr lang="ru-RU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45415" y="3353881"/>
            <a:ext cx="140970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srgbClr val="3C6BA5"/>
                </a:solidFill>
              </a:rPr>
              <a:t>разработки</a:t>
            </a:r>
            <a:endParaRPr lang="ru-RU" sz="1800" dirty="0">
              <a:solidFill>
                <a:srgbClr val="3C6BA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52574" y="3738503"/>
            <a:ext cx="142875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35629D"/>
                </a:solidFill>
              </a:rPr>
              <a:t>партнеры</a:t>
            </a:r>
            <a:endParaRPr lang="ru-RU" sz="1100" b="1" dirty="0">
              <a:solidFill>
                <a:srgbClr val="35629D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31645" y="3253127"/>
            <a:ext cx="92752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2D578C"/>
                </a:solidFill>
              </a:rPr>
              <a:t>ресурсы</a:t>
            </a:r>
            <a:endParaRPr lang="ru-RU" sz="1100" b="1" dirty="0">
              <a:solidFill>
                <a:srgbClr val="2D578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46845" y="1881081"/>
            <a:ext cx="1281114" cy="200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7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проектный офис</a:t>
            </a:r>
            <a:endParaRPr lang="ru-RU" sz="7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34850" y="2062547"/>
            <a:ext cx="1281114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проектный офис</a:t>
            </a:r>
            <a:endParaRPr lang="ru-RU" sz="105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40769" y="2386011"/>
            <a:ext cx="128111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проектный офис</a:t>
            </a:r>
            <a:endParaRPr lang="ru-RU" sz="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63" y="3919615"/>
            <a:ext cx="128111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проектный офис</a:t>
            </a:r>
            <a:endParaRPr lang="ru-RU" sz="9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21716" y="4197349"/>
            <a:ext cx="128111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система</a:t>
            </a:r>
            <a:endParaRPr lang="ru-RU" sz="9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40882" y="4472377"/>
            <a:ext cx="128111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</a:t>
            </a:r>
            <a:endParaRPr lang="ru-RU" sz="9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02727" y="4480071"/>
            <a:ext cx="128111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rgbClr val="2D578C"/>
                </a:solidFill>
              </a:rPr>
              <a:t>проектный офис</a:t>
            </a:r>
            <a:endParaRPr lang="ru-RU" sz="800" dirty="0">
              <a:solidFill>
                <a:srgbClr val="2D578C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74232" y="4762288"/>
            <a:ext cx="79533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2D578C"/>
                </a:solidFill>
              </a:rPr>
              <a:t>модель</a:t>
            </a:r>
            <a:endParaRPr lang="ru-RU" sz="1000" dirty="0">
              <a:solidFill>
                <a:srgbClr val="2D578C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45794" y="4746520"/>
            <a:ext cx="96440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05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а</a:t>
            </a:r>
            <a:r>
              <a:rPr lang="ru-RU" sz="105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лгоритмы </a:t>
            </a:r>
            <a:endParaRPr lang="ru-RU" sz="105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88716" y="4736993"/>
            <a:ext cx="84772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2D578C"/>
                </a:solidFill>
              </a:rPr>
              <a:t>практика</a:t>
            </a:r>
            <a:endParaRPr lang="ru-RU" sz="1100" dirty="0">
              <a:solidFill>
                <a:srgbClr val="2D578C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62500" y="4785269"/>
            <a:ext cx="58816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риски</a:t>
            </a:r>
            <a:endParaRPr lang="ru-RU" sz="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55475" y="4731131"/>
            <a:ext cx="11287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реализация</a:t>
            </a:r>
            <a:endParaRPr lang="ru-RU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92052" y="4233039"/>
            <a:ext cx="959702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C6BA5"/>
                </a:solidFill>
              </a:rPr>
              <a:t>исполнение</a:t>
            </a:r>
            <a:endParaRPr lang="ru-RU" sz="900" b="1" dirty="0">
              <a:solidFill>
                <a:srgbClr val="3C6BA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50760" y="4231598"/>
            <a:ext cx="172878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53564"/>
                </a:solidFill>
              </a:rPr>
              <a:t>деятельность</a:t>
            </a:r>
            <a:endParaRPr lang="ru-RU" sz="1200" dirty="0">
              <a:solidFill>
                <a:srgbClr val="15356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81724" y="4696561"/>
            <a:ext cx="16240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0253F"/>
                </a:solidFill>
              </a:rPr>
              <a:t>моделирование</a:t>
            </a:r>
            <a:endParaRPr lang="ru-RU" sz="1200" b="1" dirty="0">
              <a:solidFill>
                <a:srgbClr val="10253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1303" y="4577621"/>
            <a:ext cx="1540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инфраструктура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64775" y="1551411"/>
            <a:ext cx="766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качество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4245820" y="5160405"/>
            <a:ext cx="162401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2D578C"/>
                </a:solidFill>
              </a:rPr>
              <a:t>эффективность</a:t>
            </a:r>
            <a:endParaRPr lang="ru-RU" sz="700" b="1" dirty="0">
              <a:solidFill>
                <a:srgbClr val="2D578C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86384" y="4056068"/>
            <a:ext cx="172997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3C6BA5"/>
                </a:solidFill>
              </a:rPr>
              <a:t>стратпроекты</a:t>
            </a:r>
          </a:p>
          <a:p>
            <a:pPr algn="r"/>
            <a:endParaRPr lang="ru-RU" sz="1600" b="1" dirty="0">
              <a:solidFill>
                <a:srgbClr val="3C6BA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60269" y="3828415"/>
            <a:ext cx="172997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3C6BA5"/>
                </a:solidFill>
              </a:rPr>
              <a:t>стратпроекты</a:t>
            </a:r>
          </a:p>
          <a:p>
            <a:pPr algn="r"/>
            <a:endParaRPr lang="ru-RU" sz="1600" b="1" dirty="0">
              <a:solidFill>
                <a:srgbClr val="3C6BA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03130" y="5002319"/>
            <a:ext cx="172997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3C6BA5"/>
                </a:solidFill>
              </a:rPr>
              <a:t>стратпроекты</a:t>
            </a:r>
          </a:p>
          <a:p>
            <a:pPr algn="r"/>
            <a:endParaRPr lang="ru-RU" sz="1600" b="1" dirty="0">
              <a:solidFill>
                <a:srgbClr val="3C6BA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21996" y="5061240"/>
            <a:ext cx="128111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система</a:t>
            </a:r>
            <a:endParaRPr lang="ru-RU" sz="9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15116" y="4510102"/>
            <a:ext cx="57388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</a:t>
            </a:r>
            <a:endParaRPr lang="ru-RU" sz="9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50580" y="1843300"/>
            <a:ext cx="57388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</a:t>
            </a:r>
            <a:endParaRPr lang="ru-RU" sz="9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64600" y="3939628"/>
            <a:ext cx="573885" cy="200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</a:t>
            </a:r>
            <a:endParaRPr lang="ru-RU" sz="7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38503" y="4759429"/>
            <a:ext cx="57388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</a:t>
            </a:r>
            <a:endParaRPr lang="ru-RU" sz="9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30448" y="2395536"/>
            <a:ext cx="57388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</a:t>
            </a:r>
            <a:endParaRPr lang="ru-RU" sz="9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75396" y="4462205"/>
            <a:ext cx="57388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</a:t>
            </a:r>
            <a:endParaRPr lang="ru-RU" sz="9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02814" y="2404991"/>
            <a:ext cx="573885" cy="200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проект</a:t>
            </a:r>
            <a:endParaRPr lang="ru-RU" sz="7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0" y="2418422"/>
            <a:ext cx="9143999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4800" dirty="0">
                <a:solidFill>
                  <a:srgbClr val="2B5284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Спасибо за внимание</a:t>
            </a:r>
            <a:r>
              <a:rPr lang="ru-RU" sz="4800" dirty="0" smtClean="0">
                <a:solidFill>
                  <a:srgbClr val="2B5284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!</a:t>
            </a:r>
            <a:endParaRPr sz="4800" dirty="0">
              <a:solidFill>
                <a:srgbClr val="2B5284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pic>
        <p:nvPicPr>
          <p:cNvPr id="6" name="Shape 51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99" y="4163132"/>
            <a:ext cx="1214008" cy="1239886"/>
          </a:xfrm>
          <a:prstGeom prst="ellipse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Shape 489"/>
          <p:cNvSpPr txBox="1">
            <a:spLocks/>
          </p:cNvSpPr>
          <p:nvPr/>
        </p:nvSpPr>
        <p:spPr>
          <a:xfrm>
            <a:off x="2662739" y="4393608"/>
            <a:ext cx="6620684" cy="778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rgbClr val="1D407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Пугач Валентин Николаевич,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rgbClr val="1D407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ректор </a:t>
            </a:r>
            <a:r>
              <a:rPr lang="ru-RU" sz="1800" dirty="0">
                <a:solidFill>
                  <a:srgbClr val="1D407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Вятского </a:t>
            </a:r>
            <a:r>
              <a:rPr lang="ru-RU" sz="1800" dirty="0" smtClean="0">
                <a:solidFill>
                  <a:srgbClr val="1D407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государственного университета</a:t>
            </a:r>
            <a:endParaRPr lang="ru-RU" sz="1800" dirty="0">
              <a:solidFill>
                <a:srgbClr val="1D407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1D407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solidFill>
                <a:srgbClr val="1D407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5451" y="5765253"/>
            <a:ext cx="6908549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1D4071"/>
                </a:solidFill>
                <a:latin typeface="+mn-lt"/>
                <a:ea typeface="Times New Roman" panose="02020603050405020304" pitchFamily="18" charset="0"/>
              </a:rPr>
              <a:t>610000</a:t>
            </a:r>
            <a:r>
              <a:rPr lang="ru-RU" dirty="0">
                <a:solidFill>
                  <a:srgbClr val="1D4071"/>
                </a:solidFill>
                <a:latin typeface="+mn-lt"/>
                <a:ea typeface="Times New Roman" panose="02020603050405020304" pitchFamily="18" charset="0"/>
              </a:rPr>
              <a:t>, РФ, Кировская область, г. Киров, ул. Московская, </a:t>
            </a:r>
            <a:r>
              <a:rPr lang="ru-RU" dirty="0" smtClean="0">
                <a:solidFill>
                  <a:srgbClr val="1D4071"/>
                </a:solidFill>
                <a:latin typeface="+mn-lt"/>
                <a:ea typeface="Times New Roman" panose="02020603050405020304" pitchFamily="18" charset="0"/>
              </a:rPr>
              <a:t>д.36</a:t>
            </a:r>
            <a:endParaRPr lang="ru-RU" dirty="0">
              <a:solidFill>
                <a:srgbClr val="1D4071"/>
              </a:solidFill>
              <a:latin typeface="+mn-lt"/>
              <a:ea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D4071"/>
                </a:solidFill>
                <a:latin typeface="+mn-lt"/>
                <a:ea typeface="Times New Roman" panose="02020603050405020304" pitchFamily="18" charset="0"/>
                <a:hlinkClick r:id="rId4"/>
              </a:rPr>
              <a:t>rector@vyatsu.ru</a:t>
            </a:r>
            <a:r>
              <a:rPr lang="ru-RU" dirty="0" smtClean="0">
                <a:solidFill>
                  <a:srgbClr val="1D4071"/>
                </a:solidFill>
                <a:latin typeface="+mn-lt"/>
                <a:ea typeface="Times New Roman" panose="02020603050405020304" pitchFamily="18" charset="0"/>
              </a:rPr>
              <a:t>,  тел</a:t>
            </a:r>
            <a:r>
              <a:rPr lang="ru-RU" dirty="0">
                <a:solidFill>
                  <a:srgbClr val="1D4071"/>
                </a:solidFill>
                <a:latin typeface="+mn-lt"/>
                <a:ea typeface="Times New Roman" panose="02020603050405020304" pitchFamily="18" charset="0"/>
              </a:rPr>
              <a:t>. 8 (8332) 64-65-71</a:t>
            </a:r>
          </a:p>
          <a:p>
            <a:endParaRPr lang="ru-RU" dirty="0">
              <a:solidFill>
                <a:srgbClr val="1D4071"/>
              </a:solidFill>
              <a:latin typeface="+mn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51828"/>
            <a:ext cx="9144000" cy="1059007"/>
            <a:chOff x="0" y="51828"/>
            <a:chExt cx="9144000" cy="1059007"/>
          </a:xfrm>
        </p:grpSpPr>
        <p:sp>
          <p:nvSpPr>
            <p:cNvPr id="13" name="Shape 287"/>
            <p:cNvSpPr/>
            <p:nvPr/>
          </p:nvSpPr>
          <p:spPr>
            <a:xfrm>
              <a:off x="0" y="240157"/>
              <a:ext cx="9144000" cy="738399"/>
            </a:xfrm>
            <a:prstGeom prst="rect">
              <a:avLst/>
            </a:prstGeom>
            <a:gradFill flip="none" rotWithShape="1">
              <a:gsLst>
                <a:gs pos="0">
                  <a:srgbClr val="153564"/>
                </a:gs>
                <a:gs pos="0">
                  <a:schemeClr val="accent1">
                    <a:lumMod val="89000"/>
                  </a:schemeClr>
                </a:gs>
                <a:gs pos="67000">
                  <a:srgbClr val="15356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90851" y="51828"/>
              <a:ext cx="1021448" cy="1059007"/>
              <a:chOff x="182512" y="84587"/>
              <a:chExt cx="929788" cy="929788"/>
            </a:xfrm>
          </p:grpSpPr>
          <p:sp>
            <p:nvSpPr>
              <p:cNvPr id="15" name="Овал 14"/>
              <p:cNvSpPr/>
              <p:nvPr/>
            </p:nvSpPr>
            <p:spPr>
              <a:xfrm flipH="1" flipV="1">
                <a:off x="182512" y="84587"/>
                <a:ext cx="929788" cy="929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Picture 2" descr="F:\Ректору презентация к 22 марта\znak(1)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06" y="186247"/>
                <a:ext cx="738399" cy="73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367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269</Words>
  <Application>Microsoft Office PowerPoint</Application>
  <PresentationFormat>Экран (4:3)</PresentationFormat>
  <Paragraphs>112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Tahoma</vt:lpstr>
      <vt:lpstr>Arial Black</vt:lpstr>
      <vt:lpstr>Calibri</vt:lpstr>
      <vt:lpstr>1_Тема Office</vt:lpstr>
      <vt:lpstr>Управление проектами развития вуза:  теория и практика  В.Н. Пугач, ректор Вятского государственного университета </vt:lpstr>
      <vt:lpstr>Анализ национального реестра сертифицированных специалистов в области управления проектами</vt:lpstr>
      <vt:lpstr>ВУЗ: проблема управления инновационными проектами</vt:lpstr>
      <vt:lpstr>Типичные ошибки проектных команд</vt:lpstr>
      <vt:lpstr>Презентация PowerPoint</vt:lpstr>
      <vt:lpstr>Проектный офис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Бажин Константин Сергеевич</dc:creator>
  <cp:lastModifiedBy>Бажин Константин Сергеевич</cp:lastModifiedBy>
  <cp:revision>232</cp:revision>
  <cp:lastPrinted>2017-03-25T12:01:11Z</cp:lastPrinted>
  <dcterms:modified xsi:type="dcterms:W3CDTF">2017-12-11T07:37:23Z</dcterms:modified>
</cp:coreProperties>
</file>