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78" r:id="rId2"/>
    <p:sldId id="450" r:id="rId3"/>
    <p:sldId id="446" r:id="rId4"/>
    <p:sldId id="282" r:id="rId5"/>
    <p:sldId id="445" r:id="rId6"/>
    <p:sldId id="304" r:id="rId7"/>
    <p:sldId id="449" r:id="rId8"/>
    <p:sldId id="434" r:id="rId9"/>
    <p:sldId id="436" r:id="rId10"/>
    <p:sldId id="437" r:id="rId11"/>
    <p:sldId id="443" r:id="rId12"/>
    <p:sldId id="286" r:id="rId13"/>
  </p:sldIdLst>
  <p:sldSz cx="9144000" cy="505936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9623" autoAdjust="0"/>
  </p:normalViewPr>
  <p:slideViewPr>
    <p:cSldViewPr>
      <p:cViewPr varScale="1">
        <p:scale>
          <a:sx n="137" d="100"/>
          <a:sy n="137" d="100"/>
        </p:scale>
        <p:origin x="-232" y="-104"/>
      </p:cViewPr>
      <p:guideLst>
        <p:guide orient="horz" pos="1594"/>
        <p:guide pos="2880"/>
      </p:guideLst>
    </p:cSldViewPr>
  </p:slideViewPr>
  <p:outlineViewPr>
    <p:cViewPr>
      <p:scale>
        <a:sx n="33" d="100"/>
        <a:sy n="33" d="100"/>
      </p:scale>
      <p:origin x="0" y="184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A0E8C4-BE6A-4E60-BAA1-8B373E45D9E8}" type="doc">
      <dgm:prSet loTypeId="urn:microsoft.com/office/officeart/2005/8/layout/gear1" loCatId="relationship" qsTypeId="urn:microsoft.com/office/officeart/2005/8/quickstyle/simple1" qsCatId="simple" csTypeId="urn:microsoft.com/office/officeart/2005/8/colors/accent0_1" csCatId="mainScheme" phldr="1"/>
      <dgm:spPr/>
    </dgm:pt>
    <dgm:pt modelId="{2CCF7147-6173-4E87-86F9-4FCAB1998393}">
      <dgm:prSet phldrT="[Текст]" custT="1"/>
      <dgm:spPr/>
      <dgm:t>
        <a:bodyPr/>
        <a:lstStyle/>
        <a:p>
          <a:r>
            <a:rPr lang="ru-RU" sz="1200" dirty="0" smtClean="0">
              <a:latin typeface="Arial" pitchFamily="34" charset="0"/>
              <a:cs typeface="Arial" pitchFamily="34" charset="0"/>
            </a:rPr>
            <a:t>Разработанная нормативно-правовая база, отражающая как регламенты взаимодействия, так и  мотивационные компоненты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A34907AD-BA42-441D-9903-D08F62E41507}" type="parTrans" cxnId="{B6F7AA2E-B0C1-40E9-B5DE-005AED0F0CA1}">
      <dgm:prSet/>
      <dgm:spPr/>
      <dgm:t>
        <a:bodyPr/>
        <a:lstStyle/>
        <a:p>
          <a:endParaRPr lang="ru-RU"/>
        </a:p>
      </dgm:t>
    </dgm:pt>
    <dgm:pt modelId="{6716A3BF-66A3-444C-AF26-DC93439B3C07}" type="sibTrans" cxnId="{B6F7AA2E-B0C1-40E9-B5DE-005AED0F0CA1}">
      <dgm:prSet/>
      <dgm:spPr/>
      <dgm:t>
        <a:bodyPr/>
        <a:lstStyle/>
        <a:p>
          <a:endParaRPr lang="ru-RU"/>
        </a:p>
      </dgm:t>
    </dgm:pt>
    <dgm:pt modelId="{E5F01EDA-7EB9-4D0B-960D-EB6855A20F09}">
      <dgm:prSet phldrT="[Текст]" custT="1"/>
      <dgm:spPr/>
      <dgm:t>
        <a:bodyPr/>
        <a:lstStyle/>
        <a:p>
          <a:r>
            <a:rPr lang="ru-RU" sz="1400" dirty="0" smtClean="0">
              <a:latin typeface="Arial" pitchFamily="34" charset="0"/>
              <a:cs typeface="Arial" pitchFamily="34" charset="0"/>
            </a:rPr>
            <a:t>Обученный персонал (на разных уровнях управления)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6754A478-D7D2-4C8C-85ED-25E31FEB8E95}" type="parTrans" cxnId="{0763E78C-1B7E-4F73-822F-07CF8A731E60}">
      <dgm:prSet/>
      <dgm:spPr/>
      <dgm:t>
        <a:bodyPr/>
        <a:lstStyle/>
        <a:p>
          <a:endParaRPr lang="ru-RU"/>
        </a:p>
      </dgm:t>
    </dgm:pt>
    <dgm:pt modelId="{BA31AC12-93AC-4E9B-93FF-1EF72372AA5B}" type="sibTrans" cxnId="{0763E78C-1B7E-4F73-822F-07CF8A731E60}">
      <dgm:prSet/>
      <dgm:spPr/>
      <dgm:t>
        <a:bodyPr/>
        <a:lstStyle/>
        <a:p>
          <a:endParaRPr lang="ru-RU" sz="1600">
            <a:latin typeface="Arial" pitchFamily="34" charset="0"/>
            <a:cs typeface="Arial" pitchFamily="34" charset="0"/>
          </a:endParaRPr>
        </a:p>
      </dgm:t>
    </dgm:pt>
    <dgm:pt modelId="{633D795D-BCA9-4287-8F6F-D34A0AF018B9}">
      <dgm:prSet phldrT="[Текст]" custT="1"/>
      <dgm:spPr/>
      <dgm:t>
        <a:bodyPr/>
        <a:lstStyle/>
        <a:p>
          <a:r>
            <a:rPr lang="ru-RU" sz="1200" dirty="0" smtClean="0">
              <a:latin typeface="Arial" pitchFamily="34" charset="0"/>
              <a:cs typeface="Arial" pitchFamily="34" charset="0"/>
            </a:rPr>
            <a:t>Информационная система для ведения проектов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6B7292A8-CF7B-454C-BE69-8C18A871C999}" type="parTrans" cxnId="{2C6D2416-F940-455F-B8DB-B013964F2987}">
      <dgm:prSet/>
      <dgm:spPr/>
      <dgm:t>
        <a:bodyPr/>
        <a:lstStyle/>
        <a:p>
          <a:endParaRPr lang="ru-RU"/>
        </a:p>
      </dgm:t>
    </dgm:pt>
    <dgm:pt modelId="{EA52340B-E208-47AC-A906-FD7B813670AE}" type="sibTrans" cxnId="{2C6D2416-F940-455F-B8DB-B013964F2987}">
      <dgm:prSet/>
      <dgm:spPr/>
      <dgm:t>
        <a:bodyPr/>
        <a:lstStyle/>
        <a:p>
          <a:endParaRPr lang="ru-RU"/>
        </a:p>
      </dgm:t>
    </dgm:pt>
    <dgm:pt modelId="{A03FAF40-1088-412C-9239-31C3CD2C9276}" type="pres">
      <dgm:prSet presAssocID="{C6A0E8C4-BE6A-4E60-BAA1-8B373E45D9E8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54EB90F1-A3CF-4B55-9895-C2EE8B179360}" type="pres">
      <dgm:prSet presAssocID="{2CCF7147-6173-4E87-86F9-4FCAB1998393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8B8D72-10E5-4277-AABC-B79BD45327BC}" type="pres">
      <dgm:prSet presAssocID="{2CCF7147-6173-4E87-86F9-4FCAB1998393}" presName="gear1srcNode" presStyleLbl="node1" presStyleIdx="0" presStyleCnt="3"/>
      <dgm:spPr/>
      <dgm:t>
        <a:bodyPr/>
        <a:lstStyle/>
        <a:p>
          <a:endParaRPr lang="ru-RU"/>
        </a:p>
      </dgm:t>
    </dgm:pt>
    <dgm:pt modelId="{2B6A7C07-ECE7-4653-8A13-05FA37CF1441}" type="pres">
      <dgm:prSet presAssocID="{2CCF7147-6173-4E87-86F9-4FCAB1998393}" presName="gear1dstNode" presStyleLbl="node1" presStyleIdx="0" presStyleCnt="3"/>
      <dgm:spPr/>
      <dgm:t>
        <a:bodyPr/>
        <a:lstStyle/>
        <a:p>
          <a:endParaRPr lang="ru-RU"/>
        </a:p>
      </dgm:t>
    </dgm:pt>
    <dgm:pt modelId="{E072E0EA-38CA-4BC4-9FD2-762A72094D5B}" type="pres">
      <dgm:prSet presAssocID="{E5F01EDA-7EB9-4D0B-960D-EB6855A20F09}" presName="gear2" presStyleLbl="node1" presStyleIdx="1" presStyleCnt="3" custAng="21280804" custScaleX="144104" custScaleY="133672" custLinFactNeighborX="-15363" custLinFactNeighborY="-885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E29CC6-F1DE-4969-8307-B636E04F41A5}" type="pres">
      <dgm:prSet presAssocID="{E5F01EDA-7EB9-4D0B-960D-EB6855A20F09}" presName="gear2srcNode" presStyleLbl="node1" presStyleIdx="1" presStyleCnt="3"/>
      <dgm:spPr/>
      <dgm:t>
        <a:bodyPr/>
        <a:lstStyle/>
        <a:p>
          <a:endParaRPr lang="ru-RU"/>
        </a:p>
      </dgm:t>
    </dgm:pt>
    <dgm:pt modelId="{7094F9D9-F942-4779-A0BD-5BFCE51E15FC}" type="pres">
      <dgm:prSet presAssocID="{E5F01EDA-7EB9-4D0B-960D-EB6855A20F09}" presName="gear2dstNode" presStyleLbl="node1" presStyleIdx="1" presStyleCnt="3"/>
      <dgm:spPr/>
      <dgm:t>
        <a:bodyPr/>
        <a:lstStyle/>
        <a:p>
          <a:endParaRPr lang="ru-RU"/>
        </a:p>
      </dgm:t>
    </dgm:pt>
    <dgm:pt modelId="{421C7591-B4FD-4A5D-8839-0A328916D102}" type="pres">
      <dgm:prSet presAssocID="{633D795D-BCA9-4287-8F6F-D34A0AF018B9}" presName="gear3" presStyleLbl="node1" presStyleIdx="2" presStyleCnt="3" custAng="2418243" custScaleX="118641" custScaleY="110935" custLinFactNeighborX="20410" custLinFactNeighborY="-9253"/>
      <dgm:spPr/>
      <dgm:t>
        <a:bodyPr/>
        <a:lstStyle/>
        <a:p>
          <a:endParaRPr lang="ru-RU"/>
        </a:p>
      </dgm:t>
    </dgm:pt>
    <dgm:pt modelId="{CBFFA41C-04E6-4A6A-B441-42AC90CAF9AC}" type="pres">
      <dgm:prSet presAssocID="{633D795D-BCA9-4287-8F6F-D34A0AF018B9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41C3BC-5B29-4E6D-A4BB-9C914DB57215}" type="pres">
      <dgm:prSet presAssocID="{633D795D-BCA9-4287-8F6F-D34A0AF018B9}" presName="gear3srcNode" presStyleLbl="node1" presStyleIdx="2" presStyleCnt="3"/>
      <dgm:spPr/>
      <dgm:t>
        <a:bodyPr/>
        <a:lstStyle/>
        <a:p>
          <a:endParaRPr lang="ru-RU"/>
        </a:p>
      </dgm:t>
    </dgm:pt>
    <dgm:pt modelId="{0187A120-173D-4CC5-9414-0E5B215A10A7}" type="pres">
      <dgm:prSet presAssocID="{633D795D-BCA9-4287-8F6F-D34A0AF018B9}" presName="gear3dstNode" presStyleLbl="node1" presStyleIdx="2" presStyleCnt="3"/>
      <dgm:spPr/>
      <dgm:t>
        <a:bodyPr/>
        <a:lstStyle/>
        <a:p>
          <a:endParaRPr lang="ru-RU"/>
        </a:p>
      </dgm:t>
    </dgm:pt>
    <dgm:pt modelId="{0A61CCFC-BBAB-4B94-A719-B2E2FBF97C7C}" type="pres">
      <dgm:prSet presAssocID="{6716A3BF-66A3-444C-AF26-DC93439B3C07}" presName="connector1" presStyleLbl="sibTrans2D1" presStyleIdx="0" presStyleCnt="3" custScaleX="89820" custScaleY="97462" custLinFactNeighborX="14414" custLinFactNeighborY="2402"/>
      <dgm:spPr/>
      <dgm:t>
        <a:bodyPr/>
        <a:lstStyle/>
        <a:p>
          <a:endParaRPr lang="ru-RU"/>
        </a:p>
      </dgm:t>
    </dgm:pt>
    <dgm:pt modelId="{459489A9-7297-4CDD-8BA4-7E3CB6385FBE}" type="pres">
      <dgm:prSet presAssocID="{BA31AC12-93AC-4E9B-93FF-1EF72372AA5B}" presName="connector2" presStyleLbl="sibTrans2D1" presStyleIdx="1" presStyleCnt="3" custAng="1375953" custLinFactNeighborX="-34929" custLinFactNeighborY="-5830"/>
      <dgm:spPr/>
      <dgm:t>
        <a:bodyPr/>
        <a:lstStyle/>
        <a:p>
          <a:endParaRPr lang="ru-RU"/>
        </a:p>
      </dgm:t>
    </dgm:pt>
    <dgm:pt modelId="{533A6AF6-F035-49E9-B6F5-B7B59B2AD2B6}" type="pres">
      <dgm:prSet presAssocID="{EA52340B-E208-47AC-A906-FD7B813670AE}" presName="connector3" presStyleLbl="sibTrans2D1" presStyleIdx="2" presStyleCnt="3" custAng="1612012" custLinFactNeighborX="3898" custLinFactNeighborY="946"/>
      <dgm:spPr/>
      <dgm:t>
        <a:bodyPr/>
        <a:lstStyle/>
        <a:p>
          <a:endParaRPr lang="ru-RU"/>
        </a:p>
      </dgm:t>
    </dgm:pt>
  </dgm:ptLst>
  <dgm:cxnLst>
    <dgm:cxn modelId="{CDEE6E33-0B70-4FBD-BB43-8AB092FB49D5}" type="presOf" srcId="{C6A0E8C4-BE6A-4E60-BAA1-8B373E45D9E8}" destId="{A03FAF40-1088-412C-9239-31C3CD2C9276}" srcOrd="0" destOrd="0" presId="urn:microsoft.com/office/officeart/2005/8/layout/gear1"/>
    <dgm:cxn modelId="{A6AB9E3D-A0B0-45A5-9768-36438311EAF5}" type="presOf" srcId="{EA52340B-E208-47AC-A906-FD7B813670AE}" destId="{533A6AF6-F035-49E9-B6F5-B7B59B2AD2B6}" srcOrd="0" destOrd="0" presId="urn:microsoft.com/office/officeart/2005/8/layout/gear1"/>
    <dgm:cxn modelId="{7342F6D0-AD28-45F9-BDCD-FB0CF95300E4}" type="presOf" srcId="{2CCF7147-6173-4E87-86F9-4FCAB1998393}" destId="{54EB90F1-A3CF-4B55-9895-C2EE8B179360}" srcOrd="0" destOrd="0" presId="urn:microsoft.com/office/officeart/2005/8/layout/gear1"/>
    <dgm:cxn modelId="{A3554F63-6F23-4590-9FAA-B75A8B9CF304}" type="presOf" srcId="{633D795D-BCA9-4287-8F6F-D34A0AF018B9}" destId="{0187A120-173D-4CC5-9414-0E5B215A10A7}" srcOrd="3" destOrd="0" presId="urn:microsoft.com/office/officeart/2005/8/layout/gear1"/>
    <dgm:cxn modelId="{F9B5C1A1-42E3-4319-A513-0ED0D41483FF}" type="presOf" srcId="{633D795D-BCA9-4287-8F6F-D34A0AF018B9}" destId="{CBFFA41C-04E6-4A6A-B441-42AC90CAF9AC}" srcOrd="1" destOrd="0" presId="urn:microsoft.com/office/officeart/2005/8/layout/gear1"/>
    <dgm:cxn modelId="{B6F7AA2E-B0C1-40E9-B5DE-005AED0F0CA1}" srcId="{C6A0E8C4-BE6A-4E60-BAA1-8B373E45D9E8}" destId="{2CCF7147-6173-4E87-86F9-4FCAB1998393}" srcOrd="0" destOrd="0" parTransId="{A34907AD-BA42-441D-9903-D08F62E41507}" sibTransId="{6716A3BF-66A3-444C-AF26-DC93439B3C07}"/>
    <dgm:cxn modelId="{7F1379CE-DB8D-4040-8DEC-C1F52B0B69D3}" type="presOf" srcId="{2CCF7147-6173-4E87-86F9-4FCAB1998393}" destId="{2B6A7C07-ECE7-4653-8A13-05FA37CF1441}" srcOrd="2" destOrd="0" presId="urn:microsoft.com/office/officeart/2005/8/layout/gear1"/>
    <dgm:cxn modelId="{0763E78C-1B7E-4F73-822F-07CF8A731E60}" srcId="{C6A0E8C4-BE6A-4E60-BAA1-8B373E45D9E8}" destId="{E5F01EDA-7EB9-4D0B-960D-EB6855A20F09}" srcOrd="1" destOrd="0" parTransId="{6754A478-D7D2-4C8C-85ED-25E31FEB8E95}" sibTransId="{BA31AC12-93AC-4E9B-93FF-1EF72372AA5B}"/>
    <dgm:cxn modelId="{4552B55C-AF0D-4E5E-9EAD-BC644FF1F269}" type="presOf" srcId="{6716A3BF-66A3-444C-AF26-DC93439B3C07}" destId="{0A61CCFC-BBAB-4B94-A719-B2E2FBF97C7C}" srcOrd="0" destOrd="0" presId="urn:microsoft.com/office/officeart/2005/8/layout/gear1"/>
    <dgm:cxn modelId="{6BB8B9A9-2C98-41A9-8189-7B452A02F31A}" type="presOf" srcId="{E5F01EDA-7EB9-4D0B-960D-EB6855A20F09}" destId="{E072E0EA-38CA-4BC4-9FD2-762A72094D5B}" srcOrd="0" destOrd="0" presId="urn:microsoft.com/office/officeart/2005/8/layout/gear1"/>
    <dgm:cxn modelId="{45F0D6AE-9CCB-46CF-9D90-E2F8B99C8655}" type="presOf" srcId="{E5F01EDA-7EB9-4D0B-960D-EB6855A20F09}" destId="{7094F9D9-F942-4779-A0BD-5BFCE51E15FC}" srcOrd="2" destOrd="0" presId="urn:microsoft.com/office/officeart/2005/8/layout/gear1"/>
    <dgm:cxn modelId="{2A3F8AD7-393F-4BE0-BF5E-949374582021}" type="presOf" srcId="{BA31AC12-93AC-4E9B-93FF-1EF72372AA5B}" destId="{459489A9-7297-4CDD-8BA4-7E3CB6385FBE}" srcOrd="0" destOrd="0" presId="urn:microsoft.com/office/officeart/2005/8/layout/gear1"/>
    <dgm:cxn modelId="{2C6D2416-F940-455F-B8DB-B013964F2987}" srcId="{C6A0E8C4-BE6A-4E60-BAA1-8B373E45D9E8}" destId="{633D795D-BCA9-4287-8F6F-D34A0AF018B9}" srcOrd="2" destOrd="0" parTransId="{6B7292A8-CF7B-454C-BE69-8C18A871C999}" sibTransId="{EA52340B-E208-47AC-A906-FD7B813670AE}"/>
    <dgm:cxn modelId="{51787BEA-A137-4D10-80A4-46AFDA157A22}" type="presOf" srcId="{633D795D-BCA9-4287-8F6F-D34A0AF018B9}" destId="{E841C3BC-5B29-4E6D-A4BB-9C914DB57215}" srcOrd="2" destOrd="0" presId="urn:microsoft.com/office/officeart/2005/8/layout/gear1"/>
    <dgm:cxn modelId="{B147723E-677A-4382-AA2C-021B7633D308}" type="presOf" srcId="{633D795D-BCA9-4287-8F6F-D34A0AF018B9}" destId="{421C7591-B4FD-4A5D-8839-0A328916D102}" srcOrd="0" destOrd="0" presId="urn:microsoft.com/office/officeart/2005/8/layout/gear1"/>
    <dgm:cxn modelId="{FCD0D6E5-AEFD-4227-A92D-06578A1E69C9}" type="presOf" srcId="{2CCF7147-6173-4E87-86F9-4FCAB1998393}" destId="{FD8B8D72-10E5-4277-AABC-B79BD45327BC}" srcOrd="1" destOrd="0" presId="urn:microsoft.com/office/officeart/2005/8/layout/gear1"/>
    <dgm:cxn modelId="{FD628EBE-DF50-4421-BE42-2861B9EFAF55}" type="presOf" srcId="{E5F01EDA-7EB9-4D0B-960D-EB6855A20F09}" destId="{53E29CC6-F1DE-4969-8307-B636E04F41A5}" srcOrd="1" destOrd="0" presId="urn:microsoft.com/office/officeart/2005/8/layout/gear1"/>
    <dgm:cxn modelId="{DC0D4B55-5BE9-41F0-938B-970BC987A812}" type="presParOf" srcId="{A03FAF40-1088-412C-9239-31C3CD2C9276}" destId="{54EB90F1-A3CF-4B55-9895-C2EE8B179360}" srcOrd="0" destOrd="0" presId="urn:microsoft.com/office/officeart/2005/8/layout/gear1"/>
    <dgm:cxn modelId="{5C4C9502-C0FC-4F2F-926B-B1FF90E4E7C9}" type="presParOf" srcId="{A03FAF40-1088-412C-9239-31C3CD2C9276}" destId="{FD8B8D72-10E5-4277-AABC-B79BD45327BC}" srcOrd="1" destOrd="0" presId="urn:microsoft.com/office/officeart/2005/8/layout/gear1"/>
    <dgm:cxn modelId="{B0601043-48BF-4827-BA4A-4E31EB16CEFD}" type="presParOf" srcId="{A03FAF40-1088-412C-9239-31C3CD2C9276}" destId="{2B6A7C07-ECE7-4653-8A13-05FA37CF1441}" srcOrd="2" destOrd="0" presId="urn:microsoft.com/office/officeart/2005/8/layout/gear1"/>
    <dgm:cxn modelId="{1D650385-4CF8-461F-A70D-0D3C194C7B6C}" type="presParOf" srcId="{A03FAF40-1088-412C-9239-31C3CD2C9276}" destId="{E072E0EA-38CA-4BC4-9FD2-762A72094D5B}" srcOrd="3" destOrd="0" presId="urn:microsoft.com/office/officeart/2005/8/layout/gear1"/>
    <dgm:cxn modelId="{A1FDC026-68C1-492C-9719-CDCB0CC71E9D}" type="presParOf" srcId="{A03FAF40-1088-412C-9239-31C3CD2C9276}" destId="{53E29CC6-F1DE-4969-8307-B636E04F41A5}" srcOrd="4" destOrd="0" presId="urn:microsoft.com/office/officeart/2005/8/layout/gear1"/>
    <dgm:cxn modelId="{2A308721-89C2-47CF-ACCF-A5B037101575}" type="presParOf" srcId="{A03FAF40-1088-412C-9239-31C3CD2C9276}" destId="{7094F9D9-F942-4779-A0BD-5BFCE51E15FC}" srcOrd="5" destOrd="0" presId="urn:microsoft.com/office/officeart/2005/8/layout/gear1"/>
    <dgm:cxn modelId="{8D152772-D7B7-425B-AEFD-4159FE8A10C7}" type="presParOf" srcId="{A03FAF40-1088-412C-9239-31C3CD2C9276}" destId="{421C7591-B4FD-4A5D-8839-0A328916D102}" srcOrd="6" destOrd="0" presId="urn:microsoft.com/office/officeart/2005/8/layout/gear1"/>
    <dgm:cxn modelId="{D0098C9E-ADC5-4E61-82A9-61FC0EB3E3CA}" type="presParOf" srcId="{A03FAF40-1088-412C-9239-31C3CD2C9276}" destId="{CBFFA41C-04E6-4A6A-B441-42AC90CAF9AC}" srcOrd="7" destOrd="0" presId="urn:microsoft.com/office/officeart/2005/8/layout/gear1"/>
    <dgm:cxn modelId="{1E054A98-F5EA-4712-B3DF-C418CCD5B103}" type="presParOf" srcId="{A03FAF40-1088-412C-9239-31C3CD2C9276}" destId="{E841C3BC-5B29-4E6D-A4BB-9C914DB57215}" srcOrd="8" destOrd="0" presId="urn:microsoft.com/office/officeart/2005/8/layout/gear1"/>
    <dgm:cxn modelId="{C0A2614C-20EB-4A4B-A17F-09034FC9ED56}" type="presParOf" srcId="{A03FAF40-1088-412C-9239-31C3CD2C9276}" destId="{0187A120-173D-4CC5-9414-0E5B215A10A7}" srcOrd="9" destOrd="0" presId="urn:microsoft.com/office/officeart/2005/8/layout/gear1"/>
    <dgm:cxn modelId="{73DD87EF-4E52-42E3-9915-7A98611654F5}" type="presParOf" srcId="{A03FAF40-1088-412C-9239-31C3CD2C9276}" destId="{0A61CCFC-BBAB-4B94-A719-B2E2FBF97C7C}" srcOrd="10" destOrd="0" presId="urn:microsoft.com/office/officeart/2005/8/layout/gear1"/>
    <dgm:cxn modelId="{6301B393-7F77-4E13-BFAE-1C2C337CD8DE}" type="presParOf" srcId="{A03FAF40-1088-412C-9239-31C3CD2C9276}" destId="{459489A9-7297-4CDD-8BA4-7E3CB6385FBE}" srcOrd="11" destOrd="0" presId="urn:microsoft.com/office/officeart/2005/8/layout/gear1"/>
    <dgm:cxn modelId="{B9D4EE41-31CE-465D-9BB4-9F4C5A76F214}" type="presParOf" srcId="{A03FAF40-1088-412C-9239-31C3CD2C9276}" destId="{533A6AF6-F035-49E9-B6F5-B7B59B2AD2B6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EB90F1-A3CF-4B55-9895-C2EE8B179360}">
      <dsp:nvSpPr>
        <dsp:cNvPr id="0" name=""/>
        <dsp:cNvSpPr/>
      </dsp:nvSpPr>
      <dsp:spPr>
        <a:xfrm>
          <a:off x="2114291" y="1759531"/>
          <a:ext cx="2089605" cy="2089605"/>
        </a:xfrm>
        <a:prstGeom prst="gear9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itchFamily="34" charset="0"/>
              <a:cs typeface="Arial" pitchFamily="34" charset="0"/>
            </a:rPr>
            <a:t>Разработанная нормативно-правовая база, отражающая как регламенты взаимодействия, так и  мотивационные компоненты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>
        <a:off x="2534395" y="2249011"/>
        <a:ext cx="1249397" cy="1074100"/>
      </dsp:txXfrm>
    </dsp:sp>
    <dsp:sp modelId="{E072E0EA-38CA-4BC4-9FD2-762A72094D5B}">
      <dsp:nvSpPr>
        <dsp:cNvPr id="0" name=""/>
        <dsp:cNvSpPr/>
      </dsp:nvSpPr>
      <dsp:spPr>
        <a:xfrm rot="21280804">
          <a:off x="329920" y="875134"/>
          <a:ext cx="2189967" cy="2031431"/>
        </a:xfrm>
        <a:prstGeom prst="gear6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Обученный персонал (на разных уровнях управления)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864384" y="1389644"/>
        <a:ext cx="1121039" cy="1002411"/>
      </dsp:txXfrm>
    </dsp:sp>
    <dsp:sp modelId="{421C7591-B4FD-4A5D-8839-0A328916D102}">
      <dsp:nvSpPr>
        <dsp:cNvPr id="0" name=""/>
        <dsp:cNvSpPr/>
      </dsp:nvSpPr>
      <dsp:spPr>
        <a:xfrm rot="1518243">
          <a:off x="1962141" y="156765"/>
          <a:ext cx="1808573" cy="1609833"/>
        </a:xfrm>
        <a:prstGeom prst="gear6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itchFamily="34" charset="0"/>
              <a:cs typeface="Arial" pitchFamily="34" charset="0"/>
            </a:rPr>
            <a:t>Информационная система для ведения проектов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 rot="900000">
        <a:off x="2370602" y="498061"/>
        <a:ext cx="991651" cy="927241"/>
      </dsp:txXfrm>
    </dsp:sp>
    <dsp:sp modelId="{0A61CCFC-BBAB-4B94-A719-B2E2FBF97C7C}">
      <dsp:nvSpPr>
        <dsp:cNvPr id="0" name=""/>
        <dsp:cNvSpPr/>
      </dsp:nvSpPr>
      <dsp:spPr>
        <a:xfrm>
          <a:off x="2471002" y="1544831"/>
          <a:ext cx="2402411" cy="2606811"/>
        </a:xfrm>
        <a:prstGeom prst="circularArrow">
          <a:avLst>
            <a:gd name="adj1" fmla="val 4688"/>
            <a:gd name="adj2" fmla="val 299029"/>
            <a:gd name="adj3" fmla="val 2506084"/>
            <a:gd name="adj4" fmla="val 15883168"/>
            <a:gd name="adj5" fmla="val 5469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9489A9-7297-4CDD-8BA4-7E3CB6385FBE}">
      <dsp:nvSpPr>
        <dsp:cNvPr id="0" name=""/>
        <dsp:cNvSpPr/>
      </dsp:nvSpPr>
      <dsp:spPr>
        <a:xfrm rot="1375953">
          <a:off x="-49403" y="817768"/>
          <a:ext cx="1943333" cy="194333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3A6AF6-F035-49E9-B6F5-B7B59B2AD2B6}">
      <dsp:nvSpPr>
        <dsp:cNvPr id="0" name=""/>
        <dsp:cNvSpPr/>
      </dsp:nvSpPr>
      <dsp:spPr>
        <a:xfrm rot="1612012">
          <a:off x="1486967" y="-87454"/>
          <a:ext cx="2095304" cy="209530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90916-7A45-48F4-9A02-80E1993B7D32}" type="datetimeFigureOut">
              <a:rPr lang="ru-RU" smtClean="0"/>
              <a:pPr/>
              <a:t>13.12.17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31788" y="685800"/>
            <a:ext cx="61944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C0C13-F647-4DE3-841D-8BE8906BD7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3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71682"/>
            <a:ext cx="7772400" cy="108448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866973"/>
            <a:ext cx="6400800" cy="129294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683F-D6FE-423D-AD88-EE198B780745}" type="datetime1">
              <a:rPr lang="ru-RU" smtClean="0"/>
              <a:pPr/>
              <a:t>13.12.17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398E-6918-4F06-B22C-DDF3CBB347CF}" type="datetime1">
              <a:rPr lang="ru-RU" smtClean="0"/>
              <a:pPr/>
              <a:t>13.12.17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2609"/>
            <a:ext cx="2057400" cy="431685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2609"/>
            <a:ext cx="6019800" cy="431685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19747-0F25-4B4C-9F66-D2492D9FAA7C}" type="datetime1">
              <a:rPr lang="ru-RU" smtClean="0"/>
              <a:pPr/>
              <a:t>13.12.17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06D53-1C58-4986-BB62-06B3E07CBBB4}" type="datetime1">
              <a:rPr lang="ru-RU" smtClean="0"/>
              <a:pPr/>
              <a:t>13.12.17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251109"/>
            <a:ext cx="7772400" cy="100484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44374"/>
            <a:ext cx="7772400" cy="11067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C2DBD-FAE5-4B6B-A564-0738F2327A61}" type="datetime1">
              <a:rPr lang="ru-RU" smtClean="0"/>
              <a:pPr/>
              <a:t>13.12.17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80518"/>
            <a:ext cx="4038600" cy="33389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180518"/>
            <a:ext cx="4038600" cy="33389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E0E64-B868-4CCD-8A2E-942D5D1023C4}" type="datetime1">
              <a:rPr lang="ru-RU" smtClean="0"/>
              <a:pPr/>
              <a:t>13.12.17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32501"/>
            <a:ext cx="4040188" cy="4719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04474"/>
            <a:ext cx="4040188" cy="29149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32501"/>
            <a:ext cx="4041775" cy="4719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04474"/>
            <a:ext cx="4041775" cy="29149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8BB8-EB19-465F-965A-C417EF39F9B8}" type="datetime1">
              <a:rPr lang="ru-RU" smtClean="0"/>
              <a:pPr/>
              <a:t>13.12.17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3C31-9847-4C75-BE0A-EBF09FF6BC97}" type="datetime1">
              <a:rPr lang="ru-RU" smtClean="0"/>
              <a:pPr/>
              <a:t>13.12.17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02D5-D578-4B55-8CCD-ADDDD0EB3B26}" type="datetime1">
              <a:rPr lang="ru-RU" smtClean="0"/>
              <a:pPr/>
              <a:t>13.12.17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1438"/>
            <a:ext cx="3008313" cy="85728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1438"/>
            <a:ext cx="5111750" cy="43180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58719"/>
            <a:ext cx="3008313" cy="34607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943ED-4741-49C2-B560-A499D6764F9B}" type="datetime1">
              <a:rPr lang="ru-RU" smtClean="0"/>
              <a:pPr/>
              <a:t>13.12.17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541554"/>
            <a:ext cx="5486400" cy="41810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2063"/>
            <a:ext cx="5486400" cy="303561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3959655"/>
            <a:ext cx="5486400" cy="5937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07D1-C81F-4513-8F24-09EBCBF2E64C}" type="datetime1">
              <a:rPr lang="ru-RU" smtClean="0"/>
              <a:pPr/>
              <a:t>13.12.17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2609"/>
            <a:ext cx="8229600" cy="843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80518"/>
            <a:ext cx="8229600" cy="33389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689280"/>
            <a:ext cx="2133600" cy="2693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35CD7-F9AD-449B-BA08-28C30ACA8549}" type="datetime1">
              <a:rPr lang="ru-RU" smtClean="0"/>
              <a:pPr/>
              <a:t>13.12.17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689280"/>
            <a:ext cx="2895600" cy="2693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689280"/>
            <a:ext cx="2133600" cy="2693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4" Type="http://schemas.openxmlformats.org/officeDocument/2006/relationships/image" Target="../media/image36.png"/><Relationship Id="rId5" Type="http://schemas.openxmlformats.org/officeDocument/2006/relationships/image" Target="../media/image37.jpeg"/><Relationship Id="rId6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4" Type="http://schemas.openxmlformats.org/officeDocument/2006/relationships/image" Target="../media/image3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39.jp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jpeg"/><Relationship Id="rId20" Type="http://schemas.openxmlformats.org/officeDocument/2006/relationships/image" Target="../media/image20.jpeg"/><Relationship Id="rId21" Type="http://schemas.openxmlformats.org/officeDocument/2006/relationships/image" Target="../media/image21.jpeg"/><Relationship Id="rId22" Type="http://schemas.openxmlformats.org/officeDocument/2006/relationships/image" Target="../media/image22.png"/><Relationship Id="rId23" Type="http://schemas.openxmlformats.org/officeDocument/2006/relationships/image" Target="../media/image23.jpeg"/><Relationship Id="rId24" Type="http://schemas.openxmlformats.org/officeDocument/2006/relationships/image" Target="../media/image24.jpeg"/><Relationship Id="rId25" Type="http://schemas.openxmlformats.org/officeDocument/2006/relationships/image" Target="../media/image25.png"/><Relationship Id="rId26" Type="http://schemas.openxmlformats.org/officeDocument/2006/relationships/image" Target="../media/image26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png"/><Relationship Id="rId14" Type="http://schemas.openxmlformats.org/officeDocument/2006/relationships/image" Target="../media/image14.png"/><Relationship Id="rId15" Type="http://schemas.openxmlformats.org/officeDocument/2006/relationships/image" Target="../media/image15.png"/><Relationship Id="rId16" Type="http://schemas.openxmlformats.org/officeDocument/2006/relationships/image" Target="../media/image16.jpeg"/><Relationship Id="rId17" Type="http://schemas.openxmlformats.org/officeDocument/2006/relationships/image" Target="../media/image17.jpeg"/><Relationship Id="rId18" Type="http://schemas.openxmlformats.org/officeDocument/2006/relationships/image" Target="../media/image18.png"/><Relationship Id="rId19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jpeg"/><Relationship Id="rId7" Type="http://schemas.openxmlformats.org/officeDocument/2006/relationships/image" Target="../media/image7.jpeg"/><Relationship Id="rId8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Relationship Id="rId3" Type="http://schemas.openxmlformats.org/officeDocument/2006/relationships/image" Target="../media/image3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.png"/><Relationship Id="rId3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3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1529"/>
            <a:ext cx="8229600" cy="29978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Вызовы Управления проектами в университете </a:t>
            </a:r>
            <a:endParaRPr lang="ru-RU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:\Users\dns\Downloads\логотип WIN биз решения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329881"/>
            <a:ext cx="1812036" cy="541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3033737"/>
            <a:ext cx="8076732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>
                <a:latin typeface="Arial" pitchFamily="34" charset="0"/>
                <a:cs typeface="Arial" pitchFamily="34" charset="0"/>
              </a:rPr>
              <a:t>Вениамин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Кизеев</a:t>
            </a:r>
          </a:p>
          <a:p>
            <a:pPr algn="r"/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lnSpc>
                <a:spcPct val="150000"/>
              </a:lnSpc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Директор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ГК WIN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Corp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</a:t>
            </a:r>
          </a:p>
          <a:p>
            <a:pPr algn="r">
              <a:lnSpc>
                <a:spcPct val="150000"/>
              </a:lnSpc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Зам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. Председателя правления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«СОВНЕТ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»,</a:t>
            </a:r>
          </a:p>
          <a:p>
            <a:pPr algn="r">
              <a:lnSpc>
                <a:spcPct val="150000"/>
              </a:lnSpc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Эксперт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по управлению проектами «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WIN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бизнес решения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»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119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4689280"/>
            <a:ext cx="1417426" cy="60743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10</a:t>
            </a:fld>
            <a:endParaRPr lang="ru-RU"/>
          </a:p>
        </p:txBody>
      </p:sp>
      <p:pic>
        <p:nvPicPr>
          <p:cNvPr id="5" name="Picture 2" descr="http://www.ssmu.ru/upload/gallery/images/proekty_052_image_big_737_28_813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586" y="2984808"/>
            <a:ext cx="2591246" cy="17269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23528" y="1091982"/>
            <a:ext cx="8524312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Первый в России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сетевой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центр компетентности по управлению проектами в здравоохранении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на базе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СибГМУ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600" u="sng" dirty="0" smtClean="0">
                <a:solidFill>
                  <a:srgbClr val="C0000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Цель деятельности центра: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выявление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и экспертиза проектов с позиции требований проектного управления, тиражирование лучших практик управления проектами в сфере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здравоохранения.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10" descr="Картинки по запросу winbd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70" b="33605"/>
          <a:stretch/>
        </p:blipFill>
        <p:spPr bwMode="auto">
          <a:xfrm>
            <a:off x="5349377" y="3537785"/>
            <a:ext cx="1526879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D:\Документы Дмитриев\Логотипы\_1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96" t="11894" r="23235" b="14143"/>
          <a:stretch/>
        </p:blipFill>
        <p:spPr bwMode="auto">
          <a:xfrm>
            <a:off x="3577219" y="3366065"/>
            <a:ext cx="634741" cy="883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Похожее изображение"/>
          <p:cNvPicPr>
            <a:picLocks noChangeAspect="1" noChangeArrowheads="1"/>
          </p:cNvPicPr>
          <p:nvPr/>
        </p:nvPicPr>
        <p:blipFill rotWithShape="1">
          <a:blip r:embed="rId5"/>
          <a:srcRect r="50000"/>
          <a:stretch/>
        </p:blipFill>
        <p:spPr bwMode="auto">
          <a:xfrm>
            <a:off x="4499992" y="3465785"/>
            <a:ext cx="662112" cy="684000"/>
          </a:xfrm>
          <a:prstGeom prst="rect">
            <a:avLst/>
          </a:prstGeom>
          <a:noFill/>
        </p:spPr>
      </p:pic>
      <p:pic>
        <p:nvPicPr>
          <p:cNvPr id="11" name="Picture 6" descr="Картинки по запросу km-alliance 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911" y="3702388"/>
            <a:ext cx="1971585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Заголовок 1"/>
          <p:cNvSpPr txBox="1">
            <a:spLocks/>
          </p:cNvSpPr>
          <p:nvPr/>
        </p:nvSpPr>
        <p:spPr>
          <a:xfrm>
            <a:off x="0" y="153417"/>
            <a:ext cx="9144000" cy="720080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b="1" dirty="0"/>
              <a:t>Сетевой центр компетентности по управлению проектами в сфере здравоохранения</a:t>
            </a:r>
          </a:p>
        </p:txBody>
      </p:sp>
    </p:spTree>
    <p:extLst>
      <p:ext uri="{BB962C8B-B14F-4D97-AF65-F5344CB8AC3E}">
        <p14:creationId xmlns:p14="http://schemas.microsoft.com/office/powerpoint/2010/main" val="770712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297433"/>
            <a:ext cx="9144000" cy="50405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ru-RU" sz="2000" b="1" dirty="0"/>
              <a:t>Курс «Система управления проектами в университете»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1165299"/>
            <a:ext cx="4752528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Курс основан на: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базе стандарта 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ICB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IPMA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и стандарта 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НТК (СОВНЕТ) ,</a:t>
            </a:r>
            <a:endParaRPr lang="ru-RU" sz="1100" dirty="0"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лучших практиках и системе управления проектами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СибГМУ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,</a:t>
            </a:r>
            <a:endParaRPr lang="ru-RU" sz="1100" dirty="0"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опыте управления проектами 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компании 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«WIN Бизнес решения».</a:t>
            </a:r>
          </a:p>
          <a:p>
            <a:endParaRPr lang="ru-RU" sz="1100" dirty="0">
              <a:latin typeface="Arial" pitchFamily="34" charset="0"/>
              <a:cs typeface="Arial" pitchFamily="34" charset="0"/>
            </a:endParaRPr>
          </a:p>
          <a:p>
            <a:r>
              <a:rPr lang="ru-RU" sz="1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стоимость обучения включено: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Курс в размере 44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академ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. ч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.,</a:t>
            </a:r>
            <a:endParaRPr lang="ru-RU" sz="1100" dirty="0"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Стандарт «Управление проектами: Основы профессиональных знаний и Национальные требования к компетентности (НТК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)»,</a:t>
            </a:r>
            <a:endParaRPr lang="ru-RU" sz="1100" dirty="0"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Тренировочные тесты на сертификацию по международным стандартам IPMA (46 закрытых вопросов и 9 открытых вопросов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marL="171450" indent="-171450">
              <a:buFont typeface="Arial" pitchFamily="34" charset="0"/>
              <a:buChar char="•"/>
            </a:pPr>
            <a:endParaRPr lang="ru-RU" sz="1100" dirty="0">
              <a:latin typeface="Arial" pitchFamily="34" charset="0"/>
              <a:cs typeface="Arial" pitchFamily="34" charset="0"/>
            </a:endParaRPr>
          </a:p>
          <a:p>
            <a:r>
              <a:rPr lang="ru-RU" sz="1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Тренеры: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Кизеев В.М., Зам. Председателя правления «СОВНЕТ», Эксперт по управлению проектами «WIN бизнес решения», IPMA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Level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 В,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Дмитриев А.А., начальник управления проектов и программ ФГБОУ ВО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СибГМУ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 Минздрава России, IPMA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Level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 D,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Куликов Е.С., начальник научного управления ФГБОУ ВО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СибГМУ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 Минздрава России, д.м.н., IPMA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Level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 D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14" name="Picture 10" descr="Картинки по запросу winbd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70" b="33605"/>
          <a:stretch/>
        </p:blipFill>
        <p:spPr bwMode="auto">
          <a:xfrm>
            <a:off x="7221585" y="1045217"/>
            <a:ext cx="1526879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5" descr="D:\Документы Дмитриев\Логотипы\_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96" t="11894" r="23235" b="14143"/>
          <a:stretch/>
        </p:blipFill>
        <p:spPr bwMode="auto">
          <a:xfrm>
            <a:off x="5449427" y="873497"/>
            <a:ext cx="634741" cy="883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 descr="Похожее изображение"/>
          <p:cNvPicPr>
            <a:picLocks noChangeAspect="1" noChangeArrowheads="1"/>
          </p:cNvPicPr>
          <p:nvPr/>
        </p:nvPicPr>
        <p:blipFill rotWithShape="1">
          <a:blip r:embed="rId4"/>
          <a:srcRect r="50000"/>
          <a:stretch/>
        </p:blipFill>
        <p:spPr bwMode="auto">
          <a:xfrm>
            <a:off x="6372200" y="973217"/>
            <a:ext cx="662112" cy="684000"/>
          </a:xfrm>
          <a:prstGeom prst="rect">
            <a:avLst/>
          </a:prstGeom>
          <a:noFill/>
        </p:spPr>
      </p:pic>
      <p:sp>
        <p:nvSpPr>
          <p:cNvPr id="19" name="Заголовок 1"/>
          <p:cNvSpPr txBox="1">
            <a:spLocks/>
          </p:cNvSpPr>
          <p:nvPr/>
        </p:nvSpPr>
        <p:spPr>
          <a:xfrm>
            <a:off x="5053891" y="1881609"/>
            <a:ext cx="4054613" cy="2556284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000" b="1" dirty="0"/>
              <a:t>Разделы курса: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000" dirty="0"/>
              <a:t>1. Тенденции современного управления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000" dirty="0"/>
              <a:t>2. Управление проектами как инструмент достижения стратегических целей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000" dirty="0"/>
              <a:t>3. Внедрение Корпоративной системы управления проектами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000" dirty="0"/>
              <a:t>4. Стратегия университета, как источник формирования проектов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000" dirty="0"/>
              <a:t>5. Проекты, программы, портфели в университете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000" dirty="0"/>
              <a:t>6. Особенности управления проектами внутри университета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000" dirty="0"/>
              <a:t>7. Субъекты управления проектами и формирования проектной культуры внутри университета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000" dirty="0"/>
              <a:t>8. Основные параметры ключевых проектов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000" dirty="0"/>
              <a:t>9. Планирование развития управления проектами в университете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000" dirty="0"/>
              <a:t>10. Анализ уроков извлеченных и основные </a:t>
            </a:r>
            <a:r>
              <a:rPr lang="ru-RU" sz="1000" dirty="0" smtClean="0"/>
              <a:t>выводы</a:t>
            </a:r>
            <a:endParaRPr lang="ru-RU" sz="20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23528" y="4617913"/>
            <a:ext cx="820891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Участникам курса предоставляется скидка 10% для прохождения сертификации по управлению проектами по модели IPMA-СОВНЕТ.</a:t>
            </a:r>
            <a:endParaRPr lang="ru-RU" sz="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870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323528" y="1363305"/>
            <a:ext cx="5040560" cy="45719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176213" algn="l">
              <a:lnSpc>
                <a:spcPct val="100000"/>
              </a:lnSpc>
              <a:spcBef>
                <a:spcPts val="600"/>
              </a:spcBef>
            </a:pPr>
            <a:endParaRPr lang="ru-RU" sz="2000" b="1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39541" y="869393"/>
            <a:ext cx="5472608" cy="543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34" tIns="45718" rIns="91434" bIns="45718" rtlCol="0" anchor="ctr">
            <a:sp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2600" b="1">
                <a:solidFill>
                  <a:srgbClr val="C00000"/>
                </a:solidFill>
                <a:latin typeface="Cambria" pitchFamily="18" charset="0"/>
              </a:defRPr>
            </a:lvl1pPr>
          </a:lstStyle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Удачи в ваших проектах!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>
            <a:off x="2357640" y="2097633"/>
            <a:ext cx="3254509" cy="15491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 algn="r">
              <a:buNone/>
            </a:pPr>
            <a:r>
              <a:rPr lang="ru-RU" sz="2800" b="1" u="sng" dirty="0" smtClean="0">
                <a:solidFill>
                  <a:srgbClr val="3366FF"/>
                </a:solidFill>
                <a:latin typeface="Arial" pitchFamily="34" charset="0"/>
                <a:cs typeface="Arial" pitchFamily="34" charset="0"/>
              </a:rPr>
              <a:t>Вениамин </a:t>
            </a:r>
            <a:r>
              <a:rPr lang="ru-RU" sz="2800" b="1" u="sng" dirty="0" err="1" smtClean="0">
                <a:solidFill>
                  <a:srgbClr val="3366FF"/>
                </a:solidFill>
                <a:latin typeface="Arial" pitchFamily="34" charset="0"/>
                <a:cs typeface="Arial" pitchFamily="34" charset="0"/>
              </a:rPr>
              <a:t>Кизеев</a:t>
            </a:r>
            <a:endParaRPr lang="ru-RU" sz="2800" b="1" u="sng" dirty="0" smtClean="0">
              <a:solidFill>
                <a:srgbClr val="3366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ru-RU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3" descr="C:\Users\dns\Downloads\логотип WIN биз решения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329881"/>
            <a:ext cx="1812036" cy="541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Изображение 2" descr="Кизеев В 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27" b="16968"/>
          <a:stretch/>
        </p:blipFill>
        <p:spPr>
          <a:xfrm>
            <a:off x="6012160" y="810866"/>
            <a:ext cx="2962141" cy="297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858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Объект 2"/>
          <p:cNvSpPr txBox="1">
            <a:spLocks/>
          </p:cNvSpPr>
          <p:nvPr/>
        </p:nvSpPr>
        <p:spPr>
          <a:xfrm>
            <a:off x="91976" y="657473"/>
            <a:ext cx="7000303" cy="2361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None/>
              <a:tabLst>
                <a:tab pos="174625" algn="l"/>
              </a:tabLs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Подготовка первоклассных управленческих команд</a:t>
            </a:r>
          </a:p>
          <a:p>
            <a:pPr>
              <a:lnSpc>
                <a:spcPct val="130000"/>
              </a:lnSpc>
              <a:tabLst>
                <a:tab pos="174625" algn="l"/>
              </a:tabLst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Стратегические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сессии развития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30000"/>
              </a:lnSpc>
              <a:tabLst>
                <a:tab pos="174625" algn="l"/>
              </a:tabLst>
            </a:pPr>
            <a:r>
              <a:rPr lang="ru-RU" sz="1600" dirty="0" err="1">
                <a:latin typeface="Arial" pitchFamily="34" charset="0"/>
                <a:cs typeface="Arial" pitchFamily="34" charset="0"/>
              </a:rPr>
              <a:t>Геймофикация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Бизнес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симуляции</a:t>
            </a:r>
          </a:p>
          <a:p>
            <a:pPr>
              <a:lnSpc>
                <a:spcPct val="130000"/>
              </a:lnSpc>
              <a:tabLst>
                <a:tab pos="174625" algn="l"/>
              </a:tabLst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Сертификация по управлению проектами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I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PMA/СОВНЕТ; ПМ СТАНДАРТ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30000"/>
              </a:lnSpc>
              <a:tabLst>
                <a:tab pos="174625" algn="l"/>
              </a:tabLs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Короткие тренинги (2-3 дня)</a:t>
            </a:r>
          </a:p>
          <a:p>
            <a:pPr>
              <a:lnSpc>
                <a:spcPct val="130000"/>
              </a:lnSpc>
              <a:tabLst>
                <a:tab pos="174625" algn="l"/>
              </a:tabLs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Дистанционно-очные курсы </a:t>
            </a:r>
          </a:p>
        </p:txBody>
      </p:sp>
      <p:pic>
        <p:nvPicPr>
          <p:cNvPr id="21" name="Picture 2" descr="C:\Users\Al_byu\Desktop\Вин бд\логотип WIN биз решения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323" y="93877"/>
            <a:ext cx="1770555" cy="529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-108520" y="547675"/>
            <a:ext cx="6988930" cy="0"/>
          </a:xfrm>
          <a:prstGeom prst="line">
            <a:avLst/>
          </a:prstGeom>
          <a:ln w="57150">
            <a:solidFill>
              <a:srgbClr val="D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utoShape 8" descr="Картинки по запросу сфу логоти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9" name="Группа 28"/>
          <p:cNvGrpSpPr/>
          <p:nvPr/>
        </p:nvGrpSpPr>
        <p:grpSpPr>
          <a:xfrm>
            <a:off x="3385945" y="3249761"/>
            <a:ext cx="5662275" cy="1684733"/>
            <a:chOff x="3203849" y="3344452"/>
            <a:chExt cx="5844371" cy="1699123"/>
          </a:xfrm>
        </p:grpSpPr>
        <p:pic>
          <p:nvPicPr>
            <p:cNvPr id="17" name="Picture 5" descr="D:\Документы Дмитриев\Логотипы\_1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596" t="11894" r="23235" b="14143"/>
            <a:stretch/>
          </p:blipFill>
          <p:spPr bwMode="auto">
            <a:xfrm>
              <a:off x="4861964" y="3585209"/>
              <a:ext cx="394112" cy="548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" name="Picture 5" descr="C:\Users\dns\Downloads\tpu_logotip_rgb-04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62" t="11732" r="7258" b="14518"/>
            <a:stretch/>
          </p:blipFill>
          <p:spPr bwMode="auto">
            <a:xfrm>
              <a:off x="4788068" y="3625397"/>
              <a:ext cx="627995" cy="4222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C:\Users\dns\Downloads\kuzstu-logo2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51125" y="3590820"/>
              <a:ext cx="419073" cy="4110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1" name="Picture 7" descr="C:\Users\dns\Downloads\gazpromtransgaz-tomsk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5402" y="4138432"/>
              <a:ext cx="607236" cy="3455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D:\logo_KemSU\logo KemSU\jpeg\logo_-02.jp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159" r="8218" b="24450"/>
            <a:stretch/>
          </p:blipFill>
          <p:spPr bwMode="auto">
            <a:xfrm>
              <a:off x="3773517" y="4196898"/>
              <a:ext cx="939914" cy="3024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3" name="Picture 9" descr="C:\Users\dns\Downloads\10983_Gerb_n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8018" y="4567564"/>
              <a:ext cx="450911" cy="431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C:\Users\dns\Downloads\tgu_1.jpg"/>
            <p:cNvPicPr>
              <a:picLocks noChangeAspect="1" noChangeArrowheads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705" t="18447" r="14562" b="19434"/>
            <a:stretch/>
          </p:blipFill>
          <p:spPr bwMode="auto">
            <a:xfrm>
              <a:off x="5514915" y="4148016"/>
              <a:ext cx="718490" cy="325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5" name="Picture 11" descr="C:\Users\dns\Downloads\logo21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220" y="4573515"/>
              <a:ext cx="654136" cy="3524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Прямоугольник 2"/>
            <p:cNvSpPr/>
            <p:nvPr/>
          </p:nvSpPr>
          <p:spPr>
            <a:xfrm>
              <a:off x="3702222" y="3537793"/>
              <a:ext cx="5345998" cy="1505782"/>
            </a:xfrm>
            <a:prstGeom prst="rect">
              <a:avLst/>
            </a:prstGeom>
            <a:noFill/>
            <a:ln w="6350">
              <a:solidFill>
                <a:srgbClr val="DA0000">
                  <a:alpha val="52157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3203849" y="3344452"/>
              <a:ext cx="1512168" cy="65738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КЛИЕНТЫ</a:t>
              </a:r>
              <a:endParaRPr lang="ru-RU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4" name="Picture 2" descr="C:\Users\Вход\Desktop\юнов.png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6441941" y="4726278"/>
              <a:ext cx="755872" cy="83271"/>
            </a:xfrm>
            <a:prstGeom prst="rect">
              <a:avLst/>
            </a:prstGeom>
            <a:noFill/>
          </p:spPr>
        </p:pic>
        <p:pic>
          <p:nvPicPr>
            <p:cNvPr id="36" name="Picture 2" descr="Вятский Государственный Университет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90439" y="3614344"/>
              <a:ext cx="917874" cy="3164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4" descr="Сургутский государственный университет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1941" y="3589244"/>
              <a:ext cx="438469" cy="4345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Герб МарГУ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6416" y="3590820"/>
              <a:ext cx="563774" cy="4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8" name="Picture 10" descr="Картинки по запросу сфу логотип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281" y="4134520"/>
              <a:ext cx="675285" cy="4017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17" descr="C:\Users\Даша\Desktop\fdbd7e94d5515a6dc254fc82517433be.JPG"/>
            <p:cNvPicPr>
              <a:picLocks noChangeAspect="1" noChangeArrowheads="1"/>
            </p:cNvPicPr>
            <p:nvPr/>
          </p:nvPicPr>
          <p:blipFill>
            <a:blip r:embed="rId1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346599" y="4059960"/>
              <a:ext cx="869241" cy="461447"/>
            </a:xfrm>
            <a:prstGeom prst="rect">
              <a:avLst/>
            </a:prstGeom>
            <a:noFill/>
          </p:spPr>
        </p:pic>
        <p:pic>
          <p:nvPicPr>
            <p:cNvPr id="42" name="Picture 7" descr="C:\Users\Вход\Desktop\i (1).jpg"/>
            <p:cNvPicPr>
              <a:picLocks noChangeAspect="1" noChangeArrowheads="1"/>
            </p:cNvPicPr>
            <p:nvPr/>
          </p:nvPicPr>
          <p:blipFill rotWithShape="1">
            <a:blip r:embed="rId17" cstate="print"/>
            <a:srcRect t="24198" r="12111" b="16112"/>
            <a:stretch/>
          </p:blipFill>
          <p:spPr bwMode="auto">
            <a:xfrm>
              <a:off x="5302495" y="4596715"/>
              <a:ext cx="1116331" cy="373015"/>
            </a:xfrm>
            <a:prstGeom prst="rect">
              <a:avLst/>
            </a:prstGeom>
            <a:noFill/>
          </p:spPr>
        </p:pic>
        <p:pic>
          <p:nvPicPr>
            <p:cNvPr id="43" name="Picture 6" descr="Сеть кафе-мороженое «33 пингвина»"/>
            <p:cNvPicPr>
              <a:picLocks noChangeAspect="1" noChangeArrowheads="1"/>
            </p:cNvPicPr>
            <p:nvPr/>
          </p:nvPicPr>
          <p:blipFill rotWithShape="1"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7" r="15794"/>
            <a:stretch/>
          </p:blipFill>
          <p:spPr bwMode="auto">
            <a:xfrm>
              <a:off x="7369784" y="4068327"/>
              <a:ext cx="559184" cy="4055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5" descr="C:\Users\Вход\Desktop\logo1.png"/>
            <p:cNvPicPr>
              <a:picLocks noChangeAspect="1" noChangeArrowheads="1"/>
            </p:cNvPicPr>
            <p:nvPr/>
          </p:nvPicPr>
          <p:blipFill rotWithShape="1">
            <a:blip r:embed="rId19" cstate="print"/>
            <a:srcRect t="28156" b="12548"/>
            <a:stretch/>
          </p:blipFill>
          <p:spPr bwMode="auto">
            <a:xfrm>
              <a:off x="8011893" y="4581858"/>
              <a:ext cx="988133" cy="390614"/>
            </a:xfrm>
            <a:prstGeom prst="rect">
              <a:avLst/>
            </a:prstGeom>
            <a:noFill/>
          </p:spPr>
        </p:pic>
        <p:pic>
          <p:nvPicPr>
            <p:cNvPr id="2060" name="Picture 12" descr="https://hh.ru/employer-logo/2310921.jpeg"/>
            <p:cNvPicPr>
              <a:picLocks noChangeAspect="1" noChangeArrowheads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2377" y="4583736"/>
              <a:ext cx="613999" cy="3402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1" name="Группа 30"/>
          <p:cNvGrpSpPr/>
          <p:nvPr/>
        </p:nvGrpSpPr>
        <p:grpSpPr>
          <a:xfrm>
            <a:off x="107504" y="3249761"/>
            <a:ext cx="3144958" cy="1554228"/>
            <a:chOff x="107504" y="3249761"/>
            <a:chExt cx="3144958" cy="1554228"/>
          </a:xfrm>
        </p:grpSpPr>
        <p:pic>
          <p:nvPicPr>
            <p:cNvPr id="2050" name="Picture 2" descr="C:\Users\dns\Downloads\logotype_sovnet_rus.jpg"/>
            <p:cNvPicPr>
              <a:picLocks noChangeAspect="1" noChangeArrowheads="1"/>
            </p:cNvPicPr>
            <p:nvPr/>
          </p:nvPicPr>
          <p:blipFill rotWithShape="1"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894" t="9198" r="12162" b="10027"/>
            <a:stretch/>
          </p:blipFill>
          <p:spPr bwMode="auto">
            <a:xfrm>
              <a:off x="1740294" y="3681934"/>
              <a:ext cx="445696" cy="4848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1" name="Picture 3" descr="C:\Users\dns\Downloads\ЦОРПУ.png"/>
            <p:cNvPicPr>
              <a:picLocks noChangeAspect="1" noChangeArrowheads="1"/>
            </p:cNvPicPr>
            <p:nvPr/>
          </p:nvPicPr>
          <p:blipFill rotWithShape="1"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5126" b="25358"/>
            <a:stretch/>
          </p:blipFill>
          <p:spPr bwMode="auto">
            <a:xfrm>
              <a:off x="2233623" y="3681934"/>
              <a:ext cx="945006" cy="477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 descr="C:\Users\dns\Downloads\lpg-580x386.jpg"/>
            <p:cNvPicPr>
              <a:picLocks noChangeAspect="1" noChangeArrowheads="1"/>
            </p:cNvPicPr>
            <p:nvPr/>
          </p:nvPicPr>
          <p:blipFill rotWithShape="1"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382" b="19933"/>
            <a:stretch/>
          </p:blipFill>
          <p:spPr bwMode="auto">
            <a:xfrm>
              <a:off x="1596278" y="4294595"/>
              <a:ext cx="702357" cy="2944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3" name="Picture 5" descr="C:\Users\dns\Downloads\08-11-16-img.jpg"/>
            <p:cNvPicPr>
              <a:picLocks noChangeAspect="1" noChangeArrowheads="1"/>
            </p:cNvPicPr>
            <p:nvPr/>
          </p:nvPicPr>
          <p:blipFill rotWithShape="1"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748" t="29784" r="10747" b="21961"/>
            <a:stretch/>
          </p:blipFill>
          <p:spPr bwMode="auto">
            <a:xfrm>
              <a:off x="2353372" y="4289445"/>
              <a:ext cx="899090" cy="3047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Прямоугольник 26"/>
            <p:cNvSpPr/>
            <p:nvPr/>
          </p:nvSpPr>
          <p:spPr>
            <a:xfrm>
              <a:off x="348205" y="3443102"/>
              <a:ext cx="2904257" cy="1360887"/>
            </a:xfrm>
            <a:prstGeom prst="rect">
              <a:avLst/>
            </a:prstGeom>
            <a:noFill/>
            <a:ln w="9525">
              <a:solidFill>
                <a:srgbClr val="DA0000">
                  <a:alpha val="52941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107504" y="3249761"/>
              <a:ext cx="1512168" cy="660429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ПАРТНЕРЫ</a:t>
              </a:r>
              <a:endParaRPr lang="ru-RU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72" name="Picture 7" descr="C:\Users\Вход\Downloads\Международная Ассоциация ТРИЗ.png"/>
            <p:cNvPicPr>
              <a:picLocks noChangeAspect="1" noChangeArrowheads="1"/>
            </p:cNvPicPr>
            <p:nvPr/>
          </p:nvPicPr>
          <p:blipFill rotWithShape="1">
            <a:blip r:embed="rId25" cstate="print"/>
            <a:srcRect l="423" t="1" r="7673" b="-1"/>
            <a:stretch/>
          </p:blipFill>
          <p:spPr bwMode="auto">
            <a:xfrm>
              <a:off x="363113" y="4347518"/>
              <a:ext cx="1170682" cy="188647"/>
            </a:xfrm>
            <a:prstGeom prst="rect">
              <a:avLst/>
            </a:prstGeom>
            <a:noFill/>
          </p:spPr>
        </p:pic>
        <p:pic>
          <p:nvPicPr>
            <p:cNvPr id="73" name="Picture 3" descr="C:\Users\Вход\Downloads\Moscow Knowledge Office.png"/>
            <p:cNvPicPr>
              <a:picLocks noChangeAspect="1" noChangeArrowheads="1"/>
            </p:cNvPicPr>
            <p:nvPr/>
          </p:nvPicPr>
          <p:blipFill rotWithShape="1">
            <a:blip r:embed="rId26" cstate="print"/>
            <a:srcRect t="19081" b="14186"/>
            <a:stretch/>
          </p:blipFill>
          <p:spPr bwMode="auto">
            <a:xfrm>
              <a:off x="363113" y="3973740"/>
              <a:ext cx="1193684" cy="186116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72848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6" name="Содержимое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1209734"/>
              </p:ext>
            </p:extLst>
          </p:nvPr>
        </p:nvGraphicFramePr>
        <p:xfrm>
          <a:off x="1043608" y="297434"/>
          <a:ext cx="7812868" cy="3833300"/>
        </p:xfrm>
        <a:graphic>
          <a:graphicData uri="http://schemas.openxmlformats.org/drawingml/2006/table">
            <a:tbl>
              <a:tblPr bandRow="1">
                <a:tableStyleId>{7E9639D4-E3E2-4D34-9284-5A2195B3D0D7}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72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51969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Университет 1.0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Трансляция знаний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Подготовка</a:t>
                      </a: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 кадров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Социальный лифт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Образовательные</a:t>
                      </a: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 стандарты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Методики и методические материалы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2038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Университет</a:t>
                      </a:r>
                      <a:r>
                        <a:rPr lang="ru-RU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 2.0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Генерация новых знаний через исследовательскую деятельность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Центр</a:t>
                      </a: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 консалтингового сервиса для рыночных игроков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Выполнение НИР по заказам индустрии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Создание технологий «на заказ»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120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Университет</a:t>
                      </a:r>
                      <a:r>
                        <a:rPr lang="ru-RU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 3.0</a:t>
                      </a:r>
                      <a:endParaRPr lang="ru-RU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Коммерциализация технологий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Предпринимательство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Создание</a:t>
                      </a: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 компании (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spin-out</a:t>
                      </a: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Управление правами и 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IP</a:t>
                      </a:r>
                      <a:endParaRPr lang="ru-RU" sz="16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Предпринимательская</a:t>
                      </a: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 экосистема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Развитие городской среды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8" name="Стрелка вниз 7"/>
          <p:cNvSpPr/>
          <p:nvPr/>
        </p:nvSpPr>
        <p:spPr>
          <a:xfrm>
            <a:off x="179512" y="297433"/>
            <a:ext cx="641693" cy="3253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Добавленная стоимость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3" descr="C:\Users\dns\Downloads\логотип WIN биз решения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329881"/>
            <a:ext cx="1812036" cy="541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9173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User\Desktop\Безымянный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31840" y="1521569"/>
            <a:ext cx="2292871" cy="1972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6136" y="1665585"/>
            <a:ext cx="2993529" cy="1921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1960" y="1665585"/>
            <a:ext cx="2465631" cy="2040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5661920" y="3741064"/>
            <a:ext cx="3261962" cy="588817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Снижение затрат </a:t>
            </a:r>
            <a:r>
              <a:rPr lang="mr-IN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типовые процедуры</a:t>
            </a:r>
            <a:endParaRPr lang="ru-RU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64354" y="3849869"/>
            <a:ext cx="1580841" cy="432247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Изменения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527883" y="3753973"/>
            <a:ext cx="1500783" cy="64791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Стратегия + </a:t>
            </a:r>
            <a:endParaRPr lang="en-US" sz="1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Инновации 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z="1050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ru-RU" sz="10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0" y="153417"/>
            <a:ext cx="9144000" cy="50405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176213">
              <a:lnSpc>
                <a:spcPct val="100000"/>
              </a:lnSpc>
              <a:spcBef>
                <a:spcPts val="0"/>
              </a:spcBef>
            </a:pPr>
            <a:r>
              <a:rPr lang="ru-RU" b="1" dirty="0" smtClean="0"/>
              <a:t>При чем здесь Управление проектами? </a:t>
            </a:r>
            <a:endParaRPr lang="ru-RU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438417" y="4745571"/>
            <a:ext cx="42671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* </a:t>
            </a:r>
            <a:r>
              <a:rPr lang="ru-RU" sz="1200" i="1" dirty="0" err="1" smtClean="0">
                <a:latin typeface="Arial" pitchFamily="34" charset="0"/>
                <a:cs typeface="Arial" pitchFamily="34" charset="0"/>
              </a:rPr>
              <a:t>Бощенко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Игорь, Эволюция Социальных Систем</a:t>
            </a: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6444208" y="981509"/>
            <a:ext cx="1988032" cy="504056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СУ-2</a:t>
            </a:r>
            <a:endParaRPr lang="ru-RU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3275856" y="981509"/>
            <a:ext cx="198803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СУ-4</a:t>
            </a:r>
            <a:endParaRPr lang="ru-RU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395536" y="981509"/>
            <a:ext cx="198803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СУ-3</a:t>
            </a:r>
            <a:endParaRPr lang="ru-RU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858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8637" y="1182950"/>
            <a:ext cx="1988032" cy="504056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Возможности</a:t>
            </a:r>
            <a:endParaRPr lang="ru-RU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966" y="938613"/>
            <a:ext cx="1069096" cy="992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hape 113"/>
          <p:cNvCxnSpPr/>
          <p:nvPr/>
        </p:nvCxnSpPr>
        <p:spPr>
          <a:xfrm>
            <a:off x="2480679" y="1440877"/>
            <a:ext cx="972000" cy="1"/>
          </a:xfrm>
          <a:prstGeom prst="straightConnector1">
            <a:avLst/>
          </a:prstGeom>
          <a:noFill/>
          <a:ln w="28575" cap="flat" cmpd="sng">
            <a:solidFill>
              <a:srgbClr val="595959"/>
            </a:solidFill>
            <a:prstDash val="solid"/>
            <a:miter/>
            <a:headEnd type="none" w="med" len="med"/>
            <a:tailEnd type="stealth" w="lg" len="lg"/>
          </a:ln>
        </p:spPr>
      </p:cxnSp>
      <p:sp>
        <p:nvSpPr>
          <p:cNvPr id="6" name="Прямоугольник 5"/>
          <p:cNvSpPr/>
          <p:nvPr/>
        </p:nvSpPr>
        <p:spPr>
          <a:xfrm>
            <a:off x="3639013" y="1026251"/>
            <a:ext cx="2016224" cy="87119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СТРАТЕГИЯ</a:t>
            </a: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ЦЕЛЬ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610981" y="9401"/>
            <a:ext cx="2044256" cy="8640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>
                <a:latin typeface="Arial" pitchFamily="34" charset="0"/>
                <a:cs typeface="Arial" pitchFamily="34" charset="0"/>
              </a:rPr>
              <a:t>Э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кспертные сети</a:t>
            </a:r>
          </a:p>
          <a:p>
            <a:r>
              <a:rPr lang="ru-RU" sz="1400" i="1" dirty="0" smtClean="0">
                <a:latin typeface="Arial" pitchFamily="34" charset="0"/>
                <a:cs typeface="Arial" pitchFamily="34" charset="0"/>
              </a:rPr>
              <a:t>Инновации</a:t>
            </a:r>
          </a:p>
          <a:p>
            <a:r>
              <a:rPr lang="ru-RU" sz="1400" i="1" dirty="0" smtClean="0">
                <a:latin typeface="Arial" pitchFamily="34" charset="0"/>
                <a:cs typeface="Arial" pitchFamily="34" charset="0"/>
              </a:rPr>
              <a:t>Стратегия </a:t>
            </a:r>
          </a:p>
        </p:txBody>
      </p:sp>
      <p:cxnSp>
        <p:nvCxnSpPr>
          <p:cNvPr id="13" name="Shape 113"/>
          <p:cNvCxnSpPr/>
          <p:nvPr/>
        </p:nvCxnSpPr>
        <p:spPr>
          <a:xfrm>
            <a:off x="7809272" y="1665585"/>
            <a:ext cx="0" cy="972000"/>
          </a:xfrm>
          <a:prstGeom prst="straightConnector1">
            <a:avLst/>
          </a:prstGeom>
          <a:noFill/>
          <a:ln w="28575" cap="flat" cmpd="sng">
            <a:solidFill>
              <a:srgbClr val="595959"/>
            </a:solidFill>
            <a:prstDash val="solid"/>
            <a:miter/>
            <a:headEnd type="none" w="med" len="med"/>
            <a:tailEnd type="stealth" w="lg" len="lg"/>
          </a:ln>
        </p:spPr>
      </p:cxnSp>
      <p:sp>
        <p:nvSpPr>
          <p:cNvPr id="20" name="Прямоугольник 19"/>
          <p:cNvSpPr/>
          <p:nvPr/>
        </p:nvSpPr>
        <p:spPr>
          <a:xfrm>
            <a:off x="7089191" y="2758519"/>
            <a:ext cx="1564701" cy="65559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itchFamily="34" charset="0"/>
                <a:cs typeface="Arial" pitchFamily="34" charset="0"/>
              </a:rPr>
              <a:t>ПРОЕКТЫ</a:t>
            </a: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7089191" y="3321768"/>
            <a:ext cx="1564702" cy="8640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Матрица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изменения</a:t>
            </a:r>
          </a:p>
        </p:txBody>
      </p:sp>
      <p:cxnSp>
        <p:nvCxnSpPr>
          <p:cNvPr id="23" name="Shape 113"/>
          <p:cNvCxnSpPr/>
          <p:nvPr/>
        </p:nvCxnSpPr>
        <p:spPr>
          <a:xfrm flipH="1">
            <a:off x="5866637" y="3097389"/>
            <a:ext cx="972000" cy="0"/>
          </a:xfrm>
          <a:prstGeom prst="straightConnector1">
            <a:avLst/>
          </a:prstGeom>
          <a:noFill/>
          <a:ln w="28575" cap="flat" cmpd="sng">
            <a:solidFill>
              <a:srgbClr val="595959"/>
            </a:solidFill>
            <a:prstDash val="solid"/>
            <a:miter/>
            <a:headEnd type="none" w="med" len="med"/>
            <a:tailEnd type="stealth" w="lg" len="lg"/>
          </a:ln>
        </p:spPr>
      </p:cxnSp>
      <p:sp>
        <p:nvSpPr>
          <p:cNvPr id="25" name="Заголовок 1"/>
          <p:cNvSpPr txBox="1">
            <a:spLocks/>
          </p:cNvSpPr>
          <p:nvPr/>
        </p:nvSpPr>
        <p:spPr>
          <a:xfrm>
            <a:off x="3858921" y="2845361"/>
            <a:ext cx="201622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Результат</a:t>
            </a:r>
            <a:endParaRPr lang="ru-RU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Заголовок 1"/>
          <p:cNvSpPr txBox="1">
            <a:spLocks/>
          </p:cNvSpPr>
          <p:nvPr/>
        </p:nvSpPr>
        <p:spPr>
          <a:xfrm>
            <a:off x="4034501" y="3262574"/>
            <a:ext cx="1665064" cy="8640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>
                <a:latin typeface="Arial" pitchFamily="34" charset="0"/>
                <a:cs typeface="Arial" pitchFamily="34" charset="0"/>
              </a:rPr>
              <a:t>у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правления знаниями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755576" y="2529681"/>
            <a:ext cx="2290289" cy="1206429"/>
          </a:xfrm>
          <a:prstGeom prst="rect">
            <a:avLst/>
          </a:prstGeom>
          <a:solidFill>
            <a:srgbClr val="FF0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ОПЕРАЦИОННАЯ ДЕЯТЕЛЬНОСТЬ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Shape 113"/>
          <p:cNvCxnSpPr/>
          <p:nvPr/>
        </p:nvCxnSpPr>
        <p:spPr>
          <a:xfrm>
            <a:off x="5866637" y="1434978"/>
            <a:ext cx="972000" cy="1"/>
          </a:xfrm>
          <a:prstGeom prst="straightConnector1">
            <a:avLst/>
          </a:prstGeom>
          <a:noFill/>
          <a:ln w="28575" cap="flat" cmpd="sng">
            <a:solidFill>
              <a:srgbClr val="595959"/>
            </a:solidFill>
            <a:prstDash val="solid"/>
            <a:miter/>
            <a:headEnd type="none" w="med" len="med"/>
            <a:tailEnd type="stealth" w="lg" len="lg"/>
          </a:ln>
        </p:spPr>
      </p:cxnSp>
      <p:cxnSp>
        <p:nvCxnSpPr>
          <p:cNvPr id="32" name="Shape 113"/>
          <p:cNvCxnSpPr/>
          <p:nvPr/>
        </p:nvCxnSpPr>
        <p:spPr>
          <a:xfrm flipH="1">
            <a:off x="3124981" y="3118559"/>
            <a:ext cx="972000" cy="0"/>
          </a:xfrm>
          <a:prstGeom prst="straightConnector1">
            <a:avLst/>
          </a:prstGeom>
          <a:noFill/>
          <a:ln w="28575" cap="flat" cmpd="sng">
            <a:solidFill>
              <a:srgbClr val="595959"/>
            </a:solidFill>
            <a:prstDash val="solid"/>
            <a:miter/>
            <a:headEnd type="none" w="med" len="med"/>
            <a:tailEnd type="stealth" w="lg" len="lg"/>
          </a:ln>
        </p:spPr>
      </p:cxnSp>
      <p:cxnSp>
        <p:nvCxnSpPr>
          <p:cNvPr id="33" name="Shape 113"/>
          <p:cNvCxnSpPr/>
          <p:nvPr/>
        </p:nvCxnSpPr>
        <p:spPr>
          <a:xfrm flipV="1">
            <a:off x="1808008" y="1881609"/>
            <a:ext cx="0" cy="554566"/>
          </a:xfrm>
          <a:prstGeom prst="straightConnector1">
            <a:avLst/>
          </a:prstGeom>
          <a:noFill/>
          <a:ln w="28575" cap="flat" cmpd="sng">
            <a:solidFill>
              <a:srgbClr val="595959"/>
            </a:solidFill>
            <a:prstDash val="solid"/>
            <a:miter/>
            <a:headEnd type="none" w="med" len="med"/>
            <a:tailEnd type="stealth" w="lg" len="lg"/>
          </a:ln>
        </p:spPr>
      </p:cxnSp>
      <p:pic>
        <p:nvPicPr>
          <p:cNvPr id="38" name="Picture 3" descr="C:\Users\dns\Downloads\логотип WIN биз реше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80188"/>
            <a:ext cx="1330357" cy="397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Заголовок 1"/>
          <p:cNvSpPr txBox="1">
            <a:spLocks/>
          </p:cNvSpPr>
          <p:nvPr/>
        </p:nvSpPr>
        <p:spPr>
          <a:xfrm>
            <a:off x="755575" y="3824176"/>
            <a:ext cx="2290289" cy="3745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Внедрение результата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853952" y="4329881"/>
            <a:ext cx="6030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Насколько автоматизирован операционный менеджмент?</a:t>
            </a:r>
            <a:endParaRPr lang="ru-RU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7192480" y="2313657"/>
            <a:ext cx="198803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СУ-3</a:t>
            </a:r>
            <a:endParaRPr lang="ru-RU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4499992" y="513457"/>
            <a:ext cx="198803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СУ-4</a:t>
            </a:r>
            <a:endParaRPr lang="ru-RU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Заголовок 1"/>
          <p:cNvSpPr txBox="1">
            <a:spLocks/>
          </p:cNvSpPr>
          <p:nvPr/>
        </p:nvSpPr>
        <p:spPr>
          <a:xfrm>
            <a:off x="1187624" y="2025625"/>
            <a:ext cx="198803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СУ-2</a:t>
            </a:r>
            <a:endParaRPr lang="ru-RU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36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/>
      <p:bldP spid="25" grpId="0"/>
      <p:bldP spid="26" grpId="0"/>
      <p:bldP spid="27" grpId="0" animBg="1"/>
      <p:bldP spid="39" grpId="0"/>
      <p:bldP spid="21" grpId="0"/>
      <p:bldP spid="24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2449"/>
          <p:cNvSpPr/>
          <p:nvPr/>
        </p:nvSpPr>
        <p:spPr>
          <a:xfrm>
            <a:off x="5148064" y="3249762"/>
            <a:ext cx="3995936" cy="180960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mbria"/>
              <a:buNone/>
            </a:pPr>
            <a:r>
              <a:rPr lang="en-US" sz="2400" b="0" i="1" u="none" strike="noStrike" cap="none" baseline="30000" dirty="0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 «</a:t>
            </a:r>
            <a:r>
              <a:rPr lang="en-US" sz="2400" b="0" i="1" u="none" strike="noStrike" cap="none" baseline="30000" dirty="0" err="1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Нет</a:t>
            </a:r>
            <a:r>
              <a:rPr lang="en-US" sz="2400" b="0" i="1" u="none" strike="noStrike" cap="none" baseline="30000" dirty="0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 </a:t>
            </a:r>
            <a:r>
              <a:rPr lang="en-US" sz="2400" b="0" i="1" u="none" strike="noStrike" cap="none" baseline="30000" dirty="0" err="1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ничего</a:t>
            </a:r>
            <a:r>
              <a:rPr lang="en-US" sz="2400" b="0" i="1" u="none" strike="noStrike" cap="none" baseline="30000" dirty="0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 </a:t>
            </a:r>
            <a:r>
              <a:rPr lang="en-US" sz="2400" b="0" i="1" u="none" strike="noStrike" cap="none" baseline="30000" dirty="0" err="1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более</a:t>
            </a:r>
            <a:r>
              <a:rPr lang="en-US" sz="2400" b="0" i="1" u="none" strike="noStrike" cap="none" baseline="30000" dirty="0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 </a:t>
            </a:r>
            <a:r>
              <a:rPr lang="en-US" sz="2400" b="0" i="1" u="none" strike="noStrike" cap="none" baseline="30000" dirty="0" err="1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бесполезного</a:t>
            </a:r>
            <a:r>
              <a:rPr lang="en-US" sz="2400" b="0" i="1" u="none" strike="noStrike" cap="none" baseline="30000" dirty="0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, </a:t>
            </a:r>
            <a:r>
              <a:rPr lang="en-US" sz="2400" b="0" i="1" u="none" strike="noStrike" cap="none" baseline="30000" dirty="0" err="1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чем</a:t>
            </a:r>
            <a:r>
              <a:rPr lang="en-US" sz="2400" b="0" i="1" u="none" strike="noStrike" cap="none" baseline="30000" dirty="0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 </a:t>
            </a:r>
            <a:r>
              <a:rPr lang="en-US" sz="2400" b="0" i="1" u="none" strike="noStrike" cap="none" baseline="30000" dirty="0" err="1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эффективно</a:t>
            </a:r>
            <a:r>
              <a:rPr lang="en-US" sz="2400" b="0" i="1" u="none" strike="noStrike" cap="none" baseline="30000" dirty="0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 </a:t>
            </a:r>
            <a:r>
              <a:rPr lang="en-US" sz="2400" b="0" i="1" u="none" strike="noStrike" cap="none" baseline="30000" dirty="0" err="1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делать</a:t>
            </a:r>
            <a:r>
              <a:rPr lang="en-US" sz="2400" b="0" i="1" u="none" strike="noStrike" cap="none" baseline="30000" dirty="0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 </a:t>
            </a:r>
            <a:r>
              <a:rPr lang="en-US" sz="2400" b="0" i="1" u="none" strike="noStrike" cap="none" baseline="30000" dirty="0" err="1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то</a:t>
            </a:r>
            <a:r>
              <a:rPr lang="en-US" sz="2400" b="0" i="1" u="none" strike="noStrike" cap="none" baseline="30000" dirty="0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, </a:t>
            </a:r>
            <a:r>
              <a:rPr lang="en-US" sz="2400" b="0" i="1" u="none" strike="noStrike" cap="none" baseline="30000" dirty="0" err="1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что</a:t>
            </a:r>
            <a:r>
              <a:rPr lang="en-US" sz="2400" b="0" i="1" u="none" strike="noStrike" cap="none" baseline="30000" dirty="0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 </a:t>
            </a:r>
            <a:r>
              <a:rPr lang="en-US" sz="2400" b="0" i="1" u="none" strike="noStrike" cap="none" baseline="30000" dirty="0" err="1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вообще</a:t>
            </a:r>
            <a:r>
              <a:rPr lang="en-US" sz="2400" b="0" i="1" u="none" strike="noStrike" cap="none" baseline="30000" dirty="0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mbria"/>
              <a:buNone/>
            </a:pPr>
            <a:r>
              <a:rPr lang="en-US" sz="2400" b="0" i="1" u="none" strike="noStrike" cap="none" baseline="30000" dirty="0" err="1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делать</a:t>
            </a:r>
            <a:r>
              <a:rPr lang="en-US" sz="2400" b="0" i="1" u="none" strike="noStrike" cap="none" baseline="30000" dirty="0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 </a:t>
            </a:r>
            <a:r>
              <a:rPr lang="en-US" sz="2400" b="0" i="1" u="none" strike="noStrike" cap="none" baseline="30000" dirty="0" err="1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не</a:t>
            </a:r>
            <a:r>
              <a:rPr lang="en-US" sz="2400" b="0" i="1" u="none" strike="noStrike" cap="none" baseline="30000" dirty="0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 </a:t>
            </a:r>
            <a:r>
              <a:rPr lang="en-US" sz="2400" b="0" i="1" u="none" strike="noStrike" cap="none" baseline="30000" dirty="0" err="1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следует</a:t>
            </a:r>
            <a:r>
              <a:rPr lang="en-US" sz="2400" b="0" i="1" u="none" strike="noStrike" cap="none" baseline="30000" dirty="0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»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2400" b="0" i="0" u="none" strike="noStrike" cap="none" baseline="30000" dirty="0">
              <a:solidFill>
                <a:schemeClr val="dk1"/>
              </a:solidFill>
              <a:latin typeface="Arial" pitchFamily="34" charset="0"/>
              <a:ea typeface="Cambria"/>
              <a:cs typeface="Arial" pitchFamily="34" charset="0"/>
              <a:sym typeface="Cambria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mbria"/>
              <a:buNone/>
            </a:pPr>
            <a:r>
              <a:rPr lang="en-US" sz="2400" b="0" i="0" u="none" strike="noStrike" cap="none" baseline="30000" dirty="0" err="1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Питер</a:t>
            </a:r>
            <a:r>
              <a:rPr lang="en-US" sz="2400" b="0" i="0" u="none" strike="noStrike" cap="none" baseline="30000" dirty="0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 </a:t>
            </a:r>
            <a:r>
              <a:rPr lang="en-US" sz="2400" b="0" i="0" u="none" strike="noStrike" cap="none" baseline="30000" dirty="0" err="1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Друкер</a:t>
            </a:r>
            <a:endParaRPr lang="en-US" sz="2400" b="0" i="0" u="none" strike="noStrike" cap="none" baseline="30000" dirty="0">
              <a:solidFill>
                <a:schemeClr val="dk1"/>
              </a:solidFill>
              <a:latin typeface="Arial" pitchFamily="34" charset="0"/>
              <a:ea typeface="Cambria"/>
              <a:cs typeface="Arial" pitchFamily="34" charset="0"/>
              <a:sym typeface="Cambria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2800" b="0" i="0" u="none" strike="noStrike" cap="none" baseline="30000" dirty="0">
              <a:solidFill>
                <a:schemeClr val="dk1"/>
              </a:solidFill>
              <a:latin typeface="Arial" pitchFamily="34" charset="0"/>
              <a:ea typeface="Cambria"/>
              <a:cs typeface="Arial" pitchFamily="34" charset="0"/>
              <a:sym typeface="Cambri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mbria"/>
              <a:buNone/>
            </a:pPr>
            <a:r>
              <a:rPr lang="en-US" sz="2800" b="1" i="0" u="none" strike="noStrike" cap="none" baseline="30000" dirty="0">
                <a:solidFill>
                  <a:schemeClr val="dk1"/>
                </a:solidFill>
                <a:latin typeface="Arial" pitchFamily="34" charset="0"/>
                <a:ea typeface="Cambria"/>
                <a:cs typeface="Arial" pitchFamily="34" charset="0"/>
                <a:sym typeface="Cambria"/>
              </a:rPr>
              <a:t>40% / 40%</a:t>
            </a:r>
          </a:p>
        </p:txBody>
      </p:sp>
      <p:pic>
        <p:nvPicPr>
          <p:cNvPr id="10" name="Shape 2450" descr="Снимок экрана 2014-05-31 в 8.11.28.png"/>
          <p:cNvPicPr preferRelativeResize="0">
            <a:picLocks noChangeAspect="1"/>
          </p:cNvPicPr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717401" y="1161529"/>
            <a:ext cx="2563877" cy="17930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8" name="Picture 3" descr="C:\Users\dns\Downloads\логотип WIN биз реше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329881"/>
            <a:ext cx="1812036" cy="541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0" y="81409"/>
            <a:ext cx="9144000" cy="86409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176213">
              <a:lnSpc>
                <a:spcPct val="100000"/>
              </a:lnSpc>
              <a:spcBef>
                <a:spcPts val="0"/>
              </a:spcBef>
            </a:pPr>
            <a:r>
              <a:rPr lang="ru-RU" b="1" dirty="0" smtClean="0"/>
              <a:t>Проекты </a:t>
            </a:r>
            <a:r>
              <a:rPr lang="mr-IN" b="1" dirty="0" smtClean="0"/>
              <a:t>–</a:t>
            </a:r>
            <a:r>
              <a:rPr lang="ru-RU" b="1" dirty="0" smtClean="0"/>
              <a:t> это инструмент достижения стратегических целей</a:t>
            </a:r>
            <a:r>
              <a:rPr lang="en-US" b="1" dirty="0" smtClean="0"/>
              <a:t>!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51520" y="1507048"/>
            <a:ext cx="47525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Цель = показатели? </a:t>
            </a:r>
          </a:p>
          <a:p>
            <a:endParaRPr lang="ru-RU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ТОП менеджмент = команда?</a:t>
            </a:r>
          </a:p>
          <a:p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Кто отвечает за изменения ? Проектный офис? Операционный менеджмент?</a:t>
            </a:r>
            <a:endParaRPr lang="ru-RU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724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dns\Downloads\логотип WIN биз решения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329881"/>
            <a:ext cx="1812036" cy="541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0" y="81409"/>
            <a:ext cx="9144000" cy="86409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176213">
              <a:lnSpc>
                <a:spcPct val="100000"/>
              </a:lnSpc>
              <a:spcBef>
                <a:spcPts val="0"/>
              </a:spcBef>
            </a:pPr>
            <a:r>
              <a:rPr lang="ru-RU" b="1" dirty="0" smtClean="0"/>
              <a:t>Корпоративная культура вуза </a:t>
            </a:r>
            <a:r>
              <a:rPr lang="mr-IN" b="1" dirty="0" smtClean="0"/>
              <a:t>–</a:t>
            </a:r>
            <a:r>
              <a:rPr lang="ru-RU" b="1" dirty="0" smtClean="0"/>
              <a:t> готова к изменениям?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161529"/>
            <a:ext cx="3888432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ct val="25000"/>
            </a:pPr>
            <a:r>
              <a:rPr lang="ru-RU" sz="1400" dirty="0" smtClean="0">
                <a:latin typeface="Arial" pitchFamily="34" charset="0"/>
                <a:ea typeface="Calibri"/>
                <a:cs typeface="Arial" pitchFamily="34" charset="0"/>
                <a:sym typeface="Calibri"/>
              </a:rPr>
              <a:t>1. Клановая (семейная) культура -  Переведение в другой тип корпоративной  культуры и только затем внедрение.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ct val="25000"/>
            </a:pPr>
            <a:r>
              <a:rPr lang="en-US" sz="1400" dirty="0" smtClean="0">
                <a:latin typeface="Arial" pitchFamily="34" charset="0"/>
                <a:ea typeface="Calibri"/>
                <a:cs typeface="Arial" pitchFamily="34" charset="0"/>
                <a:sym typeface="Calibri"/>
              </a:rPr>
              <a:t>2. </a:t>
            </a:r>
            <a:r>
              <a:rPr lang="en-US" sz="1400" dirty="0" err="1" smtClean="0">
                <a:latin typeface="Arial" pitchFamily="34" charset="0"/>
                <a:ea typeface="Calibri"/>
                <a:cs typeface="Arial" pitchFamily="34" charset="0"/>
                <a:sym typeface="Calibri"/>
              </a:rPr>
              <a:t>Адхократическая</a:t>
            </a:r>
            <a:r>
              <a:rPr lang="en-US" sz="1400" dirty="0" smtClean="0"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1400" dirty="0" err="1" smtClean="0">
                <a:latin typeface="Arial" pitchFamily="34" charset="0"/>
                <a:ea typeface="Calibri"/>
                <a:cs typeface="Arial" pitchFamily="34" charset="0"/>
                <a:sym typeface="Calibri"/>
              </a:rPr>
              <a:t>культура</a:t>
            </a:r>
            <a:r>
              <a:rPr lang="en-US" sz="1400" dirty="0" smtClean="0"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ru-RU" sz="1400" dirty="0" smtClean="0">
                <a:latin typeface="Arial" pitchFamily="34" charset="0"/>
                <a:ea typeface="Calibri"/>
                <a:cs typeface="Arial" pitchFamily="34" charset="0"/>
                <a:sym typeface="Calibri"/>
              </a:rPr>
              <a:t>– </a:t>
            </a:r>
            <a:br>
              <a:rPr lang="ru-RU" sz="1400" dirty="0" smtClean="0">
                <a:latin typeface="Arial" pitchFamily="34" charset="0"/>
                <a:ea typeface="Calibri"/>
                <a:cs typeface="Arial" pitchFamily="34" charset="0"/>
                <a:sym typeface="Calibri"/>
              </a:rPr>
            </a:br>
            <a:r>
              <a:rPr lang="ru-RU" sz="1400" dirty="0" smtClean="0">
                <a:latin typeface="Arial" pitchFamily="34" charset="0"/>
                <a:ea typeface="Cambria"/>
                <a:cs typeface="Arial" pitchFamily="34" charset="0"/>
                <a:sym typeface="Cambria"/>
              </a:rPr>
              <a:t>Внедрение через управление отдельным проектом.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ct val="25000"/>
            </a:pPr>
            <a:r>
              <a:rPr lang="en-US" sz="1400" dirty="0" smtClean="0">
                <a:latin typeface="Arial" pitchFamily="34" charset="0"/>
                <a:ea typeface="Cambria"/>
                <a:cs typeface="Arial" pitchFamily="34" charset="0"/>
                <a:sym typeface="Cambria"/>
              </a:rPr>
              <a:t>3. </a:t>
            </a:r>
            <a:r>
              <a:rPr lang="en-US" sz="1400" dirty="0" err="1" smtClean="0">
                <a:latin typeface="Arial" pitchFamily="34" charset="0"/>
                <a:ea typeface="Cambria"/>
                <a:cs typeface="Arial" pitchFamily="34" charset="0"/>
                <a:sym typeface="Cambria"/>
              </a:rPr>
              <a:t>Рыночная</a:t>
            </a:r>
            <a:r>
              <a:rPr lang="en-US" sz="1400" dirty="0" smtClean="0">
                <a:latin typeface="Arial" pitchFamily="34" charset="0"/>
                <a:ea typeface="Cambria"/>
                <a:cs typeface="Arial" pitchFamily="34" charset="0"/>
                <a:sym typeface="Cambria"/>
              </a:rPr>
              <a:t> </a:t>
            </a:r>
            <a:r>
              <a:rPr lang="en-US" sz="1400" dirty="0" err="1" smtClean="0">
                <a:latin typeface="Arial" pitchFamily="34" charset="0"/>
                <a:ea typeface="Cambria"/>
                <a:cs typeface="Arial" pitchFamily="34" charset="0"/>
                <a:sym typeface="Cambria"/>
              </a:rPr>
              <a:t>культура</a:t>
            </a:r>
            <a:r>
              <a:rPr lang="en-US" sz="1400" dirty="0" smtClean="0">
                <a:latin typeface="Arial" pitchFamily="34" charset="0"/>
                <a:ea typeface="Cambria"/>
                <a:cs typeface="Arial" pitchFamily="34" charset="0"/>
                <a:sym typeface="Cambria"/>
              </a:rPr>
              <a:t> </a:t>
            </a:r>
            <a:r>
              <a:rPr lang="ru-RU" sz="1400" dirty="0" smtClean="0">
                <a:latin typeface="Arial" pitchFamily="34" charset="0"/>
                <a:ea typeface="Cambria"/>
                <a:cs typeface="Arial" pitchFamily="34" charset="0"/>
                <a:sym typeface="Cambria"/>
              </a:rPr>
              <a:t> - </a:t>
            </a:r>
            <a:br>
              <a:rPr lang="ru-RU" sz="1400" dirty="0" smtClean="0">
                <a:latin typeface="Arial" pitchFamily="34" charset="0"/>
                <a:ea typeface="Cambria"/>
                <a:cs typeface="Arial" pitchFamily="34" charset="0"/>
                <a:sym typeface="Cambria"/>
              </a:rPr>
            </a:br>
            <a:r>
              <a:rPr lang="en-US" sz="1400" dirty="0" err="1" smtClean="0">
                <a:latin typeface="Arial" pitchFamily="34" charset="0"/>
                <a:ea typeface="Cambria"/>
                <a:cs typeface="Arial" pitchFamily="34" charset="0"/>
                <a:sym typeface="Cambria"/>
              </a:rPr>
              <a:t>Внедрение</a:t>
            </a:r>
            <a:r>
              <a:rPr lang="en-US" sz="1400" dirty="0" smtClean="0">
                <a:latin typeface="Arial" pitchFamily="34" charset="0"/>
                <a:ea typeface="Cambria"/>
                <a:cs typeface="Arial" pitchFamily="34" charset="0"/>
                <a:sym typeface="Cambria"/>
              </a:rPr>
              <a:t> </a:t>
            </a:r>
            <a:r>
              <a:rPr lang="en-US" sz="1400" dirty="0" err="1" smtClean="0">
                <a:latin typeface="Arial" pitchFamily="34" charset="0"/>
                <a:ea typeface="Cambria"/>
                <a:cs typeface="Arial" pitchFamily="34" charset="0"/>
                <a:sym typeface="Cambria"/>
              </a:rPr>
              <a:t>через</a:t>
            </a:r>
            <a:r>
              <a:rPr lang="en-US" sz="1400" dirty="0" smtClean="0">
                <a:latin typeface="Arial" pitchFamily="34" charset="0"/>
                <a:ea typeface="Cambria"/>
                <a:cs typeface="Arial" pitchFamily="34" charset="0"/>
                <a:sym typeface="Cambria"/>
              </a:rPr>
              <a:t> </a:t>
            </a:r>
            <a:r>
              <a:rPr lang="en-US" sz="1400" dirty="0" err="1" smtClean="0">
                <a:latin typeface="Arial" pitchFamily="34" charset="0"/>
                <a:ea typeface="Cambria"/>
                <a:cs typeface="Arial" pitchFamily="34" charset="0"/>
                <a:sym typeface="Cambria"/>
              </a:rPr>
              <a:t>управление</a:t>
            </a:r>
            <a:r>
              <a:rPr lang="en-US" sz="1400" dirty="0" smtClean="0">
                <a:latin typeface="Arial" pitchFamily="34" charset="0"/>
                <a:ea typeface="Cambria"/>
                <a:cs typeface="Arial" pitchFamily="34" charset="0"/>
                <a:sym typeface="Cambria"/>
              </a:rPr>
              <a:t> </a:t>
            </a:r>
            <a:r>
              <a:rPr lang="en-US" sz="1400" dirty="0" err="1" smtClean="0">
                <a:latin typeface="Arial" pitchFamily="34" charset="0"/>
                <a:ea typeface="Cambria"/>
                <a:cs typeface="Arial" pitchFamily="34" charset="0"/>
                <a:sym typeface="Cambria"/>
              </a:rPr>
              <a:t>портфелем</a:t>
            </a:r>
            <a:r>
              <a:rPr lang="en-US" sz="1400" dirty="0" smtClean="0">
                <a:latin typeface="Arial" pitchFamily="34" charset="0"/>
                <a:ea typeface="Cambria"/>
                <a:cs typeface="Arial" pitchFamily="34" charset="0"/>
                <a:sym typeface="Cambria"/>
              </a:rPr>
              <a:t> </a:t>
            </a:r>
            <a:r>
              <a:rPr lang="en-US" sz="1400" dirty="0" err="1" smtClean="0">
                <a:latin typeface="Arial" pitchFamily="34" charset="0"/>
                <a:ea typeface="Cambria"/>
                <a:cs typeface="Arial" pitchFamily="34" charset="0"/>
                <a:sym typeface="Cambria"/>
              </a:rPr>
              <a:t>проектов</a:t>
            </a:r>
            <a:r>
              <a:rPr lang="en-US" sz="1400" dirty="0" smtClean="0">
                <a:latin typeface="Arial" pitchFamily="34" charset="0"/>
                <a:ea typeface="Cambria"/>
                <a:cs typeface="Arial" pitchFamily="34" charset="0"/>
                <a:sym typeface="Cambria"/>
              </a:rPr>
              <a:t>, </a:t>
            </a:r>
            <a:r>
              <a:rPr lang="en-US" sz="1400" dirty="0" err="1" smtClean="0">
                <a:latin typeface="Arial" pitchFamily="34" charset="0"/>
                <a:ea typeface="Cambria"/>
                <a:cs typeface="Arial" pitchFamily="34" charset="0"/>
                <a:sym typeface="Cambria"/>
              </a:rPr>
              <a:t>ресурсами</a:t>
            </a:r>
            <a:r>
              <a:rPr lang="ru-RU" sz="1400" dirty="0" smtClean="0">
                <a:latin typeface="Arial" pitchFamily="34" charset="0"/>
                <a:ea typeface="Cambria"/>
                <a:cs typeface="Arial" pitchFamily="34" charset="0"/>
                <a:sym typeface="Cambria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ct val="25000"/>
            </a:pPr>
            <a:r>
              <a:rPr lang="en-US" sz="1400" dirty="0" smtClean="0">
                <a:latin typeface="Arial" pitchFamily="34" charset="0"/>
                <a:ea typeface="Calibri"/>
                <a:cs typeface="Arial" pitchFamily="34" charset="0"/>
                <a:sym typeface="Calibri"/>
              </a:rPr>
              <a:t>4. </a:t>
            </a:r>
            <a:r>
              <a:rPr lang="en-US" sz="1400" dirty="0" err="1" smtClean="0">
                <a:latin typeface="Arial" pitchFamily="34" charset="0"/>
                <a:ea typeface="Calibri"/>
                <a:cs typeface="Arial" pitchFamily="34" charset="0"/>
                <a:sym typeface="Calibri"/>
              </a:rPr>
              <a:t>Иерархическая</a:t>
            </a:r>
            <a:r>
              <a:rPr lang="en-US" sz="1400" dirty="0" smtClean="0">
                <a:latin typeface="Arial" pitchFamily="34" charset="0"/>
                <a:ea typeface="Calibri"/>
                <a:cs typeface="Arial" pitchFamily="34" charset="0"/>
                <a:sym typeface="Calibri"/>
              </a:rPr>
              <a:t> (</a:t>
            </a:r>
            <a:r>
              <a:rPr lang="en-US" sz="1400" dirty="0" err="1" smtClean="0">
                <a:latin typeface="Arial" pitchFamily="34" charset="0"/>
                <a:ea typeface="Calibri"/>
                <a:cs typeface="Arial" pitchFamily="34" charset="0"/>
                <a:sym typeface="Calibri"/>
              </a:rPr>
              <a:t>бюрократическая</a:t>
            </a:r>
            <a:r>
              <a:rPr lang="en-US" sz="1400" dirty="0" smtClean="0">
                <a:latin typeface="Arial" pitchFamily="34" charset="0"/>
                <a:ea typeface="Calibri"/>
                <a:cs typeface="Arial" pitchFamily="34" charset="0"/>
                <a:sym typeface="Calibri"/>
              </a:rPr>
              <a:t>) </a:t>
            </a:r>
            <a:r>
              <a:rPr lang="en-US" sz="1400" dirty="0" err="1" smtClean="0">
                <a:latin typeface="Arial" pitchFamily="34" charset="0"/>
                <a:ea typeface="Calibri"/>
                <a:cs typeface="Arial" pitchFamily="34" charset="0"/>
                <a:sym typeface="Calibri"/>
              </a:rPr>
              <a:t>культура</a:t>
            </a:r>
            <a:r>
              <a:rPr lang="ru-RU" sz="1400" dirty="0" smtClean="0">
                <a:latin typeface="Arial" pitchFamily="34" charset="0"/>
                <a:ea typeface="Calibri"/>
                <a:cs typeface="Arial" pitchFamily="34" charset="0"/>
                <a:sym typeface="Calibri"/>
              </a:rPr>
              <a:t>.</a:t>
            </a:r>
            <a:endParaRPr lang="en-US" sz="1400" dirty="0" smtClean="0">
              <a:latin typeface="Arial" pitchFamily="34" charset="0"/>
              <a:ea typeface="Calibri"/>
              <a:cs typeface="Arial" pitchFamily="34" charset="0"/>
              <a:sym typeface="Calibri"/>
            </a:endParaRPr>
          </a:p>
          <a:p>
            <a:pPr lvl="0">
              <a:buClr>
                <a:schemeClr val="dk1"/>
              </a:buClr>
              <a:buSzPct val="25000"/>
            </a:pPr>
            <a:endParaRPr lang="en-US" dirty="0" smtClean="0">
              <a:solidFill>
                <a:srgbClr val="C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>
              <a:buClr>
                <a:schemeClr val="dk1"/>
              </a:buClr>
              <a:buSzPct val="25000"/>
            </a:pPr>
            <a:endParaRPr lang="en-US" b="1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lvl="0">
              <a:buClr>
                <a:schemeClr val="dk1"/>
              </a:buClr>
              <a:buSzPct val="25000"/>
            </a:pPr>
            <a:endParaRPr lang="ru-RU" dirty="0" smtClean="0">
              <a:solidFill>
                <a:srgbClr val="C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7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4689280"/>
            <a:ext cx="2133600" cy="269364"/>
          </a:xfrm>
        </p:spPr>
        <p:txBody>
          <a:bodyPr/>
          <a:lstStyle/>
          <a:p>
            <a:fld id="{B19B0651-EE4F-4900-A07F-96A6BFA9D0F0}" type="slidenum">
              <a:rPr lang="ru-RU" sz="1050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ru-RU" sz="10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95736" y="3982615"/>
            <a:ext cx="67687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асколько </a:t>
            </a:r>
            <a: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массово сотрудники готовы включаться в проект изменений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Где мы берем профессионалов для воплощения изменений?</a:t>
            </a:r>
            <a:endParaRPr lang="ru-RU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dns\Downloads\AAEAAQAAAAAAAAkBAAAAJDg1YTg5OWJkLTA5NjUtNDdmYy1iNDc3LTVlZWU0NWI5MGEwZQ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400" y="1172418"/>
            <a:ext cx="4839444" cy="2601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2393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ru-RU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137339"/>
              </p:ext>
            </p:extLst>
          </p:nvPr>
        </p:nvGraphicFramePr>
        <p:xfrm>
          <a:off x="251520" y="657473"/>
          <a:ext cx="8604957" cy="361576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798423"/>
                <a:gridCol w="2394265"/>
                <a:gridCol w="2412269"/>
              </a:tblGrid>
              <a:tr h="324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Сертификация</a:t>
                      </a:r>
                      <a:endParaRPr lang="ru-RU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4340" marR="84340" marT="50604" marB="5060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сертифицированных в мире</a:t>
                      </a:r>
                      <a:endParaRPr lang="ru-RU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4340" marR="84340" marT="50604" marB="5060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сертифицированных в России</a:t>
                      </a:r>
                      <a:endParaRPr lang="ru-RU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4340" marR="84340" marT="50604" marB="50604" anchor="b"/>
                </a:tc>
              </a:tr>
              <a:tr h="613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IPMA (Международная ассоциация управления проектами)</a:t>
                      </a:r>
                      <a:endParaRPr lang="ru-RU" sz="12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4340" marR="84340" marT="50604" marB="5060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около 500 000 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4340" marR="84340" marT="50604" marB="5060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4729</a:t>
                      </a:r>
                      <a:endParaRPr lang="ru-RU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4340" marR="84340" marT="50604" marB="50604" anchor="b"/>
                </a:tc>
              </a:tr>
              <a:tr h="613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PRINCE2 (Великобритания – Ассоциация проектных менеджеров APM)</a:t>
                      </a:r>
                      <a:endParaRPr lang="ru-RU" sz="12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4340" marR="84340" marT="50604" marB="5060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более 1 500 000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4340" marR="84340" marT="50604" marB="5060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350</a:t>
                      </a:r>
                      <a:endParaRPr lang="ru-RU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4340" marR="84340" marT="50604" marB="50604" anchor="b"/>
                </a:tc>
              </a:tr>
              <a:tr h="4426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PMI (Американский Институт управления проектами)</a:t>
                      </a:r>
                      <a:endParaRPr lang="ru-RU" sz="12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4340" marR="84340" marT="50604" marB="5060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более 850 000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4340" marR="84340" marT="50604" marB="5060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1580  </a:t>
                      </a:r>
                      <a:endParaRPr lang="ru-RU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4340" marR="84340" marT="50604" marB="50604" anchor="b"/>
                </a:tc>
              </a:tr>
              <a:tr h="613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PMAJ, методология P2M (Японская ассоциация управления проектами)</a:t>
                      </a:r>
                      <a:endParaRPr lang="ru-RU" sz="1200" b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4340" marR="84340" marT="50604" marB="50604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4340" marR="84340" marT="50604" marB="5060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79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4340" marR="84340" marT="50604" marB="50604" anchor="b"/>
                </a:tc>
              </a:tr>
              <a:tr h="4426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ПМ Стандарт </a:t>
                      </a:r>
                      <a:r>
                        <a:rPr lang="ru-RU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(Некоммерческая </a:t>
                      </a: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организация ЦОРПУ)</a:t>
                      </a:r>
                      <a:endParaRPr lang="ru-RU" sz="12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4340" marR="84340" marT="50604" marB="50604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4340" marR="84340" marT="50604" marB="5060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1000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4340" marR="84340" marT="50604" marB="50604" anchor="b"/>
                </a:tc>
              </a:tr>
            </a:tbl>
          </a:graphicData>
        </a:graphic>
      </p:graphicFrame>
      <p:sp>
        <p:nvSpPr>
          <p:cNvPr id="11" name="Заголовок 1"/>
          <p:cNvSpPr txBox="1">
            <a:spLocks/>
          </p:cNvSpPr>
          <p:nvPr/>
        </p:nvSpPr>
        <p:spPr>
          <a:xfrm>
            <a:off x="0" y="81409"/>
            <a:ext cx="9144000" cy="50405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176213">
              <a:lnSpc>
                <a:spcPct val="100000"/>
              </a:lnSpc>
              <a:spcBef>
                <a:spcPts val="0"/>
              </a:spcBef>
            </a:pPr>
            <a:r>
              <a:rPr lang="ru-RU" sz="2400" b="1" dirty="0"/>
              <a:t>Статистика сертифицированных специалистов на 2017 г.</a:t>
            </a:r>
          </a:p>
        </p:txBody>
      </p:sp>
      <p:pic>
        <p:nvPicPr>
          <p:cNvPr id="12" name="Picture 3" descr="C:\Users\dns\Downloads\логотип WIN биз решения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329881"/>
            <a:ext cx="1812036" cy="541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6361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81409"/>
            <a:ext cx="9144000" cy="50405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176213">
              <a:lnSpc>
                <a:spcPct val="100000"/>
              </a:lnSpc>
              <a:spcBef>
                <a:spcPts val="0"/>
              </a:spcBef>
            </a:pPr>
            <a:r>
              <a:rPr lang="ru-RU" b="1" dirty="0"/>
              <a:t>Корпоративная система управления проектами</a:t>
            </a: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4148422248"/>
              </p:ext>
            </p:extLst>
          </p:nvPr>
        </p:nvGraphicFramePr>
        <p:xfrm>
          <a:off x="107504" y="801489"/>
          <a:ext cx="4608512" cy="3799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Picture 3" descr="C:\Users\dns\Downloads\логотип WIN биз решения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329881"/>
            <a:ext cx="1812036" cy="541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>
            <a:off x="4932040" y="801489"/>
            <a:ext cx="4104456" cy="362697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sz="36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Оптимальным </a:t>
            </a:r>
            <a:r>
              <a:rPr lang="ru-RU" sz="3600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способом внедрения является поэтапное развертывание системы</a:t>
            </a:r>
            <a:r>
              <a:rPr lang="ru-RU" sz="36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None/>
            </a:pPr>
            <a:endParaRPr lang="ru-RU" sz="3600" u="sng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Обучение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ТОП-менеджмента, выработка контура проектного управления.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Выделение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проектного офиса – дополнительное обучение по администрированию проектов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 разработке </a:t>
            </a:r>
            <a:r>
              <a:rPr lang="ru-RU" dirty="0">
                <a:latin typeface="Arial" pitchFamily="34" charset="0"/>
                <a:cs typeface="Arial" pitchFamily="34" charset="0"/>
              </a:rPr>
              <a:t>нормативной базы.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Внедрение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нормативной базы для ведения проектов (внутренние стандарты).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Реализация </a:t>
            </a:r>
            <a:r>
              <a:rPr lang="ru-RU" dirty="0">
                <a:latin typeface="Arial" pitchFamily="34" charset="0"/>
                <a:cs typeface="Arial" pitchFamily="34" charset="0"/>
              </a:rPr>
              <a:t>пилотных проектов.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Развертывание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системы на управленцев, сталкивающихся с проектами во всем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университете (внешними </a:t>
            </a:r>
            <a:r>
              <a:rPr lang="ru-RU" dirty="0">
                <a:latin typeface="Arial" pitchFamily="34" charset="0"/>
                <a:cs typeface="Arial" pitchFamily="34" charset="0"/>
              </a:rPr>
              <a:t>и внутренними силами).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Внедрение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автоматизации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управления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проектами.</a:t>
            </a:r>
          </a:p>
        </p:txBody>
      </p:sp>
    </p:spTree>
    <p:extLst>
      <p:ext uri="{BB962C8B-B14F-4D97-AF65-F5344CB8AC3E}">
        <p14:creationId xmlns:p14="http://schemas.microsoft.com/office/powerpoint/2010/main" val="4140978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2428</TotalTime>
  <Words>623</Words>
  <Application>Microsoft Macintosh PowerPoint</Application>
  <PresentationFormat>Другой</PresentationFormat>
  <Paragraphs>157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СУ-2</vt:lpstr>
      <vt:lpstr>Возможности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Al_byu</dc:creator>
  <cp:lastModifiedBy>Иван Иванов</cp:lastModifiedBy>
  <cp:revision>184</cp:revision>
  <dcterms:created xsi:type="dcterms:W3CDTF">2017-09-14T07:22:16Z</dcterms:created>
  <dcterms:modified xsi:type="dcterms:W3CDTF">2017-12-13T12:57:35Z</dcterms:modified>
</cp:coreProperties>
</file>