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71" r:id="rId5"/>
    <p:sldId id="262" r:id="rId6"/>
    <p:sldId id="268" r:id="rId7"/>
    <p:sldId id="27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5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5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5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9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1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2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9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0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6AF7E-591D-42C1-9B42-EEA24E02CF2F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7CF7D-6D7B-4CC7-9065-E974E970F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988"/>
            <a:ext cx="2085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556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82613"/>
            <a:ext cx="20875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6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ОРСИ\Desktop\3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" y="-27384"/>
            <a:ext cx="913881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-32" y="4869160"/>
            <a:ext cx="35639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 sz="16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Директор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Центра </a:t>
            </a:r>
            <a:r>
              <a:rPr lang="ru-RU" altLang="ru-RU" sz="1600" dirty="0" err="1">
                <a:latin typeface="Tahoma" pitchFamily="34" charset="0"/>
                <a:cs typeface="Tahoma" pitchFamily="34" charset="0"/>
              </a:rPr>
              <a:t>общеакадемических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 образовательных инициатив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ИОРСИ </a:t>
            </a:r>
            <a:r>
              <a:rPr lang="ru-RU" altLang="ru-RU" sz="1600" dirty="0" err="1" smtClean="0">
                <a:latin typeface="Tahoma" pitchFamily="34" charset="0"/>
                <a:cs typeface="Tahoma" pitchFamily="34" charset="0"/>
              </a:rPr>
              <a:t>РАНХиГС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eaLnBrk="1" hangingPunct="1"/>
            <a:r>
              <a:rPr lang="ru-RU" altLang="ru-RU" sz="1600" dirty="0" err="1" smtClean="0">
                <a:latin typeface="Tahoma" pitchFamily="34" charset="0"/>
                <a:cs typeface="Tahoma" pitchFamily="34" charset="0"/>
              </a:rPr>
              <a:t>к.соц.н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Инна </a:t>
            </a:r>
            <a:r>
              <a:rPr lang="ru-RU" altLang="ru-RU" sz="1600" b="1" dirty="0" err="1" smtClean="0">
                <a:latin typeface="Tahoma" pitchFamily="34" charset="0"/>
                <a:cs typeface="Tahoma" pitchFamily="34" charset="0"/>
              </a:rPr>
              <a:t>Газиева</a:t>
            </a:r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Изображение выглядит как текст, книг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96752"/>
            <a:ext cx="8748464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916"/>
            <a:ext cx="9143999" cy="44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9375" y="2196604"/>
            <a:ext cx="9029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accent2"/>
                </a:solidFill>
                <a:latin typeface="+mn-lt"/>
                <a:cs typeface="Tahoma" panose="020B0604030504040204" pitchFamily="34" charset="0"/>
              </a:rPr>
              <a:t>После прохождения Акселератора студенты умеют:</a:t>
            </a:r>
            <a:endParaRPr lang="ru-RU" altLang="ru-RU" sz="1800" b="1" dirty="0">
              <a:solidFill>
                <a:schemeClr val="accent2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3" name="Arc 2"/>
          <p:cNvSpPr>
            <a:spLocks/>
          </p:cNvSpPr>
          <p:nvPr/>
        </p:nvSpPr>
        <p:spPr bwMode="gray">
          <a:xfrm>
            <a:off x="11113" y="4536008"/>
            <a:ext cx="2568575" cy="256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2">
              <a:alpha val="0"/>
            </a:scheme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gray">
          <a:xfrm flipH="1">
            <a:off x="0" y="6644208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 flipH="1">
            <a:off x="0" y="4205808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black">
          <a:xfrm>
            <a:off x="1614488" y="378670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">
          <a:xfrm>
            <a:off x="2506663" y="427565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">
          <a:xfrm>
            <a:off x="2884488" y="557740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 flipH="1">
            <a:off x="0" y="3994671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gray">
          <a:xfrm flipH="1">
            <a:off x="0" y="5725046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black">
          <a:xfrm flipH="1">
            <a:off x="0" y="2886596"/>
            <a:ext cx="1714500" cy="398621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black">
          <a:xfrm flipH="1">
            <a:off x="0" y="3813696"/>
            <a:ext cx="2309813" cy="305911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black">
          <a:xfrm flipH="1">
            <a:off x="0" y="5080521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black">
          <a:xfrm flipH="1">
            <a:off x="0" y="6529908"/>
            <a:ext cx="3929063" cy="342900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Arc 14"/>
          <p:cNvSpPr>
            <a:spLocks/>
          </p:cNvSpPr>
          <p:nvPr/>
        </p:nvSpPr>
        <p:spPr bwMode="gray">
          <a:xfrm>
            <a:off x="0" y="4586808"/>
            <a:ext cx="2509838" cy="2514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gray">
          <a:xfrm flipH="1">
            <a:off x="0" y="4475683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rc 16"/>
          <p:cNvSpPr>
            <a:spLocks/>
          </p:cNvSpPr>
          <p:nvPr/>
        </p:nvSpPr>
        <p:spPr bwMode="gray">
          <a:xfrm>
            <a:off x="0" y="4666183"/>
            <a:ext cx="2438400" cy="2435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2076450" y="2464321"/>
            <a:ext cx="128588" cy="128587"/>
            <a:chOff x="2995" y="1525"/>
            <a:chExt cx="112" cy="112"/>
          </a:xfrm>
        </p:grpSpPr>
        <p:sp>
          <p:nvSpPr>
            <p:cNvPr id="19" name="AutoShape 22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1" name="Text Box 24"/>
          <p:cNvSpPr txBox="1">
            <a:spLocks noChangeArrowheads="1"/>
          </p:cNvSpPr>
          <p:nvPr/>
        </p:nvSpPr>
        <p:spPr bwMode="black">
          <a:xfrm>
            <a:off x="2214563" y="2843088"/>
            <a:ext cx="408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latin typeface="Calibri" pitchFamily="34" charset="0"/>
              </a:rPr>
              <a:t>Правильно выявлять проблему</a:t>
            </a:r>
            <a:endParaRPr lang="en-US" altLang="ru-RU" b="1">
              <a:latin typeface="Calibri" pitchFamily="34" charset="0"/>
            </a:endParaRP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2719388" y="3258071"/>
            <a:ext cx="161925" cy="128587"/>
            <a:chOff x="2995" y="1525"/>
            <a:chExt cx="112" cy="112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black">
          <a:xfrm>
            <a:off x="2857500" y="3563168"/>
            <a:ext cx="514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dirty="0">
                <a:latin typeface="Calibri" pitchFamily="34" charset="0"/>
              </a:rPr>
              <a:t>Разрабатывать методы решения проблемы</a:t>
            </a:r>
            <a:endParaRPr lang="en-US" altLang="ru-RU" b="1" dirty="0">
              <a:latin typeface="Calibri" pitchFamily="34" charset="0"/>
            </a:endParaRPr>
          </a:p>
        </p:txBody>
      </p: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3000375" y="4043883"/>
            <a:ext cx="161925" cy="128588"/>
            <a:chOff x="2995" y="1525"/>
            <a:chExt cx="112" cy="112"/>
          </a:xfrm>
        </p:grpSpPr>
        <p:sp>
          <p:nvSpPr>
            <p:cNvPr id="27" name="AutoShape 30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8" name="AutoShape 31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29" name="Text Box 32"/>
          <p:cNvSpPr txBox="1">
            <a:spLocks noChangeArrowheads="1"/>
          </p:cNvSpPr>
          <p:nvPr/>
        </p:nvSpPr>
        <p:spPr bwMode="black">
          <a:xfrm>
            <a:off x="3209925" y="4283249"/>
            <a:ext cx="514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latin typeface="Calibri" pitchFamily="34" charset="0"/>
              </a:rPr>
              <a:t>Находить и эффективно использовать ресурсы</a:t>
            </a:r>
            <a:endParaRPr lang="en-US" altLang="ru-RU" b="1">
              <a:latin typeface="Calibri" pitchFamily="34" charset="0"/>
            </a:endParaRPr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3286125" y="4958283"/>
            <a:ext cx="160338" cy="128588"/>
            <a:chOff x="2995" y="1525"/>
            <a:chExt cx="112" cy="112"/>
          </a:xfrm>
        </p:grpSpPr>
        <p:sp>
          <p:nvSpPr>
            <p:cNvPr id="31" name="AutoShape 34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2" name="AutoShape 35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33" name="Text Box 36"/>
          <p:cNvSpPr txBox="1">
            <a:spLocks noChangeArrowheads="1"/>
          </p:cNvSpPr>
          <p:nvPr/>
        </p:nvSpPr>
        <p:spPr bwMode="black">
          <a:xfrm>
            <a:off x="3500438" y="5025355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>
                <a:latin typeface="Calibri" pitchFamily="34" charset="0"/>
              </a:rPr>
              <a:t>Формировать партнерские отношения с представителями органов власти и бизнеса в ходе реализации проектов</a:t>
            </a:r>
            <a:endParaRPr lang="en-US" altLang="ru-RU" b="1">
              <a:latin typeface="Calibri" pitchFamily="34" charset="0"/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black">
          <a:xfrm>
            <a:off x="534988" y="3975621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black">
          <a:xfrm>
            <a:off x="2819400" y="6545783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gray">
          <a:xfrm rot="3083608">
            <a:off x="3819525" y="6206058"/>
            <a:ext cx="514350" cy="514350"/>
          </a:xfrm>
          <a:prstGeom prst="star5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7" name="AutoShape 4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gray">
          <a:xfrm>
            <a:off x="1428750" y="2367483"/>
            <a:ext cx="657225" cy="657225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8" name="AutoShape 4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gray">
          <a:xfrm rot="802016">
            <a:off x="2057400" y="3291408"/>
            <a:ext cx="657225" cy="657225"/>
          </a:xfrm>
          <a:prstGeom prst="star5">
            <a:avLst/>
          </a:prstGeom>
          <a:solidFill>
            <a:srgbClr val="FFC000"/>
          </a:soli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" name="AutoShape 4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gray">
          <a:xfrm rot="3116201">
            <a:off x="2667000" y="4663008"/>
            <a:ext cx="604838" cy="604838"/>
          </a:xfrm>
          <a:prstGeom prst="star5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304800" y="4739208"/>
            <a:ext cx="1752600" cy="1958975"/>
            <a:chOff x="482" y="1851"/>
            <a:chExt cx="860" cy="796"/>
          </a:xfrm>
        </p:grpSpPr>
        <p:sp>
          <p:nvSpPr>
            <p:cNvPr id="41" name="Freeform 4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4102 w 224"/>
                <a:gd name="T1" fmla="*/ 3980 h 569"/>
                <a:gd name="T2" fmla="*/ 2931 w 224"/>
                <a:gd name="T3" fmla="*/ 1968 h 569"/>
                <a:gd name="T4" fmla="*/ 4783 w 224"/>
                <a:gd name="T5" fmla="*/ 1 h 569"/>
                <a:gd name="T6" fmla="*/ 6799 w 224"/>
                <a:gd name="T7" fmla="*/ 2049 h 569"/>
                <a:gd name="T8" fmla="*/ 5378 w 224"/>
                <a:gd name="T9" fmla="*/ 3980 h 569"/>
                <a:gd name="T10" fmla="*/ 5338 w 224"/>
                <a:gd name="T11" fmla="*/ 4897 h 569"/>
                <a:gd name="T12" fmla="*/ 8316 w 224"/>
                <a:gd name="T13" fmla="*/ 5717 h 569"/>
                <a:gd name="T14" fmla="*/ 8801 w 224"/>
                <a:gd name="T15" fmla="*/ 8052 h 569"/>
                <a:gd name="T16" fmla="*/ 8651 w 224"/>
                <a:gd name="T17" fmla="*/ 12674 h 569"/>
                <a:gd name="T18" fmla="*/ 8316 w 224"/>
                <a:gd name="T19" fmla="*/ 14412 h 569"/>
                <a:gd name="T20" fmla="*/ 7828 w 224"/>
                <a:gd name="T21" fmla="*/ 12186 h 569"/>
                <a:gd name="T22" fmla="*/ 7452 w 224"/>
                <a:gd name="T23" fmla="*/ 7988 h 569"/>
                <a:gd name="T24" fmla="*/ 6771 w 224"/>
                <a:gd name="T25" fmla="*/ 12674 h 569"/>
                <a:gd name="T26" fmla="*/ 5717 w 224"/>
                <a:gd name="T27" fmla="*/ 22504 h 569"/>
                <a:gd name="T28" fmla="*/ 3077 w 224"/>
                <a:gd name="T29" fmla="*/ 22341 h 569"/>
                <a:gd name="T30" fmla="*/ 1975 w 224"/>
                <a:gd name="T31" fmla="*/ 12858 h 569"/>
                <a:gd name="T32" fmla="*/ 1321 w 224"/>
                <a:gd name="T33" fmla="*/ 8232 h 569"/>
                <a:gd name="T34" fmla="*/ 973 w 224"/>
                <a:gd name="T35" fmla="*/ 12260 h 569"/>
                <a:gd name="T36" fmla="*/ 478 w 224"/>
                <a:gd name="T37" fmla="*/ 14412 h 569"/>
                <a:gd name="T38" fmla="*/ 1 w 224"/>
                <a:gd name="T39" fmla="*/ 12064 h 569"/>
                <a:gd name="T40" fmla="*/ 293 w 224"/>
                <a:gd name="T41" fmla="*/ 7280 h 569"/>
                <a:gd name="T42" fmla="*/ 927 w 224"/>
                <a:gd name="T43" fmla="*/ 5515 h 569"/>
                <a:gd name="T44" fmla="*/ 4046 w 224"/>
                <a:gd name="T45" fmla="*/ 4897 h 569"/>
                <a:gd name="T46" fmla="*/ 4102 w 224"/>
                <a:gd name="T47" fmla="*/ 3980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47" name="Прямоугольник 62"/>
          <p:cNvSpPr>
            <a:spLocks noChangeArrowheads="1"/>
          </p:cNvSpPr>
          <p:nvPr/>
        </p:nvSpPr>
        <p:spPr bwMode="auto">
          <a:xfrm>
            <a:off x="4684713" y="6387033"/>
            <a:ext cx="445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Измерять результаты реализации проектов</a:t>
            </a:r>
          </a:p>
        </p:txBody>
      </p: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4357688" y="6529908"/>
            <a:ext cx="160337" cy="128588"/>
            <a:chOff x="2995" y="1525"/>
            <a:chExt cx="112" cy="112"/>
          </a:xfrm>
        </p:grpSpPr>
        <p:sp>
          <p:nvSpPr>
            <p:cNvPr id="49" name="AutoShape 34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0" name="AutoShape 35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51" name="Text Box 2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4925" y="1618952"/>
            <a:ext cx="902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accent2"/>
                </a:solidFill>
                <a:latin typeface="+mn-lt"/>
                <a:cs typeface="Tahoma" panose="020B0604030504040204" pitchFamily="34" charset="0"/>
              </a:rPr>
              <a:t>Формирование компетенций</a:t>
            </a:r>
            <a:r>
              <a:rPr lang="ru-RU" altLang="ru-RU" sz="1800" b="1" dirty="0" smtClean="0">
                <a:solidFill>
                  <a:srgbClr val="404040"/>
                </a:solidFill>
                <a:latin typeface="+mn-lt"/>
                <a:cs typeface="Tahoma" panose="020B0604030504040204" pitchFamily="34" charset="0"/>
              </a:rPr>
              <a:t>: проектных, социальных, предпринимательских</a:t>
            </a:r>
            <a:endParaRPr lang="ru-RU" altLang="ru-RU" sz="1800" b="1" dirty="0">
              <a:solidFill>
                <a:srgbClr val="40404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32063" y="962497"/>
            <a:ext cx="48371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E42E2A"/>
                </a:solidFill>
                <a:latin typeface="+mn-lt"/>
                <a:cs typeface="Arial" charset="0"/>
              </a:rPr>
              <a:t>ОБРАЗОВАТЕЛЬНЫЙ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5771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" y="1376578"/>
            <a:ext cx="9111640" cy="392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873201"/>
            <a:ext cx="724376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07504" y="1403484"/>
            <a:ext cx="5653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accent2"/>
                </a:solidFill>
              </a:rPr>
              <a:t>ГЕОГРАФИЯ </a:t>
            </a:r>
            <a:r>
              <a:rPr lang="en-US" altLang="ru-RU" b="1" dirty="0">
                <a:solidFill>
                  <a:schemeClr val="accent2"/>
                </a:solidFill>
              </a:rPr>
              <a:t>RAISE</a:t>
            </a:r>
            <a:r>
              <a:rPr lang="ru-RU" altLang="ru-RU" b="1" dirty="0">
                <a:solidFill>
                  <a:schemeClr val="accent2"/>
                </a:solidFill>
              </a:rPr>
              <a:t> СЕЗОНА </a:t>
            </a:r>
            <a:r>
              <a:rPr lang="ru-RU" altLang="ru-RU" b="1" dirty="0" smtClean="0">
                <a:solidFill>
                  <a:schemeClr val="accent2"/>
                </a:solidFill>
              </a:rPr>
              <a:t>2016– 2017гг.: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3599" y="5949280"/>
            <a:ext cx="6524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chemeClr val="accent2"/>
                </a:solidFill>
              </a:rPr>
              <a:t>3</a:t>
            </a:r>
            <a:r>
              <a:rPr lang="ru-RU" altLang="ru-RU" b="1" dirty="0">
                <a:solidFill>
                  <a:schemeClr val="accent2"/>
                </a:solidFill>
              </a:rPr>
              <a:t>0</a:t>
            </a:r>
            <a:r>
              <a:rPr lang="en-US" altLang="ru-RU" b="1" dirty="0">
                <a:solidFill>
                  <a:schemeClr val="accent2"/>
                </a:solidFill>
              </a:rPr>
              <a:t> </a:t>
            </a:r>
            <a:r>
              <a:rPr lang="ru-RU" altLang="ru-RU" b="1" dirty="0" smtClean="0">
                <a:solidFill>
                  <a:schemeClr val="accent2"/>
                </a:solidFill>
              </a:rPr>
              <a:t>регионов</a:t>
            </a:r>
            <a:endParaRPr lang="ru-RU" altLang="ru-RU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chemeClr val="accent2"/>
                </a:solidFill>
              </a:rPr>
              <a:t>10 команд московских вузов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160240" cy="9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617781"/>
            <a:ext cx="9144000" cy="36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1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4048894"/>
            <a:ext cx="9144000" cy="3340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5"/>
          <p:cNvSpPr/>
          <p:nvPr/>
        </p:nvSpPr>
        <p:spPr>
          <a:xfrm>
            <a:off x="610665" y="1339369"/>
            <a:ext cx="7849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/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Кубок «</a:t>
            </a:r>
            <a:r>
              <a:rPr lang="ru-RU" sz="2000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Управляй!»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– один из инновационных образовательных механизмов,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ru-RU" sz="2000" dirty="0">
                <a:latin typeface="Helvetica Neue" charset="0"/>
                <a:ea typeface="Helvetica Neue" charset="0"/>
                <a:cs typeface="Helvetica Neue" charset="0"/>
              </a:rPr>
              <a:t>направленный на поддержку молодежи с управленческим потенциалом в адаптации на рынке труда и на этапе начала карьеры, содействие формированию у студентов востребованных рынком труда компетенций.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ru-RU" sz="16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466648" y="3068960"/>
            <a:ext cx="7345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Для кого?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Студенты старших курсов российских вузов</a:t>
            </a:r>
          </a:p>
          <a:p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Откуда</a:t>
            </a:r>
            <a:r>
              <a:rPr lang="ru-RU" sz="2000" b="1" dirty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?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Лучшие университеты страны</a:t>
            </a:r>
          </a:p>
          <a:p>
            <a:r>
              <a:rPr lang="ru-RU" sz="2000" b="1" dirty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Масштаб: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до 20 000 человек</a:t>
            </a:r>
            <a:endParaRPr lang="ru-RU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54009" y="4086697"/>
            <a:ext cx="1610204" cy="1428938"/>
            <a:chOff x="678000" y="1522334"/>
            <a:chExt cx="1858168" cy="1247068"/>
          </a:xfrm>
          <a:effectLst/>
        </p:grpSpPr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00" y="1522334"/>
              <a:ext cx="344264" cy="330402"/>
            </a:xfrm>
            <a:prstGeom prst="rect">
              <a:avLst/>
            </a:prstGeom>
            <a:noFill/>
            <a:effectLst/>
          </p:spPr>
        </p:pic>
        <p:pic>
          <p:nvPicPr>
            <p:cNvPr id="7" name="Рисунок 9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1522334"/>
              <a:ext cx="344264" cy="330402"/>
            </a:xfrm>
            <a:prstGeom prst="rect">
              <a:avLst/>
            </a:prstGeom>
            <a:noFill/>
          </p:spPr>
        </p:pic>
        <p:pic>
          <p:nvPicPr>
            <p:cNvPr id="8" name="Рисунок 10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904" y="1522334"/>
              <a:ext cx="344264" cy="330402"/>
            </a:xfrm>
            <a:prstGeom prst="rect">
              <a:avLst/>
            </a:prstGeom>
          </p:spPr>
        </p:pic>
        <p:pic>
          <p:nvPicPr>
            <p:cNvPr id="9" name="Рисунок 11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2439000"/>
              <a:ext cx="344264" cy="330402"/>
            </a:xfrm>
            <a:prstGeom prst="rect">
              <a:avLst/>
            </a:prstGeom>
          </p:spPr>
        </p:pic>
        <p:pic>
          <p:nvPicPr>
            <p:cNvPr id="10" name="Рисунок 12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76" y="1981299"/>
              <a:ext cx="344264" cy="3304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3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28" y="1981299"/>
              <a:ext cx="344264" cy="330402"/>
            </a:xfrm>
            <a:prstGeom prst="rect">
              <a:avLst/>
            </a:prstGeom>
          </p:spPr>
        </p:pic>
        <p:grpSp>
          <p:nvGrpSpPr>
            <p:cNvPr id="12" name="Группа 14"/>
            <p:cNvGrpSpPr/>
            <p:nvPr/>
          </p:nvGrpSpPr>
          <p:grpSpPr>
            <a:xfrm>
              <a:off x="1053532" y="1709562"/>
              <a:ext cx="350152" cy="234438"/>
              <a:chOff x="1050631" y="1681228"/>
              <a:chExt cx="350152" cy="234438"/>
            </a:xfrm>
          </p:grpSpPr>
          <p:sp>
            <p:nvSpPr>
              <p:cNvPr id="19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" name="Группа 15"/>
            <p:cNvGrpSpPr/>
            <p:nvPr/>
          </p:nvGrpSpPr>
          <p:grpSpPr>
            <a:xfrm>
              <a:off x="1810484" y="1709562"/>
              <a:ext cx="350152" cy="234438"/>
              <a:chOff x="1050631" y="1681228"/>
              <a:chExt cx="350152" cy="234438"/>
            </a:xfrm>
          </p:grpSpPr>
          <p:sp>
            <p:nvSpPr>
              <p:cNvPr id="17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4" name="Группа 16"/>
            <p:cNvGrpSpPr/>
            <p:nvPr/>
          </p:nvGrpSpPr>
          <p:grpSpPr>
            <a:xfrm>
              <a:off x="1432008" y="2169000"/>
              <a:ext cx="350152" cy="234438"/>
              <a:chOff x="1050631" y="1681228"/>
              <a:chExt cx="350152" cy="234438"/>
            </a:xfrm>
          </p:grpSpPr>
          <p:sp>
            <p:nvSpPr>
              <p:cNvPr id="15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1" name="Прямоугольник 23"/>
          <p:cNvSpPr/>
          <p:nvPr/>
        </p:nvSpPr>
        <p:spPr>
          <a:xfrm>
            <a:off x="383074" y="5648300"/>
            <a:ext cx="2667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Онлайн отборочные этапы: </a:t>
            </a:r>
            <a:r>
              <a:rPr lang="ru-RU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0 000 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2" name="Рисунок 2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62" y="4086698"/>
            <a:ext cx="1699006" cy="1254093"/>
          </a:xfrm>
          <a:prstGeom prst="rect">
            <a:avLst/>
          </a:prstGeom>
          <a:effectLst/>
        </p:spPr>
      </p:pic>
      <p:sp>
        <p:nvSpPr>
          <p:cNvPr id="23" name="Прямоугольник 25"/>
          <p:cNvSpPr/>
          <p:nvPr/>
        </p:nvSpPr>
        <p:spPr>
          <a:xfrm>
            <a:off x="3676217" y="5655299"/>
            <a:ext cx="204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Очные полуфиналы:</a:t>
            </a:r>
            <a:endParaRPr lang="ru-RU" b="1" dirty="0" smtClean="0">
              <a:solidFill>
                <a:srgbClr val="EB131A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1000+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4" name="Picture 2" descr="Картинки по запросу москва кремль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58" y="3933056"/>
            <a:ext cx="1585943" cy="1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7"/>
          <p:cNvSpPr/>
          <p:nvPr/>
        </p:nvSpPr>
        <p:spPr>
          <a:xfrm>
            <a:off x="6577126" y="5704119"/>
            <a:ext cx="256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Финал в Москве:</a:t>
            </a:r>
          </a:p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100+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Равнобедренный треугольник 28"/>
          <p:cNvSpPr/>
          <p:nvPr/>
        </p:nvSpPr>
        <p:spPr>
          <a:xfrm rot="5400000">
            <a:off x="2934482" y="4862463"/>
            <a:ext cx="405000" cy="201077"/>
          </a:xfrm>
          <a:prstGeom prst="triangle">
            <a:avLst/>
          </a:prstGeom>
          <a:solidFill>
            <a:srgbClr val="EB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7" name="Равнобедренный треугольник 29"/>
          <p:cNvSpPr/>
          <p:nvPr/>
        </p:nvSpPr>
        <p:spPr>
          <a:xfrm rot="5400000">
            <a:off x="5899087" y="4893872"/>
            <a:ext cx="405000" cy="201077"/>
          </a:xfrm>
          <a:prstGeom prst="triangle">
            <a:avLst/>
          </a:prstGeom>
          <a:solidFill>
            <a:srgbClr val="EB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-37182" y="652534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РЕГИСТРАЦИЯ </a:t>
            </a: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команд: </a:t>
            </a: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чел.    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Сайт: </a:t>
            </a:r>
            <a:r>
              <a:rPr lang="ru-RU" sz="2000" b="1" dirty="0" err="1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управляй.рф</a:t>
            </a:r>
            <a:r>
              <a:rPr lang="ru-RU" sz="2000" b="1" dirty="0"/>
              <a:t> </a:t>
            </a:r>
            <a:r>
              <a:rPr lang="ru-RU" sz="2000" b="1" dirty="0" smtClean="0"/>
              <a:t>         До 15 января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1329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160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2017-06-06T15:00:32Z</dcterms:created>
  <dcterms:modified xsi:type="dcterms:W3CDTF">2017-12-13T08:10:27Z</dcterms:modified>
</cp:coreProperties>
</file>