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3" r:id="rId2"/>
    <p:sldId id="266" r:id="rId3"/>
    <p:sldId id="281" r:id="rId4"/>
    <p:sldId id="277" r:id="rId5"/>
    <p:sldId id="279" r:id="rId6"/>
    <p:sldId id="263" r:id="rId7"/>
    <p:sldId id="269" r:id="rId8"/>
    <p:sldId id="280" r:id="rId9"/>
    <p:sldId id="275" r:id="rId10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89" autoAdjust="0"/>
  </p:normalViewPr>
  <p:slideViewPr>
    <p:cSldViewPr>
      <p:cViewPr>
        <p:scale>
          <a:sx n="125" d="100"/>
          <a:sy n="12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Степень важности для индустриального партнера реализации образовательных</a:t>
            </a:r>
            <a:r>
              <a:rPr lang="ru-RU" sz="1200" b="1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программ </a:t>
            </a:r>
          </a:p>
          <a:p>
            <a:pPr>
              <a:defRPr sz="1200" b="0"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в формате ПМО,</a:t>
            </a:r>
            <a:r>
              <a:rPr lang="ru-RU" sz="1200" b="1" baseline="0" dirty="0" smtClean="0">
                <a:solidFill>
                  <a:schemeClr val="tx2">
                    <a:lumMod val="75000"/>
                  </a:schemeClr>
                </a:solidFill>
              </a:rPr>
              <a:t> в %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1133243373042931E-2"/>
          <c:y val="0.44882643419674312"/>
          <c:w val="0.93773351325391463"/>
          <c:h val="0.40965762870516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Степень важности для индустриального партнера реализации образовательных программ в формате ПМО. Оценка осуществлялась по 10-балльной шкале (1-10 баллов)</c:v>
                </c:pt>
              </c:strCache>
            </c:strRef>
          </c:tx>
          <c:spPr>
            <a:pattFill prst="narHorz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  <a:effectLst>
              <a:innerShdw blurRad="114300">
                <a:schemeClr val="tx2">
                  <a:lumMod val="60000"/>
                  <a:lumOff val="4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неважно</c:v>
                </c:pt>
                <c:pt idx="1">
                  <c:v>затрудняюсь ответить</c:v>
                </c:pt>
                <c:pt idx="2">
                  <c:v>важно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40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687872"/>
        <c:axId val="100689408"/>
      </c:barChart>
      <c:catAx>
        <c:axId val="10068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00689408"/>
        <c:crosses val="autoZero"/>
        <c:auto val="1"/>
        <c:lblAlgn val="ctr"/>
        <c:lblOffset val="100"/>
        <c:noMultiLvlLbl val="0"/>
      </c:catAx>
      <c:valAx>
        <c:axId val="100689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687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 Narrow" panose="020B0606020202030204" pitchFamily="34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наиболее важные, по Вашему мнению, аспекты реализации практико-модульного обучения</c:v>
                </c:pt>
              </c:strCache>
            </c:strRef>
          </c:tx>
          <c:spPr>
            <a:pattFill prst="narVert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  <a:effectLst>
              <a:innerShdw blurRad="114300">
                <a:schemeClr val="tx2">
                  <a:lumMod val="60000"/>
                  <a:lumOff val="4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</c:v>
                </c:pt>
                <c:pt idx="1">
                  <c:v>20</c:v>
                </c:pt>
                <c:pt idx="2">
                  <c:v>80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001088"/>
        <c:axId val="101002624"/>
      </c:barChart>
      <c:catAx>
        <c:axId val="101001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002624"/>
        <c:crosses val="autoZero"/>
        <c:auto val="1"/>
        <c:lblAlgn val="ctr"/>
        <c:lblOffset val="100"/>
        <c:noMultiLvlLbl val="0"/>
      </c:catAx>
      <c:valAx>
        <c:axId val="101002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001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rial Narrow" panose="020B0606020202030204" pitchFamily="34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1"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Классический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формат обучения</a:t>
            </a:r>
          </a:p>
        </c:rich>
      </c:tx>
      <c:layout>
        <c:manualLayout>
          <c:xMode val="edge"/>
          <c:yMode val="edge"/>
          <c:x val="0.15460937499999999"/>
          <c:y val="5.51903293795554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903112696850396"/>
          <c:y val="0.20989659659635518"/>
          <c:w val="0.32193805364173228"/>
          <c:h val="0.505397112044094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классический формат обучения</c:v>
                </c:pt>
              </c:strCache>
            </c:strRef>
          </c:tx>
          <c:dPt>
            <c:idx val="0"/>
            <c:bubble3D val="0"/>
            <c:spPr>
              <a:pattFill prst="narHorz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dPt>
          <c:dPt>
            <c:idx val="1"/>
            <c:bubble3D val="0"/>
            <c:spPr>
              <a:pattFill prst="narHorz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теоретическое обучение в ТИУ</c:v>
                </c:pt>
                <c:pt idx="1">
                  <c:v>производственная практика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1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Практико-модульный формат</a:t>
            </a:r>
          </a:p>
        </c:rich>
      </c:tx>
      <c:layout>
        <c:manualLayout>
          <c:xMode val="edge"/>
          <c:yMode val="edge"/>
          <c:x val="0.43712821211947861"/>
          <c:y val="3.74456227277864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3138750662588238"/>
          <c:y val="0.20989668511762519"/>
          <c:w val="0.32193805364173228"/>
          <c:h val="0.505397112044094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Практико-модульный формат</c:v>
                </c:pt>
              </c:strCache>
            </c:strRef>
          </c:tx>
          <c:dPt>
            <c:idx val="0"/>
            <c:bubble3D val="0"/>
            <c:spPr>
              <a:pattFill prst="narHorz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dPt>
          <c:dPt>
            <c:idx val="1"/>
            <c:bubble3D val="0"/>
            <c:spPr>
              <a:pattFill prst="narHorz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dPt>
          <c:dPt>
            <c:idx val="2"/>
            <c:bubble3D val="0"/>
            <c:spPr>
              <a:pattFill prst="narHorz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обучение в ТИУ</c:v>
                </c:pt>
                <c:pt idx="1">
                  <c:v>обучение на площадке индустриального партнера</c:v>
                </c:pt>
                <c:pt idx="2">
                  <c:v>производственная практика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1.8896706302530163E-2"/>
          <c:y val="0.7233018612747929"/>
          <c:w val="0.86854259572995485"/>
          <c:h val="0.2580624018383347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100">
          <a:solidFill>
            <a:schemeClr val="tx2">
              <a:lumMod val="75000"/>
            </a:schemeClr>
          </a:solidFill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87.5</c:v>
                </c:pt>
                <c:pt idx="1">
                  <c:v>12.5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наиболее важные, по Вашему мнению, аспекты реализации практико-модульного обучения</c:v>
                </c:pt>
              </c:strCache>
            </c:strRef>
          </c:tx>
          <c:spPr>
            <a:solidFill>
              <a:srgbClr val="00B0F0"/>
            </a:solidFill>
            <a:effectLst>
              <a:innerShdw blurRad="114300">
                <a:schemeClr val="tx2">
                  <a:lumMod val="60000"/>
                  <a:lumOff val="40000"/>
                </a:schemeClr>
              </a:inn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Участие в проектировании образовательной программы</c:v>
                </c:pt>
                <c:pt idx="1">
                  <c:v>Повышение качество подготовки выпускников</c:v>
                </c:pt>
                <c:pt idx="2">
                  <c:v>Отбор молодых специалистов</c:v>
                </c:pt>
                <c:pt idx="3">
                  <c:v>Возможность оценки уровня подготовки обучающихся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37.200000000000003</c:v>
                </c:pt>
                <c:pt idx="1">
                  <c:v>66.7</c:v>
                </c:pt>
                <c:pt idx="2">
                  <c:v>70.8</c:v>
                </c:pt>
                <c:pt idx="3">
                  <c:v>72.099999999999994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434304"/>
        <c:axId val="122435840"/>
      </c:barChart>
      <c:catAx>
        <c:axId val="122434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2435840"/>
        <c:crosses val="autoZero"/>
        <c:auto val="1"/>
        <c:lblAlgn val="ctr"/>
        <c:lblOffset val="100"/>
        <c:noMultiLvlLbl val="0"/>
      </c:catAx>
      <c:valAx>
        <c:axId val="122435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434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rial Narrow" panose="020B0606020202030204" pitchFamily="34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87D29-9174-4F3D-A679-1E3951DF6108}" type="doc">
      <dgm:prSet loTypeId="urn:microsoft.com/office/officeart/2005/8/layout/default#1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B713D31-F785-47DF-AE94-2BA5CD7BABB6}">
      <dgm:prSet phldrT="[Текст]" custT="1"/>
      <dgm:spPr>
        <a:gradFill flip="none" rotWithShape="1">
          <a:gsLst>
            <a:gs pos="0">
              <a:schemeClr val="tx2"/>
            </a:gs>
            <a:gs pos="50000">
              <a:schemeClr val="tx2"/>
            </a:gs>
            <a:gs pos="100000">
              <a:schemeClr val="bg1"/>
            </a:gs>
          </a:gsLst>
          <a:lin ang="2700000" scaled="1"/>
          <a:tileRect/>
        </a:gradFill>
      </dgm:spPr>
      <dgm:t>
        <a:bodyPr tIns="36000" bIns="36000"/>
        <a:lstStyle/>
        <a:p>
          <a:pPr algn="l"/>
          <a:r>
            <a:rPr lang="ru-RU" sz="1600" dirty="0" smtClean="0">
              <a:solidFill>
                <a:schemeClr val="bg1"/>
              </a:solidFill>
              <a:latin typeface="Arial Narrow" pitchFamily="34" charset="0"/>
              <a:ea typeface="Cambria Math" pitchFamily="18" charset="0"/>
            </a:rPr>
            <a:t>Пленарное заседание «Инженерное образование: опора развития реального сектора экономики» в рамках Тюменского нефтегазового форума (сентябрь 2016 г.)</a:t>
          </a:r>
          <a:endParaRPr lang="ru-RU" sz="1600" dirty="0">
            <a:solidFill>
              <a:schemeClr val="bg1"/>
            </a:solidFill>
            <a:latin typeface="Arial Narrow" pitchFamily="34" charset="0"/>
            <a:ea typeface="Cambria Math" pitchFamily="18" charset="0"/>
          </a:endParaRPr>
        </a:p>
      </dgm:t>
    </dgm:pt>
    <dgm:pt modelId="{9536F83A-8485-4866-93B5-290B907CFABD}" type="parTrans" cxnId="{05DDC628-FF73-4716-AB83-34D00FE31BA9}">
      <dgm:prSet/>
      <dgm:spPr/>
      <dgm:t>
        <a:bodyPr/>
        <a:lstStyle/>
        <a:p>
          <a:pPr algn="l"/>
          <a:endParaRPr lang="ru-RU" sz="4000">
            <a:latin typeface="Arial Narrow" pitchFamily="34" charset="0"/>
            <a:ea typeface="Cambria Math" pitchFamily="18" charset="0"/>
          </a:endParaRPr>
        </a:p>
      </dgm:t>
    </dgm:pt>
    <dgm:pt modelId="{0520260F-8DC0-4A42-85E7-C465D06D4E20}" type="sibTrans" cxnId="{05DDC628-FF73-4716-AB83-34D00FE31BA9}">
      <dgm:prSet/>
      <dgm:spPr/>
      <dgm:t>
        <a:bodyPr/>
        <a:lstStyle/>
        <a:p>
          <a:pPr algn="l"/>
          <a:endParaRPr lang="ru-RU" sz="4000">
            <a:latin typeface="Arial Narrow" pitchFamily="34" charset="0"/>
            <a:ea typeface="Cambria Math" pitchFamily="18" charset="0"/>
          </a:endParaRPr>
        </a:p>
      </dgm:t>
    </dgm:pt>
    <dgm:pt modelId="{7F10B94F-FF0C-4533-94C4-DFCE0670AD9A}">
      <dgm:prSet phldrT="[Текст]" custT="1"/>
      <dgm:spPr>
        <a:gradFill flip="none" rotWithShape="1">
          <a:gsLst>
            <a:gs pos="0">
              <a:schemeClr val="tx2"/>
            </a:gs>
            <a:gs pos="50000">
              <a:schemeClr val="tx2"/>
            </a:gs>
            <a:gs pos="100000">
              <a:schemeClr val="bg1"/>
            </a:gs>
          </a:gsLst>
          <a:lin ang="2700000" scaled="1"/>
          <a:tileRect/>
        </a:gradFill>
      </dgm:spPr>
      <dgm:t>
        <a:bodyPr tIns="36000" bIns="36000"/>
        <a:lstStyle/>
        <a:p>
          <a:pPr algn="l"/>
          <a:r>
            <a:rPr lang="ru-RU" sz="1600" dirty="0" smtClean="0">
              <a:solidFill>
                <a:schemeClr val="bg1"/>
              </a:solidFill>
              <a:latin typeface="Arial Narrow" pitchFamily="34" charset="0"/>
              <a:ea typeface="Cambria Math" pitchFamily="18" charset="0"/>
            </a:rPr>
            <a:t>Цикл рабочих совещаний, круглых столов при поддержке региональных органов исполнительной власти </a:t>
          </a:r>
          <a:endParaRPr lang="ru-RU" sz="1600" dirty="0">
            <a:solidFill>
              <a:schemeClr val="bg1"/>
            </a:solidFill>
            <a:latin typeface="Arial Narrow" pitchFamily="34" charset="0"/>
            <a:ea typeface="Cambria Math" pitchFamily="18" charset="0"/>
          </a:endParaRPr>
        </a:p>
      </dgm:t>
    </dgm:pt>
    <dgm:pt modelId="{97634CE6-E01E-4E10-AEE3-17DE9A232948}" type="parTrans" cxnId="{ADE1BCB5-5062-4460-851B-42F3AB95F7E0}">
      <dgm:prSet/>
      <dgm:spPr/>
      <dgm:t>
        <a:bodyPr/>
        <a:lstStyle/>
        <a:p>
          <a:pPr algn="l"/>
          <a:endParaRPr lang="ru-RU" sz="4000">
            <a:latin typeface="Arial Narrow" pitchFamily="34" charset="0"/>
            <a:ea typeface="Cambria Math" pitchFamily="18" charset="0"/>
          </a:endParaRPr>
        </a:p>
      </dgm:t>
    </dgm:pt>
    <dgm:pt modelId="{8F6C12BE-F48F-44F5-B63B-3E28C8467279}" type="sibTrans" cxnId="{ADE1BCB5-5062-4460-851B-42F3AB95F7E0}">
      <dgm:prSet/>
      <dgm:spPr/>
      <dgm:t>
        <a:bodyPr/>
        <a:lstStyle/>
        <a:p>
          <a:pPr algn="l"/>
          <a:endParaRPr lang="ru-RU" sz="4000">
            <a:latin typeface="Arial Narrow" pitchFamily="34" charset="0"/>
            <a:ea typeface="Cambria Math" pitchFamily="18" charset="0"/>
          </a:endParaRPr>
        </a:p>
      </dgm:t>
    </dgm:pt>
    <dgm:pt modelId="{5DF541C3-53BA-4BE7-84E1-A0E9E07BFD03}">
      <dgm:prSet phldrT="[Текст]" custT="1"/>
      <dgm:spPr>
        <a:gradFill flip="none" rotWithShape="1">
          <a:gsLst>
            <a:gs pos="0">
              <a:schemeClr val="tx2"/>
            </a:gs>
            <a:gs pos="50000">
              <a:schemeClr val="tx2"/>
            </a:gs>
            <a:gs pos="100000">
              <a:schemeClr val="bg1"/>
            </a:gs>
          </a:gsLst>
          <a:lin ang="2700000" scaled="1"/>
          <a:tileRect/>
        </a:gradFill>
      </dgm:spPr>
      <dgm:t>
        <a:bodyPr tIns="36000" bIns="36000"/>
        <a:lstStyle/>
        <a:p>
          <a:pPr algn="l"/>
          <a:r>
            <a:rPr lang="ru-RU" sz="1600" dirty="0" smtClean="0">
              <a:solidFill>
                <a:schemeClr val="bg1"/>
              </a:solidFill>
              <a:latin typeface="Arial Narrow" pitchFamily="34" charset="0"/>
              <a:ea typeface="Cambria Math" pitchFamily="18" charset="0"/>
            </a:rPr>
            <a:t>Презентация результатов реализации проекта на площадках индустриальных партнеров в ходе личных визитов </a:t>
          </a:r>
          <a:endParaRPr lang="ru-RU" sz="1600" dirty="0">
            <a:solidFill>
              <a:schemeClr val="bg1"/>
            </a:solidFill>
            <a:latin typeface="Arial Narrow" pitchFamily="34" charset="0"/>
            <a:ea typeface="Cambria Math" pitchFamily="18" charset="0"/>
          </a:endParaRPr>
        </a:p>
      </dgm:t>
    </dgm:pt>
    <dgm:pt modelId="{D06F52D9-64FD-4B17-BEF6-5E65916BF440}" type="parTrans" cxnId="{89D468FE-1941-4592-A67D-3E80DAC7EC40}">
      <dgm:prSet/>
      <dgm:spPr/>
      <dgm:t>
        <a:bodyPr/>
        <a:lstStyle/>
        <a:p>
          <a:pPr algn="l"/>
          <a:endParaRPr lang="ru-RU" sz="4000">
            <a:latin typeface="Arial Narrow" pitchFamily="34" charset="0"/>
            <a:ea typeface="Cambria Math" pitchFamily="18" charset="0"/>
          </a:endParaRPr>
        </a:p>
      </dgm:t>
    </dgm:pt>
    <dgm:pt modelId="{0224C9E1-4C07-4BF2-9A66-4DA0C785D87E}" type="sibTrans" cxnId="{89D468FE-1941-4592-A67D-3E80DAC7EC40}">
      <dgm:prSet/>
      <dgm:spPr/>
      <dgm:t>
        <a:bodyPr/>
        <a:lstStyle/>
        <a:p>
          <a:pPr algn="l"/>
          <a:endParaRPr lang="ru-RU" sz="4000">
            <a:latin typeface="Arial Narrow" pitchFamily="34" charset="0"/>
            <a:ea typeface="Cambria Math" pitchFamily="18" charset="0"/>
          </a:endParaRPr>
        </a:p>
      </dgm:t>
    </dgm:pt>
    <dgm:pt modelId="{A6E84A7C-CE7A-453B-A940-DFBBE8D1687C}">
      <dgm:prSet phldrT="[Текст]" custT="1"/>
      <dgm:spPr>
        <a:gradFill flip="none" rotWithShape="1">
          <a:gsLst>
            <a:gs pos="0">
              <a:schemeClr val="tx2"/>
            </a:gs>
            <a:gs pos="50000">
              <a:schemeClr val="tx2"/>
            </a:gs>
            <a:gs pos="100000">
              <a:schemeClr val="bg1"/>
            </a:gs>
          </a:gsLst>
          <a:lin ang="2700000" scaled="1"/>
          <a:tileRect/>
        </a:gradFill>
      </dgm:spPr>
      <dgm:t>
        <a:bodyPr tIns="36000" bIns="36000"/>
        <a:lstStyle/>
        <a:p>
          <a:pPr algn="l"/>
          <a:r>
            <a:rPr lang="ru-RU" sz="1600" dirty="0" smtClean="0">
              <a:solidFill>
                <a:schemeClr val="bg1"/>
              </a:solidFill>
              <a:latin typeface="Arial Narrow" pitchFamily="34" charset="0"/>
              <a:ea typeface="Cambria Math" pitchFamily="18" charset="0"/>
            </a:rPr>
            <a:t>Обсуждение на Попечительском совете Тюменского индустриального университета</a:t>
          </a:r>
          <a:endParaRPr lang="ru-RU" sz="1600" dirty="0">
            <a:solidFill>
              <a:schemeClr val="bg1"/>
            </a:solidFill>
            <a:latin typeface="Arial Narrow" pitchFamily="34" charset="0"/>
            <a:ea typeface="Cambria Math" pitchFamily="18" charset="0"/>
          </a:endParaRPr>
        </a:p>
      </dgm:t>
    </dgm:pt>
    <dgm:pt modelId="{15E331B0-685B-4800-91BE-A90BED8D008F}" type="parTrans" cxnId="{09E92363-61E7-4AE4-AF92-0D28F85FB815}">
      <dgm:prSet/>
      <dgm:spPr/>
      <dgm:t>
        <a:bodyPr/>
        <a:lstStyle/>
        <a:p>
          <a:endParaRPr lang="ru-RU"/>
        </a:p>
      </dgm:t>
    </dgm:pt>
    <dgm:pt modelId="{A137EE40-C086-4101-9170-E42A7D9F86AD}" type="sibTrans" cxnId="{09E92363-61E7-4AE4-AF92-0D28F85FB815}">
      <dgm:prSet/>
      <dgm:spPr/>
      <dgm:t>
        <a:bodyPr/>
        <a:lstStyle/>
        <a:p>
          <a:endParaRPr lang="ru-RU"/>
        </a:p>
      </dgm:t>
    </dgm:pt>
    <dgm:pt modelId="{CF20833A-15C2-40CE-BA57-FDBE700CAAB6}" type="pres">
      <dgm:prSet presAssocID="{22987D29-9174-4F3D-A679-1E3951DF61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DA76B1-B056-4764-8AB7-945EE68CC3E6}" type="pres">
      <dgm:prSet presAssocID="{DB713D31-F785-47DF-AE94-2BA5CD7BABB6}" presName="node" presStyleLbl="node1" presStyleIdx="0" presStyleCnt="4" custScaleX="337718" custLinFactNeighborX="26950" custLinFactNeighborY="2897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EE9AB168-5673-4D80-ABDC-C1FA6A7DCCAD}" type="pres">
      <dgm:prSet presAssocID="{0520260F-8DC0-4A42-85E7-C465D06D4E20}" presName="sibTrans" presStyleCnt="0"/>
      <dgm:spPr/>
    </dgm:pt>
    <dgm:pt modelId="{213FD197-11B4-492B-93EF-A9C4569EB468}" type="pres">
      <dgm:prSet presAssocID="{7F10B94F-FF0C-4533-94C4-DFCE0670AD9A}" presName="node" presStyleLbl="node1" presStyleIdx="1" presStyleCnt="4" custScaleX="337718" custLinFactNeighborX="26950" custLinFactNeighborY="2897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7183BA12-B238-4E42-B814-93C801DBCBE7}" type="pres">
      <dgm:prSet presAssocID="{8F6C12BE-F48F-44F5-B63B-3E28C8467279}" presName="sibTrans" presStyleCnt="0"/>
      <dgm:spPr/>
    </dgm:pt>
    <dgm:pt modelId="{815F7910-47BB-420A-B75C-D9EA3E110579}" type="pres">
      <dgm:prSet presAssocID="{5DF541C3-53BA-4BE7-84E1-A0E9E07BFD03}" presName="node" presStyleLbl="node1" presStyleIdx="2" presStyleCnt="4" custScaleX="337718" custLinFactNeighborX="26950" custLinFactNeighborY="2897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E62E155F-6C22-4ABE-89AC-1C62EBF78B0A}" type="pres">
      <dgm:prSet presAssocID="{0224C9E1-4C07-4BF2-9A66-4DA0C785D87E}" presName="sibTrans" presStyleCnt="0"/>
      <dgm:spPr/>
    </dgm:pt>
    <dgm:pt modelId="{5CE96612-83C4-414A-8367-D302BB9061A3}" type="pres">
      <dgm:prSet presAssocID="{A6E84A7C-CE7A-453B-A940-DFBBE8D1687C}" presName="node" presStyleLbl="node1" presStyleIdx="3" presStyleCnt="4" custScaleX="336364" custLinFactNeighborX="25482" custLinFactNeighborY="-1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17B9CE-1867-4409-A5AC-6D8D20A73FD4}" type="presOf" srcId="{DB713D31-F785-47DF-AE94-2BA5CD7BABB6}" destId="{D0DA76B1-B056-4764-8AB7-945EE68CC3E6}" srcOrd="0" destOrd="0" presId="urn:microsoft.com/office/officeart/2005/8/layout/default#1"/>
    <dgm:cxn modelId="{89D468FE-1941-4592-A67D-3E80DAC7EC40}" srcId="{22987D29-9174-4F3D-A679-1E3951DF6108}" destId="{5DF541C3-53BA-4BE7-84E1-A0E9E07BFD03}" srcOrd="2" destOrd="0" parTransId="{D06F52D9-64FD-4B17-BEF6-5E65916BF440}" sibTransId="{0224C9E1-4C07-4BF2-9A66-4DA0C785D87E}"/>
    <dgm:cxn modelId="{ADE1BCB5-5062-4460-851B-42F3AB95F7E0}" srcId="{22987D29-9174-4F3D-A679-1E3951DF6108}" destId="{7F10B94F-FF0C-4533-94C4-DFCE0670AD9A}" srcOrd="1" destOrd="0" parTransId="{97634CE6-E01E-4E10-AEE3-17DE9A232948}" sibTransId="{8F6C12BE-F48F-44F5-B63B-3E28C8467279}"/>
    <dgm:cxn modelId="{05DDC628-FF73-4716-AB83-34D00FE31BA9}" srcId="{22987D29-9174-4F3D-A679-1E3951DF6108}" destId="{DB713D31-F785-47DF-AE94-2BA5CD7BABB6}" srcOrd="0" destOrd="0" parTransId="{9536F83A-8485-4866-93B5-290B907CFABD}" sibTransId="{0520260F-8DC0-4A42-85E7-C465D06D4E20}"/>
    <dgm:cxn modelId="{7708FB88-5047-4FCF-AE8E-E5E8FFDC8220}" type="presOf" srcId="{5DF541C3-53BA-4BE7-84E1-A0E9E07BFD03}" destId="{815F7910-47BB-420A-B75C-D9EA3E110579}" srcOrd="0" destOrd="0" presId="urn:microsoft.com/office/officeart/2005/8/layout/default#1"/>
    <dgm:cxn modelId="{09E92363-61E7-4AE4-AF92-0D28F85FB815}" srcId="{22987D29-9174-4F3D-A679-1E3951DF6108}" destId="{A6E84A7C-CE7A-453B-A940-DFBBE8D1687C}" srcOrd="3" destOrd="0" parTransId="{15E331B0-685B-4800-91BE-A90BED8D008F}" sibTransId="{A137EE40-C086-4101-9170-E42A7D9F86AD}"/>
    <dgm:cxn modelId="{6ACAFDE4-3D8B-452F-A1E0-81DFD8C6114C}" type="presOf" srcId="{7F10B94F-FF0C-4533-94C4-DFCE0670AD9A}" destId="{213FD197-11B4-492B-93EF-A9C4569EB468}" srcOrd="0" destOrd="0" presId="urn:microsoft.com/office/officeart/2005/8/layout/default#1"/>
    <dgm:cxn modelId="{3F2C8813-DFC3-4E48-B374-E3D2D0613776}" type="presOf" srcId="{22987D29-9174-4F3D-A679-1E3951DF6108}" destId="{CF20833A-15C2-40CE-BA57-FDBE700CAAB6}" srcOrd="0" destOrd="0" presId="urn:microsoft.com/office/officeart/2005/8/layout/default#1"/>
    <dgm:cxn modelId="{2881D863-7114-49CF-BC2B-B1BBC49DAEAD}" type="presOf" srcId="{A6E84A7C-CE7A-453B-A940-DFBBE8D1687C}" destId="{5CE96612-83C4-414A-8367-D302BB9061A3}" srcOrd="0" destOrd="0" presId="urn:microsoft.com/office/officeart/2005/8/layout/default#1"/>
    <dgm:cxn modelId="{8CA98DFE-1E81-46DE-8430-5CEA1BDE37D2}" type="presParOf" srcId="{CF20833A-15C2-40CE-BA57-FDBE700CAAB6}" destId="{D0DA76B1-B056-4764-8AB7-945EE68CC3E6}" srcOrd="0" destOrd="0" presId="urn:microsoft.com/office/officeart/2005/8/layout/default#1"/>
    <dgm:cxn modelId="{01CFA06B-A29E-4D08-A17B-7B1AC413E695}" type="presParOf" srcId="{CF20833A-15C2-40CE-BA57-FDBE700CAAB6}" destId="{EE9AB168-5673-4D80-ABDC-C1FA6A7DCCAD}" srcOrd="1" destOrd="0" presId="urn:microsoft.com/office/officeart/2005/8/layout/default#1"/>
    <dgm:cxn modelId="{C925C0EF-470E-49F0-B502-3760AAA8C9AC}" type="presParOf" srcId="{CF20833A-15C2-40CE-BA57-FDBE700CAAB6}" destId="{213FD197-11B4-492B-93EF-A9C4569EB468}" srcOrd="2" destOrd="0" presId="urn:microsoft.com/office/officeart/2005/8/layout/default#1"/>
    <dgm:cxn modelId="{8EFA70F1-D7E4-416D-8191-FBDC4F902E4D}" type="presParOf" srcId="{CF20833A-15C2-40CE-BA57-FDBE700CAAB6}" destId="{7183BA12-B238-4E42-B814-93C801DBCBE7}" srcOrd="3" destOrd="0" presId="urn:microsoft.com/office/officeart/2005/8/layout/default#1"/>
    <dgm:cxn modelId="{C893F00A-A579-4C7B-B33E-07E0E4C15FD5}" type="presParOf" srcId="{CF20833A-15C2-40CE-BA57-FDBE700CAAB6}" destId="{815F7910-47BB-420A-B75C-D9EA3E110579}" srcOrd="4" destOrd="0" presId="urn:microsoft.com/office/officeart/2005/8/layout/default#1"/>
    <dgm:cxn modelId="{82E2971C-5A8B-49B3-850C-A70094510B50}" type="presParOf" srcId="{CF20833A-15C2-40CE-BA57-FDBE700CAAB6}" destId="{E62E155F-6C22-4ABE-89AC-1C62EBF78B0A}" srcOrd="5" destOrd="0" presId="urn:microsoft.com/office/officeart/2005/8/layout/default#1"/>
    <dgm:cxn modelId="{B0B76AB2-E06E-4C23-A9D7-218D894F348A}" type="presParOf" srcId="{CF20833A-15C2-40CE-BA57-FDBE700CAAB6}" destId="{5CE96612-83C4-414A-8367-D302BB9061A3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2524FB-E901-4B5E-9E96-5A0F7325CF4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2E20AE0-1E3A-4FBB-9045-770C82CEDE33}">
      <dgm:prSet phldrT="[Текст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1400" b="1" dirty="0" smtClean="0">
              <a:latin typeface="Arial Narrow" pitchFamily="34" charset="0"/>
            </a:rPr>
            <a:t>61</a:t>
          </a:r>
          <a:endParaRPr lang="ru-RU" sz="1400" b="1" dirty="0">
            <a:latin typeface="Arial Narrow" pitchFamily="34" charset="0"/>
          </a:endParaRPr>
        </a:p>
      </dgm:t>
    </dgm:pt>
    <dgm:pt modelId="{2E610888-A168-4C45-8928-2A1649F5E887}" type="parTrans" cxnId="{7E38D6F5-DF30-4CDE-B2C9-4D27A5E01E11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4488CC00-8078-43F2-8324-B15E80F13B19}" type="sibTrans" cxnId="{7E38D6F5-DF30-4CDE-B2C9-4D27A5E01E11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E7F2BF93-3F65-478C-9D3A-861883ADD69C}">
      <dgm:prSet phldrT="[Текст]" custT="1"/>
      <dgm:spPr/>
      <dgm:t>
        <a:bodyPr/>
        <a:lstStyle/>
        <a:p>
          <a:r>
            <a:rPr lang="ru-RU" sz="1400" b="1" dirty="0" smtClean="0">
              <a:latin typeface="Arial Narrow" pitchFamily="34" charset="0"/>
            </a:rPr>
            <a:t>1555</a:t>
          </a:r>
          <a:endParaRPr lang="ru-RU" sz="1400" b="1" dirty="0">
            <a:latin typeface="Arial Narrow" pitchFamily="34" charset="0"/>
          </a:endParaRPr>
        </a:p>
      </dgm:t>
    </dgm:pt>
    <dgm:pt modelId="{C5BDACD6-A1DC-4657-9779-89B67127CC82}" type="parTrans" cxnId="{11DA142E-077C-4D6A-80BC-11AD12EEA0E8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8A565B8D-7DE4-4783-BCE3-B00870337281}" type="sibTrans" cxnId="{11DA142E-077C-4D6A-80BC-11AD12EEA0E8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F57D158A-D361-448B-B59F-178E9CA811A3}" type="pres">
      <dgm:prSet presAssocID="{772524FB-E901-4B5E-9E96-5A0F7325CF43}" presName="Name0" presStyleCnt="0">
        <dgm:presLayoutVars>
          <dgm:dir/>
          <dgm:resizeHandles val="exact"/>
        </dgm:presLayoutVars>
      </dgm:prSet>
      <dgm:spPr/>
    </dgm:pt>
    <dgm:pt modelId="{C4B8423D-BCF1-4B2F-A246-734BCE8C9AA9}" type="pres">
      <dgm:prSet presAssocID="{32E20AE0-1E3A-4FBB-9045-770C82CEDE33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23E65-86FD-40D2-91FC-93EFA29520F4}" type="pres">
      <dgm:prSet presAssocID="{4488CC00-8078-43F2-8324-B15E80F13B19}" presName="parSpace" presStyleCnt="0"/>
      <dgm:spPr/>
    </dgm:pt>
    <dgm:pt modelId="{FCF929AB-7615-473D-93CB-99247E82EED0}" type="pres">
      <dgm:prSet presAssocID="{E7F2BF93-3F65-478C-9D3A-861883ADD69C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CFA662-E37C-4063-B276-19D5D7EFDED7}" type="presOf" srcId="{32E20AE0-1E3A-4FBB-9045-770C82CEDE33}" destId="{C4B8423D-BCF1-4B2F-A246-734BCE8C9AA9}" srcOrd="0" destOrd="0" presId="urn:microsoft.com/office/officeart/2005/8/layout/hChevron3"/>
    <dgm:cxn modelId="{7D75B702-0252-428B-B202-110B4B282856}" type="presOf" srcId="{E7F2BF93-3F65-478C-9D3A-861883ADD69C}" destId="{FCF929AB-7615-473D-93CB-99247E82EED0}" srcOrd="0" destOrd="0" presId="urn:microsoft.com/office/officeart/2005/8/layout/hChevron3"/>
    <dgm:cxn modelId="{7E38D6F5-DF30-4CDE-B2C9-4D27A5E01E11}" srcId="{772524FB-E901-4B5E-9E96-5A0F7325CF43}" destId="{32E20AE0-1E3A-4FBB-9045-770C82CEDE33}" srcOrd="0" destOrd="0" parTransId="{2E610888-A168-4C45-8928-2A1649F5E887}" sibTransId="{4488CC00-8078-43F2-8324-B15E80F13B19}"/>
    <dgm:cxn modelId="{11DA142E-077C-4D6A-80BC-11AD12EEA0E8}" srcId="{772524FB-E901-4B5E-9E96-5A0F7325CF43}" destId="{E7F2BF93-3F65-478C-9D3A-861883ADD69C}" srcOrd="1" destOrd="0" parTransId="{C5BDACD6-A1DC-4657-9779-89B67127CC82}" sibTransId="{8A565B8D-7DE4-4783-BCE3-B00870337281}"/>
    <dgm:cxn modelId="{DAB067F2-1DE0-440F-A05C-9EF2605C6778}" type="presOf" srcId="{772524FB-E901-4B5E-9E96-5A0F7325CF43}" destId="{F57D158A-D361-448B-B59F-178E9CA811A3}" srcOrd="0" destOrd="0" presId="urn:microsoft.com/office/officeart/2005/8/layout/hChevron3"/>
    <dgm:cxn modelId="{8AF4CB63-BB5E-4D1A-8525-FE0D6816210F}" type="presParOf" srcId="{F57D158A-D361-448B-B59F-178E9CA811A3}" destId="{C4B8423D-BCF1-4B2F-A246-734BCE8C9AA9}" srcOrd="0" destOrd="0" presId="urn:microsoft.com/office/officeart/2005/8/layout/hChevron3"/>
    <dgm:cxn modelId="{65DCF673-749E-4556-A175-86EAD499E980}" type="presParOf" srcId="{F57D158A-D361-448B-B59F-178E9CA811A3}" destId="{84823E65-86FD-40D2-91FC-93EFA29520F4}" srcOrd="1" destOrd="0" presId="urn:microsoft.com/office/officeart/2005/8/layout/hChevron3"/>
    <dgm:cxn modelId="{1B95C0E3-BD32-4267-8A8B-F2C0348F8364}" type="presParOf" srcId="{F57D158A-D361-448B-B59F-178E9CA811A3}" destId="{FCF929AB-7615-473D-93CB-99247E82EED0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2524FB-E901-4B5E-9E96-5A0F7325CF4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2E20AE0-1E3A-4FBB-9045-770C82CEDE33}">
      <dgm:prSet phldrT="[Текст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1400" b="1" dirty="0" smtClean="0">
              <a:latin typeface="Arial Narrow" pitchFamily="34" charset="0"/>
            </a:rPr>
            <a:t>2</a:t>
          </a:r>
          <a:endParaRPr lang="ru-RU" sz="1400" b="1" dirty="0">
            <a:latin typeface="Arial Narrow" pitchFamily="34" charset="0"/>
          </a:endParaRPr>
        </a:p>
      </dgm:t>
    </dgm:pt>
    <dgm:pt modelId="{2E610888-A168-4C45-8928-2A1649F5E887}" type="parTrans" cxnId="{7E38D6F5-DF30-4CDE-B2C9-4D27A5E01E11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4488CC00-8078-43F2-8324-B15E80F13B19}" type="sibTrans" cxnId="{7E38D6F5-DF30-4CDE-B2C9-4D27A5E01E11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E7F2BF93-3F65-478C-9D3A-861883ADD69C}">
      <dgm:prSet phldrT="[Текст]" custT="1"/>
      <dgm:spPr/>
      <dgm:t>
        <a:bodyPr/>
        <a:lstStyle/>
        <a:p>
          <a:r>
            <a:rPr lang="ru-RU" sz="1400" b="1" dirty="0" smtClean="0">
              <a:latin typeface="Arial Narrow" pitchFamily="34" charset="0"/>
            </a:rPr>
            <a:t>46</a:t>
          </a:r>
          <a:endParaRPr lang="ru-RU" sz="1400" b="1" dirty="0">
            <a:latin typeface="Arial Narrow" pitchFamily="34" charset="0"/>
          </a:endParaRPr>
        </a:p>
      </dgm:t>
    </dgm:pt>
    <dgm:pt modelId="{C5BDACD6-A1DC-4657-9779-89B67127CC82}" type="parTrans" cxnId="{11DA142E-077C-4D6A-80BC-11AD12EEA0E8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8A565B8D-7DE4-4783-BCE3-B00870337281}" type="sibTrans" cxnId="{11DA142E-077C-4D6A-80BC-11AD12EEA0E8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F57D158A-D361-448B-B59F-178E9CA811A3}" type="pres">
      <dgm:prSet presAssocID="{772524FB-E901-4B5E-9E96-5A0F7325CF43}" presName="Name0" presStyleCnt="0">
        <dgm:presLayoutVars>
          <dgm:dir/>
          <dgm:resizeHandles val="exact"/>
        </dgm:presLayoutVars>
      </dgm:prSet>
      <dgm:spPr/>
    </dgm:pt>
    <dgm:pt modelId="{C4B8423D-BCF1-4B2F-A246-734BCE8C9AA9}" type="pres">
      <dgm:prSet presAssocID="{32E20AE0-1E3A-4FBB-9045-770C82CEDE33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23E65-86FD-40D2-91FC-93EFA29520F4}" type="pres">
      <dgm:prSet presAssocID="{4488CC00-8078-43F2-8324-B15E80F13B19}" presName="parSpace" presStyleCnt="0"/>
      <dgm:spPr/>
    </dgm:pt>
    <dgm:pt modelId="{FCF929AB-7615-473D-93CB-99247E82EED0}" type="pres">
      <dgm:prSet presAssocID="{E7F2BF93-3F65-478C-9D3A-861883ADD69C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38D6F5-DF30-4CDE-B2C9-4D27A5E01E11}" srcId="{772524FB-E901-4B5E-9E96-5A0F7325CF43}" destId="{32E20AE0-1E3A-4FBB-9045-770C82CEDE33}" srcOrd="0" destOrd="0" parTransId="{2E610888-A168-4C45-8928-2A1649F5E887}" sibTransId="{4488CC00-8078-43F2-8324-B15E80F13B19}"/>
    <dgm:cxn modelId="{8EA0046A-FC66-4B43-96DC-A0EE6E129016}" type="presOf" srcId="{772524FB-E901-4B5E-9E96-5A0F7325CF43}" destId="{F57D158A-D361-448B-B59F-178E9CA811A3}" srcOrd="0" destOrd="0" presId="urn:microsoft.com/office/officeart/2005/8/layout/hChevron3"/>
    <dgm:cxn modelId="{8BF52004-4FE9-43C6-9F5A-02EA108C0413}" type="presOf" srcId="{32E20AE0-1E3A-4FBB-9045-770C82CEDE33}" destId="{C4B8423D-BCF1-4B2F-A246-734BCE8C9AA9}" srcOrd="0" destOrd="0" presId="urn:microsoft.com/office/officeart/2005/8/layout/hChevron3"/>
    <dgm:cxn modelId="{11DA142E-077C-4D6A-80BC-11AD12EEA0E8}" srcId="{772524FB-E901-4B5E-9E96-5A0F7325CF43}" destId="{E7F2BF93-3F65-478C-9D3A-861883ADD69C}" srcOrd="1" destOrd="0" parTransId="{C5BDACD6-A1DC-4657-9779-89B67127CC82}" sibTransId="{8A565B8D-7DE4-4783-BCE3-B00870337281}"/>
    <dgm:cxn modelId="{6FC5CCC5-76E8-4722-89B3-4BE02AF40504}" type="presOf" srcId="{E7F2BF93-3F65-478C-9D3A-861883ADD69C}" destId="{FCF929AB-7615-473D-93CB-99247E82EED0}" srcOrd="0" destOrd="0" presId="urn:microsoft.com/office/officeart/2005/8/layout/hChevron3"/>
    <dgm:cxn modelId="{27B6BD26-EF17-4745-9C48-D8FBF48CB2A1}" type="presParOf" srcId="{F57D158A-D361-448B-B59F-178E9CA811A3}" destId="{C4B8423D-BCF1-4B2F-A246-734BCE8C9AA9}" srcOrd="0" destOrd="0" presId="urn:microsoft.com/office/officeart/2005/8/layout/hChevron3"/>
    <dgm:cxn modelId="{D16F3F5C-2B03-433C-AAC5-081A47A9098E}" type="presParOf" srcId="{F57D158A-D361-448B-B59F-178E9CA811A3}" destId="{84823E65-86FD-40D2-91FC-93EFA29520F4}" srcOrd="1" destOrd="0" presId="urn:microsoft.com/office/officeart/2005/8/layout/hChevron3"/>
    <dgm:cxn modelId="{A4D31CEF-98F9-4CF6-82FC-38AF3A14B5DD}" type="presParOf" srcId="{F57D158A-D361-448B-B59F-178E9CA811A3}" destId="{FCF929AB-7615-473D-93CB-99247E82EED0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2524FB-E901-4B5E-9E96-5A0F7325CF4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2E20AE0-1E3A-4FBB-9045-770C82CEDE33}">
      <dgm:prSet phldrT="[Текст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1400" b="1" dirty="0" smtClean="0">
              <a:latin typeface="Arial Narrow" pitchFamily="34" charset="0"/>
            </a:rPr>
            <a:t>10</a:t>
          </a:r>
          <a:endParaRPr lang="ru-RU" sz="1400" b="1" dirty="0">
            <a:latin typeface="Arial Narrow" pitchFamily="34" charset="0"/>
          </a:endParaRPr>
        </a:p>
      </dgm:t>
    </dgm:pt>
    <dgm:pt modelId="{2E610888-A168-4C45-8928-2A1649F5E887}" type="parTrans" cxnId="{7E38D6F5-DF30-4CDE-B2C9-4D27A5E01E11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4488CC00-8078-43F2-8324-B15E80F13B19}" type="sibTrans" cxnId="{7E38D6F5-DF30-4CDE-B2C9-4D27A5E01E11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E7F2BF93-3F65-478C-9D3A-861883ADD69C}">
      <dgm:prSet phldrT="[Текст]" custT="1"/>
      <dgm:spPr/>
      <dgm:t>
        <a:bodyPr/>
        <a:lstStyle/>
        <a:p>
          <a:r>
            <a:rPr lang="ru-RU" sz="1400" b="1" dirty="0" smtClean="0">
              <a:latin typeface="Arial Narrow" pitchFamily="34" charset="0"/>
            </a:rPr>
            <a:t>26</a:t>
          </a:r>
          <a:endParaRPr lang="ru-RU" sz="1400" b="1" dirty="0">
            <a:latin typeface="Arial Narrow" pitchFamily="34" charset="0"/>
          </a:endParaRPr>
        </a:p>
      </dgm:t>
    </dgm:pt>
    <dgm:pt modelId="{C5BDACD6-A1DC-4657-9779-89B67127CC82}" type="parTrans" cxnId="{11DA142E-077C-4D6A-80BC-11AD12EEA0E8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8A565B8D-7DE4-4783-BCE3-B00870337281}" type="sibTrans" cxnId="{11DA142E-077C-4D6A-80BC-11AD12EEA0E8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F57D158A-D361-448B-B59F-178E9CA811A3}" type="pres">
      <dgm:prSet presAssocID="{772524FB-E901-4B5E-9E96-5A0F7325CF43}" presName="Name0" presStyleCnt="0">
        <dgm:presLayoutVars>
          <dgm:dir/>
          <dgm:resizeHandles val="exact"/>
        </dgm:presLayoutVars>
      </dgm:prSet>
      <dgm:spPr/>
    </dgm:pt>
    <dgm:pt modelId="{C4B8423D-BCF1-4B2F-A246-734BCE8C9AA9}" type="pres">
      <dgm:prSet presAssocID="{32E20AE0-1E3A-4FBB-9045-770C82CEDE33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23E65-86FD-40D2-91FC-93EFA29520F4}" type="pres">
      <dgm:prSet presAssocID="{4488CC00-8078-43F2-8324-B15E80F13B19}" presName="parSpace" presStyleCnt="0"/>
      <dgm:spPr/>
    </dgm:pt>
    <dgm:pt modelId="{FCF929AB-7615-473D-93CB-99247E82EED0}" type="pres">
      <dgm:prSet presAssocID="{E7F2BF93-3F65-478C-9D3A-861883ADD69C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96517-B980-4E58-ACAC-969E9F783C02}" type="presOf" srcId="{E7F2BF93-3F65-478C-9D3A-861883ADD69C}" destId="{FCF929AB-7615-473D-93CB-99247E82EED0}" srcOrd="0" destOrd="0" presId="urn:microsoft.com/office/officeart/2005/8/layout/hChevron3"/>
    <dgm:cxn modelId="{F4FA3916-1051-45FD-A92C-CC2C237CCBE8}" type="presOf" srcId="{32E20AE0-1E3A-4FBB-9045-770C82CEDE33}" destId="{C4B8423D-BCF1-4B2F-A246-734BCE8C9AA9}" srcOrd="0" destOrd="0" presId="urn:microsoft.com/office/officeart/2005/8/layout/hChevron3"/>
    <dgm:cxn modelId="{7E38D6F5-DF30-4CDE-B2C9-4D27A5E01E11}" srcId="{772524FB-E901-4B5E-9E96-5A0F7325CF43}" destId="{32E20AE0-1E3A-4FBB-9045-770C82CEDE33}" srcOrd="0" destOrd="0" parTransId="{2E610888-A168-4C45-8928-2A1649F5E887}" sibTransId="{4488CC00-8078-43F2-8324-B15E80F13B19}"/>
    <dgm:cxn modelId="{446774CC-57A7-4683-90B5-02AF17F6BE66}" type="presOf" srcId="{772524FB-E901-4B5E-9E96-5A0F7325CF43}" destId="{F57D158A-D361-448B-B59F-178E9CA811A3}" srcOrd="0" destOrd="0" presId="urn:microsoft.com/office/officeart/2005/8/layout/hChevron3"/>
    <dgm:cxn modelId="{11DA142E-077C-4D6A-80BC-11AD12EEA0E8}" srcId="{772524FB-E901-4B5E-9E96-5A0F7325CF43}" destId="{E7F2BF93-3F65-478C-9D3A-861883ADD69C}" srcOrd="1" destOrd="0" parTransId="{C5BDACD6-A1DC-4657-9779-89B67127CC82}" sibTransId="{8A565B8D-7DE4-4783-BCE3-B00870337281}"/>
    <dgm:cxn modelId="{8E0911AF-CFEE-43F4-950E-A9E2DF550873}" type="presParOf" srcId="{F57D158A-D361-448B-B59F-178E9CA811A3}" destId="{C4B8423D-BCF1-4B2F-A246-734BCE8C9AA9}" srcOrd="0" destOrd="0" presId="urn:microsoft.com/office/officeart/2005/8/layout/hChevron3"/>
    <dgm:cxn modelId="{4AF4D05C-FC9B-461E-A493-2F8AA83E9FE6}" type="presParOf" srcId="{F57D158A-D361-448B-B59F-178E9CA811A3}" destId="{84823E65-86FD-40D2-91FC-93EFA29520F4}" srcOrd="1" destOrd="0" presId="urn:microsoft.com/office/officeart/2005/8/layout/hChevron3"/>
    <dgm:cxn modelId="{A7F484B8-ECE1-4B26-8348-D76404EED056}" type="presParOf" srcId="{F57D158A-D361-448B-B59F-178E9CA811A3}" destId="{FCF929AB-7615-473D-93CB-99247E82EED0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57A141-855F-4A50-8A7B-19AD697326AA}" type="doc">
      <dgm:prSet loTypeId="urn:microsoft.com/office/officeart/2005/8/layout/process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7B0DC1-43BB-408C-8D02-EACEA15F86D5}">
      <dgm:prSet phldrT="[Текст]" custT="1"/>
      <dgm:spPr/>
      <dgm:t>
        <a:bodyPr/>
        <a:lstStyle/>
        <a:p>
          <a:r>
            <a:rPr lang="ru-RU" sz="1400" b="1" dirty="0" smtClean="0">
              <a:latin typeface="Arial Narrow" pitchFamily="34" charset="0"/>
            </a:rPr>
            <a:t>1 этап</a:t>
          </a:r>
          <a:endParaRPr lang="ru-RU" sz="1400" b="1" dirty="0">
            <a:latin typeface="Arial Narrow" pitchFamily="34" charset="0"/>
          </a:endParaRPr>
        </a:p>
      </dgm:t>
    </dgm:pt>
    <dgm:pt modelId="{F3C0498B-E171-4F2E-8A60-2E43FFA79D2B}" type="parTrans" cxnId="{138DB77C-4E85-4A26-8A7B-94BD50CEC2CC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1007640E-5C06-4AA3-997B-A1AB3AFACF4D}" type="sibTrans" cxnId="{138DB77C-4E85-4A26-8A7B-94BD50CEC2CC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D6285C6A-3559-423E-B07D-6D6EA84D3A80}">
      <dgm:prSet phldrT="[Текст]"/>
      <dgm:spPr/>
      <dgm:t>
        <a:bodyPr/>
        <a:lstStyle/>
        <a:p>
          <a:r>
            <a:rPr lang="ru-RU" dirty="0" smtClean="0">
              <a:latin typeface="Arial Narrow" pitchFamily="34" charset="0"/>
            </a:rPr>
            <a:t>Соотношение пула образовательных программ с материально-технической базой индустриальных партнеров</a:t>
          </a:r>
          <a:endParaRPr lang="ru-RU" dirty="0">
            <a:latin typeface="Arial Narrow" pitchFamily="34" charset="0"/>
          </a:endParaRPr>
        </a:p>
      </dgm:t>
    </dgm:pt>
    <dgm:pt modelId="{83E5B606-FA5B-409B-AD42-B442466A2343}" type="parTrans" cxnId="{D599DC97-6321-4B7A-8C0A-7204FAF00C9B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6AEE358E-BAF7-434E-809F-A90544A3A59A}" type="sibTrans" cxnId="{D599DC97-6321-4B7A-8C0A-7204FAF00C9B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B8D3D4B7-80A9-4F6D-88D7-4D5BB8B03FC8}">
      <dgm:prSet phldrT="[Текст]" custT="1"/>
      <dgm:spPr/>
      <dgm:t>
        <a:bodyPr/>
        <a:lstStyle/>
        <a:p>
          <a:r>
            <a:rPr lang="ru-RU" sz="1400" b="1" dirty="0" smtClean="0">
              <a:latin typeface="Arial Narrow" pitchFamily="34" charset="0"/>
            </a:rPr>
            <a:t>2 этап</a:t>
          </a:r>
          <a:endParaRPr lang="ru-RU" sz="1400" b="1" dirty="0">
            <a:latin typeface="Arial Narrow" pitchFamily="34" charset="0"/>
          </a:endParaRPr>
        </a:p>
      </dgm:t>
    </dgm:pt>
    <dgm:pt modelId="{4DCCDBAE-AF86-438F-8614-1134E8266BAC}" type="parTrans" cxnId="{7E67ADE4-DA5C-4755-81D9-DE63DC91999F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F0AD964F-5D3E-4475-8F19-E2776C91BBA8}" type="sibTrans" cxnId="{7E67ADE4-DA5C-4755-81D9-DE63DC91999F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72F1D8EB-16C6-470C-A888-79785DCAF4AD}">
      <dgm:prSet phldrT="[Текст]"/>
      <dgm:spPr/>
      <dgm:t>
        <a:bodyPr/>
        <a:lstStyle/>
        <a:p>
          <a:r>
            <a:rPr lang="ru-RU" dirty="0" smtClean="0">
              <a:latin typeface="Arial Narrow" pitchFamily="34" charset="0"/>
            </a:rPr>
            <a:t>Проектирование образовательных программ</a:t>
          </a:r>
          <a:endParaRPr lang="ru-RU" dirty="0">
            <a:latin typeface="Arial Narrow" pitchFamily="34" charset="0"/>
          </a:endParaRPr>
        </a:p>
      </dgm:t>
    </dgm:pt>
    <dgm:pt modelId="{64A1FA6F-AA59-4954-92B5-5DE8338D0AEB}" type="parTrans" cxnId="{CBEF21FC-1B24-4373-8F96-AB99366A409B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82411101-16D3-4363-A74D-79280A4D2762}" type="sibTrans" cxnId="{CBEF21FC-1B24-4373-8F96-AB99366A409B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58B2B7AC-E3A0-4EC6-A476-B44C2F0B4642}">
      <dgm:prSet phldrT="[Текст]"/>
      <dgm:spPr/>
      <dgm:t>
        <a:bodyPr/>
        <a:lstStyle/>
        <a:p>
          <a:r>
            <a:rPr lang="ru-RU" dirty="0" smtClean="0">
              <a:latin typeface="Arial Narrow" pitchFamily="34" charset="0"/>
            </a:rPr>
            <a:t>Реализация образовательных программ</a:t>
          </a:r>
          <a:endParaRPr lang="ru-RU" dirty="0">
            <a:latin typeface="Arial Narrow" pitchFamily="34" charset="0"/>
          </a:endParaRPr>
        </a:p>
      </dgm:t>
    </dgm:pt>
    <dgm:pt modelId="{F633E254-A479-4325-9E10-8C1F2FB68520}" type="parTrans" cxnId="{373497E5-168F-4D48-B7D5-0C6243325448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9BFB496D-AFE2-4D48-B9A2-9F8DB9F84B3E}" type="sibTrans" cxnId="{373497E5-168F-4D48-B7D5-0C6243325448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2E41B716-AD27-4B9D-81C9-F95C86838B06}">
      <dgm:prSet phldrT="[Текст]" custT="1"/>
      <dgm:spPr/>
      <dgm:t>
        <a:bodyPr/>
        <a:lstStyle/>
        <a:p>
          <a:r>
            <a:rPr lang="ru-RU" sz="1400" b="1" dirty="0" smtClean="0">
              <a:latin typeface="Arial Narrow" pitchFamily="34" charset="0"/>
            </a:rPr>
            <a:t>3 этап</a:t>
          </a:r>
          <a:endParaRPr lang="ru-RU" sz="1400" b="1" dirty="0">
            <a:latin typeface="Arial Narrow" pitchFamily="34" charset="0"/>
          </a:endParaRPr>
        </a:p>
      </dgm:t>
    </dgm:pt>
    <dgm:pt modelId="{33EF96FF-233A-4246-82B9-2FBA4CE778D7}" type="parTrans" cxnId="{D4760FFE-4148-4F79-B801-C5D69BCBEF70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2E1E15F4-E2B8-4F30-A563-9205F96B0B65}" type="sibTrans" cxnId="{D4760FFE-4148-4F79-B801-C5D69BCBEF70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C07FB97B-761F-4895-8339-60992EC144F7}" type="pres">
      <dgm:prSet presAssocID="{0157A141-855F-4A50-8A7B-19AD697326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9FAAFE-E92C-4CA9-A336-EC2C431AEC62}" type="pres">
      <dgm:prSet presAssocID="{987B0DC1-43BB-408C-8D02-EACEA15F86D5}" presName="composite" presStyleCnt="0"/>
      <dgm:spPr/>
    </dgm:pt>
    <dgm:pt modelId="{4B036609-672A-4D21-B20B-D94B800DBEB3}" type="pres">
      <dgm:prSet presAssocID="{987B0DC1-43BB-408C-8D02-EACEA15F86D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7C823-C8D2-41DE-B05B-D3E81548F7C4}" type="pres">
      <dgm:prSet presAssocID="{987B0DC1-43BB-408C-8D02-EACEA15F86D5}" presName="parSh" presStyleLbl="node1" presStyleIdx="0" presStyleCnt="3"/>
      <dgm:spPr/>
      <dgm:t>
        <a:bodyPr/>
        <a:lstStyle/>
        <a:p>
          <a:endParaRPr lang="ru-RU"/>
        </a:p>
      </dgm:t>
    </dgm:pt>
    <dgm:pt modelId="{B84898E5-824C-4F00-BE19-BC5D71E82AE3}" type="pres">
      <dgm:prSet presAssocID="{987B0DC1-43BB-408C-8D02-EACEA15F86D5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9AC4B-3A81-4C53-A844-154D60C0CC2C}" type="pres">
      <dgm:prSet presAssocID="{1007640E-5C06-4AA3-997B-A1AB3AFACF4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638097B-6B8B-4EDC-B1AF-E5EC08509B0C}" type="pres">
      <dgm:prSet presAssocID="{1007640E-5C06-4AA3-997B-A1AB3AFACF4D}" presName="connTx" presStyleLbl="sibTrans2D1" presStyleIdx="0" presStyleCnt="2"/>
      <dgm:spPr/>
      <dgm:t>
        <a:bodyPr/>
        <a:lstStyle/>
        <a:p>
          <a:endParaRPr lang="ru-RU"/>
        </a:p>
      </dgm:t>
    </dgm:pt>
    <dgm:pt modelId="{5402C140-98EA-4440-9A09-21E03C32AF9E}" type="pres">
      <dgm:prSet presAssocID="{B8D3D4B7-80A9-4F6D-88D7-4D5BB8B03FC8}" presName="composite" presStyleCnt="0"/>
      <dgm:spPr/>
    </dgm:pt>
    <dgm:pt modelId="{61465997-328C-4127-A3EB-951A1CE8B0BE}" type="pres">
      <dgm:prSet presAssocID="{B8D3D4B7-80A9-4F6D-88D7-4D5BB8B03FC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B0481-49D8-48CD-A720-F37B942E3F8F}" type="pres">
      <dgm:prSet presAssocID="{B8D3D4B7-80A9-4F6D-88D7-4D5BB8B03FC8}" presName="parSh" presStyleLbl="node1" presStyleIdx="1" presStyleCnt="3"/>
      <dgm:spPr/>
      <dgm:t>
        <a:bodyPr/>
        <a:lstStyle/>
        <a:p>
          <a:endParaRPr lang="ru-RU"/>
        </a:p>
      </dgm:t>
    </dgm:pt>
    <dgm:pt modelId="{991E82F5-BF24-4CFD-822A-848BB06BAE9E}" type="pres">
      <dgm:prSet presAssocID="{B8D3D4B7-80A9-4F6D-88D7-4D5BB8B03FC8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F6B64-5EA9-4217-84CD-A6F0C3DC911D}" type="pres">
      <dgm:prSet presAssocID="{F0AD964F-5D3E-4475-8F19-E2776C91BBA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6FCCF37-599A-42C4-967F-09DC57E174B1}" type="pres">
      <dgm:prSet presAssocID="{F0AD964F-5D3E-4475-8F19-E2776C91BBA8}" presName="connTx" presStyleLbl="sibTrans2D1" presStyleIdx="1" presStyleCnt="2"/>
      <dgm:spPr/>
      <dgm:t>
        <a:bodyPr/>
        <a:lstStyle/>
        <a:p>
          <a:endParaRPr lang="ru-RU"/>
        </a:p>
      </dgm:t>
    </dgm:pt>
    <dgm:pt modelId="{0B68C33A-06BB-4FC6-B56E-4BA4CD2608AE}" type="pres">
      <dgm:prSet presAssocID="{2E41B716-AD27-4B9D-81C9-F95C86838B06}" presName="composite" presStyleCnt="0"/>
      <dgm:spPr/>
    </dgm:pt>
    <dgm:pt modelId="{E9514E8D-B58D-4E44-94D4-181AD97B6850}" type="pres">
      <dgm:prSet presAssocID="{2E41B716-AD27-4B9D-81C9-F95C86838B0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00A9C-5E3D-4347-BE29-302C74AE76BA}" type="pres">
      <dgm:prSet presAssocID="{2E41B716-AD27-4B9D-81C9-F95C86838B06}" presName="parSh" presStyleLbl="node1" presStyleIdx="2" presStyleCnt="3"/>
      <dgm:spPr/>
      <dgm:t>
        <a:bodyPr/>
        <a:lstStyle/>
        <a:p>
          <a:endParaRPr lang="ru-RU"/>
        </a:p>
      </dgm:t>
    </dgm:pt>
    <dgm:pt modelId="{53605026-B146-4292-9EFA-1469C4B67D9C}" type="pres">
      <dgm:prSet presAssocID="{2E41B716-AD27-4B9D-81C9-F95C86838B06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455DC6-FA1F-408D-9C39-223579634AB1}" type="presOf" srcId="{1007640E-5C06-4AA3-997B-A1AB3AFACF4D}" destId="{C419AC4B-3A81-4C53-A844-154D60C0CC2C}" srcOrd="0" destOrd="0" presId="urn:microsoft.com/office/officeart/2005/8/layout/process3"/>
    <dgm:cxn modelId="{273C1DC3-0DFE-4FCC-99F5-192079A15BEB}" type="presOf" srcId="{58B2B7AC-E3A0-4EC6-A476-B44C2F0B4642}" destId="{53605026-B146-4292-9EFA-1469C4B67D9C}" srcOrd="0" destOrd="0" presId="urn:microsoft.com/office/officeart/2005/8/layout/process3"/>
    <dgm:cxn modelId="{523E20BE-581E-46B9-9DDB-3A251D07348E}" type="presOf" srcId="{F0AD964F-5D3E-4475-8F19-E2776C91BBA8}" destId="{9B1F6B64-5EA9-4217-84CD-A6F0C3DC911D}" srcOrd="0" destOrd="0" presId="urn:microsoft.com/office/officeart/2005/8/layout/process3"/>
    <dgm:cxn modelId="{E2D1E21E-0E70-4D92-A281-0886ED02420D}" type="presOf" srcId="{1007640E-5C06-4AA3-997B-A1AB3AFACF4D}" destId="{1638097B-6B8B-4EDC-B1AF-E5EC08509B0C}" srcOrd="1" destOrd="0" presId="urn:microsoft.com/office/officeart/2005/8/layout/process3"/>
    <dgm:cxn modelId="{E2715441-19E1-48BD-8B02-6BCBEB8AEEE0}" type="presOf" srcId="{2E41B716-AD27-4B9D-81C9-F95C86838B06}" destId="{E9514E8D-B58D-4E44-94D4-181AD97B6850}" srcOrd="0" destOrd="0" presId="urn:microsoft.com/office/officeart/2005/8/layout/process3"/>
    <dgm:cxn modelId="{5718AE90-D3F3-47EF-B2EF-5F25CBCE57B9}" type="presOf" srcId="{987B0DC1-43BB-408C-8D02-EACEA15F86D5}" destId="{4B036609-672A-4D21-B20B-D94B800DBEB3}" srcOrd="0" destOrd="0" presId="urn:microsoft.com/office/officeart/2005/8/layout/process3"/>
    <dgm:cxn modelId="{CBEF21FC-1B24-4373-8F96-AB99366A409B}" srcId="{B8D3D4B7-80A9-4F6D-88D7-4D5BB8B03FC8}" destId="{72F1D8EB-16C6-470C-A888-79785DCAF4AD}" srcOrd="0" destOrd="0" parTransId="{64A1FA6F-AA59-4954-92B5-5DE8338D0AEB}" sibTransId="{82411101-16D3-4363-A74D-79280A4D2762}"/>
    <dgm:cxn modelId="{6263EBFF-95D0-4E05-A656-F1D467FE2227}" type="presOf" srcId="{0157A141-855F-4A50-8A7B-19AD697326AA}" destId="{C07FB97B-761F-4895-8339-60992EC144F7}" srcOrd="0" destOrd="0" presId="urn:microsoft.com/office/officeart/2005/8/layout/process3"/>
    <dgm:cxn modelId="{7E67ADE4-DA5C-4755-81D9-DE63DC91999F}" srcId="{0157A141-855F-4A50-8A7B-19AD697326AA}" destId="{B8D3D4B7-80A9-4F6D-88D7-4D5BB8B03FC8}" srcOrd="1" destOrd="0" parTransId="{4DCCDBAE-AF86-438F-8614-1134E8266BAC}" sibTransId="{F0AD964F-5D3E-4475-8F19-E2776C91BBA8}"/>
    <dgm:cxn modelId="{B1638786-27F1-44E7-B113-4639961989D2}" type="presOf" srcId="{B8D3D4B7-80A9-4F6D-88D7-4D5BB8B03FC8}" destId="{61465997-328C-4127-A3EB-951A1CE8B0BE}" srcOrd="0" destOrd="0" presId="urn:microsoft.com/office/officeart/2005/8/layout/process3"/>
    <dgm:cxn modelId="{138DB77C-4E85-4A26-8A7B-94BD50CEC2CC}" srcId="{0157A141-855F-4A50-8A7B-19AD697326AA}" destId="{987B0DC1-43BB-408C-8D02-EACEA15F86D5}" srcOrd="0" destOrd="0" parTransId="{F3C0498B-E171-4F2E-8A60-2E43FFA79D2B}" sibTransId="{1007640E-5C06-4AA3-997B-A1AB3AFACF4D}"/>
    <dgm:cxn modelId="{EECE4A95-15D8-4435-997E-CDC088EE48C1}" type="presOf" srcId="{B8D3D4B7-80A9-4F6D-88D7-4D5BB8B03FC8}" destId="{FBCB0481-49D8-48CD-A720-F37B942E3F8F}" srcOrd="1" destOrd="0" presId="urn:microsoft.com/office/officeart/2005/8/layout/process3"/>
    <dgm:cxn modelId="{9A292D25-576A-4F7E-ABFD-63CFD05355EF}" type="presOf" srcId="{72F1D8EB-16C6-470C-A888-79785DCAF4AD}" destId="{991E82F5-BF24-4CFD-822A-848BB06BAE9E}" srcOrd="0" destOrd="0" presId="urn:microsoft.com/office/officeart/2005/8/layout/process3"/>
    <dgm:cxn modelId="{D599DC97-6321-4B7A-8C0A-7204FAF00C9B}" srcId="{987B0DC1-43BB-408C-8D02-EACEA15F86D5}" destId="{D6285C6A-3559-423E-B07D-6D6EA84D3A80}" srcOrd="0" destOrd="0" parTransId="{83E5B606-FA5B-409B-AD42-B442466A2343}" sibTransId="{6AEE358E-BAF7-434E-809F-A90544A3A59A}"/>
    <dgm:cxn modelId="{CFC763ED-E2A7-4A62-B611-DB66CD3556AC}" type="presOf" srcId="{2E41B716-AD27-4B9D-81C9-F95C86838B06}" destId="{DA700A9C-5E3D-4347-BE29-302C74AE76BA}" srcOrd="1" destOrd="0" presId="urn:microsoft.com/office/officeart/2005/8/layout/process3"/>
    <dgm:cxn modelId="{D4760FFE-4148-4F79-B801-C5D69BCBEF70}" srcId="{0157A141-855F-4A50-8A7B-19AD697326AA}" destId="{2E41B716-AD27-4B9D-81C9-F95C86838B06}" srcOrd="2" destOrd="0" parTransId="{33EF96FF-233A-4246-82B9-2FBA4CE778D7}" sibTransId="{2E1E15F4-E2B8-4F30-A563-9205F96B0B65}"/>
    <dgm:cxn modelId="{291D657D-DBF7-465E-92DC-26AD61C828CA}" type="presOf" srcId="{D6285C6A-3559-423E-B07D-6D6EA84D3A80}" destId="{B84898E5-824C-4F00-BE19-BC5D71E82AE3}" srcOrd="0" destOrd="0" presId="urn:microsoft.com/office/officeart/2005/8/layout/process3"/>
    <dgm:cxn modelId="{373497E5-168F-4D48-B7D5-0C6243325448}" srcId="{2E41B716-AD27-4B9D-81C9-F95C86838B06}" destId="{58B2B7AC-E3A0-4EC6-A476-B44C2F0B4642}" srcOrd="0" destOrd="0" parTransId="{F633E254-A479-4325-9E10-8C1F2FB68520}" sibTransId="{9BFB496D-AFE2-4D48-B9A2-9F8DB9F84B3E}"/>
    <dgm:cxn modelId="{AEB2847C-58D3-40D1-828F-D432E1B2430F}" type="presOf" srcId="{987B0DC1-43BB-408C-8D02-EACEA15F86D5}" destId="{2D17C823-C8D2-41DE-B05B-D3E81548F7C4}" srcOrd="1" destOrd="0" presId="urn:microsoft.com/office/officeart/2005/8/layout/process3"/>
    <dgm:cxn modelId="{EEB4F925-DD82-4284-A014-9A2C68F7F8E9}" type="presOf" srcId="{F0AD964F-5D3E-4475-8F19-E2776C91BBA8}" destId="{06FCCF37-599A-42C4-967F-09DC57E174B1}" srcOrd="1" destOrd="0" presId="urn:microsoft.com/office/officeart/2005/8/layout/process3"/>
    <dgm:cxn modelId="{60FDD0A4-C375-43A3-8291-C203DA5C6A14}" type="presParOf" srcId="{C07FB97B-761F-4895-8339-60992EC144F7}" destId="{4F9FAAFE-E92C-4CA9-A336-EC2C431AEC62}" srcOrd="0" destOrd="0" presId="urn:microsoft.com/office/officeart/2005/8/layout/process3"/>
    <dgm:cxn modelId="{AF354DD4-56DD-4956-9CD8-F2D5A6F4F286}" type="presParOf" srcId="{4F9FAAFE-E92C-4CA9-A336-EC2C431AEC62}" destId="{4B036609-672A-4D21-B20B-D94B800DBEB3}" srcOrd="0" destOrd="0" presId="urn:microsoft.com/office/officeart/2005/8/layout/process3"/>
    <dgm:cxn modelId="{ED1CA86E-B2CD-4276-8E4C-B633D79F8E36}" type="presParOf" srcId="{4F9FAAFE-E92C-4CA9-A336-EC2C431AEC62}" destId="{2D17C823-C8D2-41DE-B05B-D3E81548F7C4}" srcOrd="1" destOrd="0" presId="urn:microsoft.com/office/officeart/2005/8/layout/process3"/>
    <dgm:cxn modelId="{76D19483-05A4-43C3-8A30-CA9A73386AFD}" type="presParOf" srcId="{4F9FAAFE-E92C-4CA9-A336-EC2C431AEC62}" destId="{B84898E5-824C-4F00-BE19-BC5D71E82AE3}" srcOrd="2" destOrd="0" presId="urn:microsoft.com/office/officeart/2005/8/layout/process3"/>
    <dgm:cxn modelId="{4D3232F6-6F06-433B-9E05-6080FB8C0411}" type="presParOf" srcId="{C07FB97B-761F-4895-8339-60992EC144F7}" destId="{C419AC4B-3A81-4C53-A844-154D60C0CC2C}" srcOrd="1" destOrd="0" presId="urn:microsoft.com/office/officeart/2005/8/layout/process3"/>
    <dgm:cxn modelId="{6C12309E-F326-4E78-AA28-AAC5AA86103B}" type="presParOf" srcId="{C419AC4B-3A81-4C53-A844-154D60C0CC2C}" destId="{1638097B-6B8B-4EDC-B1AF-E5EC08509B0C}" srcOrd="0" destOrd="0" presId="urn:microsoft.com/office/officeart/2005/8/layout/process3"/>
    <dgm:cxn modelId="{1C02EFC5-E4B2-4322-9108-9B093DEFEA48}" type="presParOf" srcId="{C07FB97B-761F-4895-8339-60992EC144F7}" destId="{5402C140-98EA-4440-9A09-21E03C32AF9E}" srcOrd="2" destOrd="0" presId="urn:microsoft.com/office/officeart/2005/8/layout/process3"/>
    <dgm:cxn modelId="{AE652542-65EE-4E76-A64F-0F5B60767C50}" type="presParOf" srcId="{5402C140-98EA-4440-9A09-21E03C32AF9E}" destId="{61465997-328C-4127-A3EB-951A1CE8B0BE}" srcOrd="0" destOrd="0" presId="urn:microsoft.com/office/officeart/2005/8/layout/process3"/>
    <dgm:cxn modelId="{866E8E35-7BAD-454C-96C9-4618774F0551}" type="presParOf" srcId="{5402C140-98EA-4440-9A09-21E03C32AF9E}" destId="{FBCB0481-49D8-48CD-A720-F37B942E3F8F}" srcOrd="1" destOrd="0" presId="urn:microsoft.com/office/officeart/2005/8/layout/process3"/>
    <dgm:cxn modelId="{878C591C-50FE-4F21-9B75-AA9321F12FC5}" type="presParOf" srcId="{5402C140-98EA-4440-9A09-21E03C32AF9E}" destId="{991E82F5-BF24-4CFD-822A-848BB06BAE9E}" srcOrd="2" destOrd="0" presId="urn:microsoft.com/office/officeart/2005/8/layout/process3"/>
    <dgm:cxn modelId="{A63A5FB0-E05C-430E-9E59-6886E0B42FD3}" type="presParOf" srcId="{C07FB97B-761F-4895-8339-60992EC144F7}" destId="{9B1F6B64-5EA9-4217-84CD-A6F0C3DC911D}" srcOrd="3" destOrd="0" presId="urn:microsoft.com/office/officeart/2005/8/layout/process3"/>
    <dgm:cxn modelId="{753A0AB7-7FE6-43A7-A52D-385E012CAB46}" type="presParOf" srcId="{9B1F6B64-5EA9-4217-84CD-A6F0C3DC911D}" destId="{06FCCF37-599A-42C4-967F-09DC57E174B1}" srcOrd="0" destOrd="0" presId="urn:microsoft.com/office/officeart/2005/8/layout/process3"/>
    <dgm:cxn modelId="{6C0AFB4E-E6B4-44C2-825E-EE7638FF992D}" type="presParOf" srcId="{C07FB97B-761F-4895-8339-60992EC144F7}" destId="{0B68C33A-06BB-4FC6-B56E-4BA4CD2608AE}" srcOrd="4" destOrd="0" presId="urn:microsoft.com/office/officeart/2005/8/layout/process3"/>
    <dgm:cxn modelId="{48EA8D6F-8DFD-425F-8930-8AE3DAFC147D}" type="presParOf" srcId="{0B68C33A-06BB-4FC6-B56E-4BA4CD2608AE}" destId="{E9514E8D-B58D-4E44-94D4-181AD97B6850}" srcOrd="0" destOrd="0" presId="urn:microsoft.com/office/officeart/2005/8/layout/process3"/>
    <dgm:cxn modelId="{CA36C178-60C6-4B2D-BC72-D11D7A92CAF9}" type="presParOf" srcId="{0B68C33A-06BB-4FC6-B56E-4BA4CD2608AE}" destId="{DA700A9C-5E3D-4347-BE29-302C74AE76BA}" srcOrd="1" destOrd="0" presId="urn:microsoft.com/office/officeart/2005/8/layout/process3"/>
    <dgm:cxn modelId="{D5D40FE6-A0B7-4F5B-AA8C-4CF1F4DE2445}" type="presParOf" srcId="{0B68C33A-06BB-4FC6-B56E-4BA4CD2608AE}" destId="{53605026-B146-4292-9EFA-1469C4B67D9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2524FB-E901-4B5E-9E96-5A0F7325CF4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2E20AE0-1E3A-4FBB-9045-770C82CEDE33}">
      <dgm:prSet phldrT="[Текст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1400" b="1" dirty="0" smtClean="0">
              <a:latin typeface="Arial Narrow" pitchFamily="34" charset="0"/>
            </a:rPr>
            <a:t>0</a:t>
          </a:r>
          <a:endParaRPr lang="ru-RU" sz="1400" b="1" dirty="0">
            <a:latin typeface="Arial Narrow" pitchFamily="34" charset="0"/>
          </a:endParaRPr>
        </a:p>
      </dgm:t>
    </dgm:pt>
    <dgm:pt modelId="{2E610888-A168-4C45-8928-2A1649F5E887}" type="parTrans" cxnId="{7E38D6F5-DF30-4CDE-B2C9-4D27A5E01E11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4488CC00-8078-43F2-8324-B15E80F13B19}" type="sibTrans" cxnId="{7E38D6F5-DF30-4CDE-B2C9-4D27A5E01E11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E7F2BF93-3F65-478C-9D3A-861883ADD69C}">
      <dgm:prSet phldrT="[Текст]" custT="1"/>
      <dgm:spPr/>
      <dgm:t>
        <a:bodyPr/>
        <a:lstStyle/>
        <a:p>
          <a:r>
            <a:rPr lang="ru-RU" sz="1400" b="1" dirty="0" smtClean="0">
              <a:latin typeface="Arial Narrow" pitchFamily="34" charset="0"/>
            </a:rPr>
            <a:t>11</a:t>
          </a:r>
          <a:endParaRPr lang="ru-RU" sz="1400" b="1" dirty="0">
            <a:latin typeface="Arial Narrow" pitchFamily="34" charset="0"/>
          </a:endParaRPr>
        </a:p>
      </dgm:t>
    </dgm:pt>
    <dgm:pt modelId="{C5BDACD6-A1DC-4657-9779-89B67127CC82}" type="parTrans" cxnId="{11DA142E-077C-4D6A-80BC-11AD12EEA0E8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8A565B8D-7DE4-4783-BCE3-B00870337281}" type="sibTrans" cxnId="{11DA142E-077C-4D6A-80BC-11AD12EEA0E8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F57D158A-D361-448B-B59F-178E9CA811A3}" type="pres">
      <dgm:prSet presAssocID="{772524FB-E901-4B5E-9E96-5A0F7325CF43}" presName="Name0" presStyleCnt="0">
        <dgm:presLayoutVars>
          <dgm:dir/>
          <dgm:resizeHandles val="exact"/>
        </dgm:presLayoutVars>
      </dgm:prSet>
      <dgm:spPr/>
    </dgm:pt>
    <dgm:pt modelId="{C4B8423D-BCF1-4B2F-A246-734BCE8C9AA9}" type="pres">
      <dgm:prSet presAssocID="{32E20AE0-1E3A-4FBB-9045-770C82CEDE33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23E65-86FD-40D2-91FC-93EFA29520F4}" type="pres">
      <dgm:prSet presAssocID="{4488CC00-8078-43F2-8324-B15E80F13B19}" presName="parSpace" presStyleCnt="0"/>
      <dgm:spPr/>
    </dgm:pt>
    <dgm:pt modelId="{FCF929AB-7615-473D-93CB-99247E82EED0}" type="pres">
      <dgm:prSet presAssocID="{E7F2BF93-3F65-478C-9D3A-861883ADD69C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EB0C52-7F4A-4295-BF29-01D2E7E1F9CA}" type="presOf" srcId="{32E20AE0-1E3A-4FBB-9045-770C82CEDE33}" destId="{C4B8423D-BCF1-4B2F-A246-734BCE8C9AA9}" srcOrd="0" destOrd="0" presId="urn:microsoft.com/office/officeart/2005/8/layout/hChevron3"/>
    <dgm:cxn modelId="{7E38D6F5-DF30-4CDE-B2C9-4D27A5E01E11}" srcId="{772524FB-E901-4B5E-9E96-5A0F7325CF43}" destId="{32E20AE0-1E3A-4FBB-9045-770C82CEDE33}" srcOrd="0" destOrd="0" parTransId="{2E610888-A168-4C45-8928-2A1649F5E887}" sibTransId="{4488CC00-8078-43F2-8324-B15E80F13B19}"/>
    <dgm:cxn modelId="{9274E518-5277-4B3D-AAEE-CE43296B6AE8}" type="presOf" srcId="{E7F2BF93-3F65-478C-9D3A-861883ADD69C}" destId="{FCF929AB-7615-473D-93CB-99247E82EED0}" srcOrd="0" destOrd="0" presId="urn:microsoft.com/office/officeart/2005/8/layout/hChevron3"/>
    <dgm:cxn modelId="{11DA142E-077C-4D6A-80BC-11AD12EEA0E8}" srcId="{772524FB-E901-4B5E-9E96-5A0F7325CF43}" destId="{E7F2BF93-3F65-478C-9D3A-861883ADD69C}" srcOrd="1" destOrd="0" parTransId="{C5BDACD6-A1DC-4657-9779-89B67127CC82}" sibTransId="{8A565B8D-7DE4-4783-BCE3-B00870337281}"/>
    <dgm:cxn modelId="{641CE34C-65F3-448F-BA9C-4A53A4382EE1}" type="presOf" srcId="{772524FB-E901-4B5E-9E96-5A0F7325CF43}" destId="{F57D158A-D361-448B-B59F-178E9CA811A3}" srcOrd="0" destOrd="0" presId="urn:microsoft.com/office/officeart/2005/8/layout/hChevron3"/>
    <dgm:cxn modelId="{FA7FCCB8-EA10-4441-81FE-5987C455AC23}" type="presParOf" srcId="{F57D158A-D361-448B-B59F-178E9CA811A3}" destId="{C4B8423D-BCF1-4B2F-A246-734BCE8C9AA9}" srcOrd="0" destOrd="0" presId="urn:microsoft.com/office/officeart/2005/8/layout/hChevron3"/>
    <dgm:cxn modelId="{96C2F436-ED5A-447E-859F-44B2884F4ADC}" type="presParOf" srcId="{F57D158A-D361-448B-B59F-178E9CA811A3}" destId="{84823E65-86FD-40D2-91FC-93EFA29520F4}" srcOrd="1" destOrd="0" presId="urn:microsoft.com/office/officeart/2005/8/layout/hChevron3"/>
    <dgm:cxn modelId="{9551B3BD-E159-44A2-A813-B777EBF0153E}" type="presParOf" srcId="{F57D158A-D361-448B-B59F-178E9CA811A3}" destId="{FCF929AB-7615-473D-93CB-99247E82EED0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2524FB-E901-4B5E-9E96-5A0F7325CF4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2E20AE0-1E3A-4FBB-9045-770C82CEDE33}">
      <dgm:prSet phldrT="[Текст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1400" b="1" dirty="0" smtClean="0">
              <a:latin typeface="Arial Narrow" pitchFamily="34" charset="0"/>
            </a:rPr>
            <a:t>0</a:t>
          </a:r>
          <a:endParaRPr lang="ru-RU" sz="1400" b="1" dirty="0">
            <a:latin typeface="Arial Narrow" pitchFamily="34" charset="0"/>
          </a:endParaRPr>
        </a:p>
      </dgm:t>
    </dgm:pt>
    <dgm:pt modelId="{2E610888-A168-4C45-8928-2A1649F5E887}" type="parTrans" cxnId="{7E38D6F5-DF30-4CDE-B2C9-4D27A5E01E11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4488CC00-8078-43F2-8324-B15E80F13B19}" type="sibTrans" cxnId="{7E38D6F5-DF30-4CDE-B2C9-4D27A5E01E11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E7F2BF93-3F65-478C-9D3A-861883ADD69C}">
      <dgm:prSet phldrT="[Текст]" custT="1"/>
      <dgm:spPr/>
      <dgm:t>
        <a:bodyPr/>
        <a:lstStyle/>
        <a:p>
          <a:r>
            <a:rPr lang="ru-RU" sz="1400" b="1" dirty="0" smtClean="0">
              <a:latin typeface="Arial Narrow" pitchFamily="34" charset="0"/>
            </a:rPr>
            <a:t>38</a:t>
          </a:r>
          <a:endParaRPr lang="ru-RU" sz="1400" b="1" dirty="0">
            <a:latin typeface="Arial Narrow" pitchFamily="34" charset="0"/>
          </a:endParaRPr>
        </a:p>
      </dgm:t>
    </dgm:pt>
    <dgm:pt modelId="{C5BDACD6-A1DC-4657-9779-89B67127CC82}" type="parTrans" cxnId="{11DA142E-077C-4D6A-80BC-11AD12EEA0E8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8A565B8D-7DE4-4783-BCE3-B00870337281}" type="sibTrans" cxnId="{11DA142E-077C-4D6A-80BC-11AD12EEA0E8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F57D158A-D361-448B-B59F-178E9CA811A3}" type="pres">
      <dgm:prSet presAssocID="{772524FB-E901-4B5E-9E96-5A0F7325CF43}" presName="Name0" presStyleCnt="0">
        <dgm:presLayoutVars>
          <dgm:dir/>
          <dgm:resizeHandles val="exact"/>
        </dgm:presLayoutVars>
      </dgm:prSet>
      <dgm:spPr/>
    </dgm:pt>
    <dgm:pt modelId="{C4B8423D-BCF1-4B2F-A246-734BCE8C9AA9}" type="pres">
      <dgm:prSet presAssocID="{32E20AE0-1E3A-4FBB-9045-770C82CEDE33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23E65-86FD-40D2-91FC-93EFA29520F4}" type="pres">
      <dgm:prSet presAssocID="{4488CC00-8078-43F2-8324-B15E80F13B19}" presName="parSpace" presStyleCnt="0"/>
      <dgm:spPr/>
    </dgm:pt>
    <dgm:pt modelId="{FCF929AB-7615-473D-93CB-99247E82EED0}" type="pres">
      <dgm:prSet presAssocID="{E7F2BF93-3F65-478C-9D3A-861883ADD69C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A2D44B-7DB4-4C58-B06B-AFA823E8A687}" type="presOf" srcId="{E7F2BF93-3F65-478C-9D3A-861883ADD69C}" destId="{FCF929AB-7615-473D-93CB-99247E82EED0}" srcOrd="0" destOrd="0" presId="urn:microsoft.com/office/officeart/2005/8/layout/hChevron3"/>
    <dgm:cxn modelId="{7E38D6F5-DF30-4CDE-B2C9-4D27A5E01E11}" srcId="{772524FB-E901-4B5E-9E96-5A0F7325CF43}" destId="{32E20AE0-1E3A-4FBB-9045-770C82CEDE33}" srcOrd="0" destOrd="0" parTransId="{2E610888-A168-4C45-8928-2A1649F5E887}" sibTransId="{4488CC00-8078-43F2-8324-B15E80F13B19}"/>
    <dgm:cxn modelId="{6BD03C10-596C-4454-8264-21E30AA41883}" type="presOf" srcId="{772524FB-E901-4B5E-9E96-5A0F7325CF43}" destId="{F57D158A-D361-448B-B59F-178E9CA811A3}" srcOrd="0" destOrd="0" presId="urn:microsoft.com/office/officeart/2005/8/layout/hChevron3"/>
    <dgm:cxn modelId="{2D26C504-FDD9-4954-821A-CC293BA205D5}" type="presOf" srcId="{32E20AE0-1E3A-4FBB-9045-770C82CEDE33}" destId="{C4B8423D-BCF1-4B2F-A246-734BCE8C9AA9}" srcOrd="0" destOrd="0" presId="urn:microsoft.com/office/officeart/2005/8/layout/hChevron3"/>
    <dgm:cxn modelId="{11DA142E-077C-4D6A-80BC-11AD12EEA0E8}" srcId="{772524FB-E901-4B5E-9E96-5A0F7325CF43}" destId="{E7F2BF93-3F65-478C-9D3A-861883ADD69C}" srcOrd="1" destOrd="0" parTransId="{C5BDACD6-A1DC-4657-9779-89B67127CC82}" sibTransId="{8A565B8D-7DE4-4783-BCE3-B00870337281}"/>
    <dgm:cxn modelId="{E407B83E-A4DA-472F-B794-AE625453750E}" type="presParOf" srcId="{F57D158A-D361-448B-B59F-178E9CA811A3}" destId="{C4B8423D-BCF1-4B2F-A246-734BCE8C9AA9}" srcOrd="0" destOrd="0" presId="urn:microsoft.com/office/officeart/2005/8/layout/hChevron3"/>
    <dgm:cxn modelId="{5D2E18C6-1268-4621-A0E1-3897C2E8C60F}" type="presParOf" srcId="{F57D158A-D361-448B-B59F-178E9CA811A3}" destId="{84823E65-86FD-40D2-91FC-93EFA29520F4}" srcOrd="1" destOrd="0" presId="urn:microsoft.com/office/officeart/2005/8/layout/hChevron3"/>
    <dgm:cxn modelId="{4073CB78-CE10-4241-A4A3-6F8573C5CA7F}" type="presParOf" srcId="{F57D158A-D361-448B-B59F-178E9CA811A3}" destId="{FCF929AB-7615-473D-93CB-99247E82EED0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2524FB-E901-4B5E-9E96-5A0F7325CF4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2E20AE0-1E3A-4FBB-9045-770C82CEDE33}">
      <dgm:prSet phldrT="[Текст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1400" b="1" dirty="0" smtClean="0">
              <a:latin typeface="Arial Narrow" pitchFamily="34" charset="0"/>
            </a:rPr>
            <a:t>64,2</a:t>
          </a:r>
          <a:endParaRPr lang="ru-RU" sz="1400" b="1" dirty="0">
            <a:latin typeface="Arial Narrow" pitchFamily="34" charset="0"/>
          </a:endParaRPr>
        </a:p>
      </dgm:t>
    </dgm:pt>
    <dgm:pt modelId="{2E610888-A168-4C45-8928-2A1649F5E887}" type="parTrans" cxnId="{7E38D6F5-DF30-4CDE-B2C9-4D27A5E01E11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4488CC00-8078-43F2-8324-B15E80F13B19}" type="sibTrans" cxnId="{7E38D6F5-DF30-4CDE-B2C9-4D27A5E01E11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E7F2BF93-3F65-478C-9D3A-861883ADD69C}">
      <dgm:prSet phldrT="[Текст]" custT="1"/>
      <dgm:spPr/>
      <dgm:t>
        <a:bodyPr/>
        <a:lstStyle/>
        <a:p>
          <a:r>
            <a:rPr lang="ru-RU" sz="1400" b="1" dirty="0" smtClean="0">
              <a:latin typeface="Arial Narrow" pitchFamily="34" charset="0"/>
            </a:rPr>
            <a:t>66,4</a:t>
          </a:r>
          <a:endParaRPr lang="ru-RU" sz="1400" b="1" dirty="0">
            <a:latin typeface="Arial Narrow" pitchFamily="34" charset="0"/>
          </a:endParaRPr>
        </a:p>
      </dgm:t>
    </dgm:pt>
    <dgm:pt modelId="{8A565B8D-7DE4-4783-BCE3-B00870337281}" type="sibTrans" cxnId="{11DA142E-077C-4D6A-80BC-11AD12EEA0E8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C5BDACD6-A1DC-4657-9779-89B67127CC82}" type="parTrans" cxnId="{11DA142E-077C-4D6A-80BC-11AD12EEA0E8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F57D158A-D361-448B-B59F-178E9CA811A3}" type="pres">
      <dgm:prSet presAssocID="{772524FB-E901-4B5E-9E96-5A0F7325CF43}" presName="Name0" presStyleCnt="0">
        <dgm:presLayoutVars>
          <dgm:dir/>
          <dgm:resizeHandles val="exact"/>
        </dgm:presLayoutVars>
      </dgm:prSet>
      <dgm:spPr/>
    </dgm:pt>
    <dgm:pt modelId="{C4B8423D-BCF1-4B2F-A246-734BCE8C9AA9}" type="pres">
      <dgm:prSet presAssocID="{32E20AE0-1E3A-4FBB-9045-770C82CEDE33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23E65-86FD-40D2-91FC-93EFA29520F4}" type="pres">
      <dgm:prSet presAssocID="{4488CC00-8078-43F2-8324-B15E80F13B19}" presName="parSpace" presStyleCnt="0"/>
      <dgm:spPr/>
    </dgm:pt>
    <dgm:pt modelId="{FCF929AB-7615-473D-93CB-99247E82EED0}" type="pres">
      <dgm:prSet presAssocID="{E7F2BF93-3F65-478C-9D3A-861883ADD69C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1B84D1-BCE3-4D19-8EEA-326334294AFD}" type="presOf" srcId="{772524FB-E901-4B5E-9E96-5A0F7325CF43}" destId="{F57D158A-D361-448B-B59F-178E9CA811A3}" srcOrd="0" destOrd="0" presId="urn:microsoft.com/office/officeart/2005/8/layout/hChevron3"/>
    <dgm:cxn modelId="{7E38D6F5-DF30-4CDE-B2C9-4D27A5E01E11}" srcId="{772524FB-E901-4B5E-9E96-5A0F7325CF43}" destId="{32E20AE0-1E3A-4FBB-9045-770C82CEDE33}" srcOrd="0" destOrd="0" parTransId="{2E610888-A168-4C45-8928-2A1649F5E887}" sibTransId="{4488CC00-8078-43F2-8324-B15E80F13B19}"/>
    <dgm:cxn modelId="{684045FD-3082-4D82-9991-DA3F59159B3B}" type="presOf" srcId="{E7F2BF93-3F65-478C-9D3A-861883ADD69C}" destId="{FCF929AB-7615-473D-93CB-99247E82EED0}" srcOrd="0" destOrd="0" presId="urn:microsoft.com/office/officeart/2005/8/layout/hChevron3"/>
    <dgm:cxn modelId="{13F46B40-EA1F-4469-81DE-BB1209B822E3}" type="presOf" srcId="{32E20AE0-1E3A-4FBB-9045-770C82CEDE33}" destId="{C4B8423D-BCF1-4B2F-A246-734BCE8C9AA9}" srcOrd="0" destOrd="0" presId="urn:microsoft.com/office/officeart/2005/8/layout/hChevron3"/>
    <dgm:cxn modelId="{11DA142E-077C-4D6A-80BC-11AD12EEA0E8}" srcId="{772524FB-E901-4B5E-9E96-5A0F7325CF43}" destId="{E7F2BF93-3F65-478C-9D3A-861883ADD69C}" srcOrd="1" destOrd="0" parTransId="{C5BDACD6-A1DC-4657-9779-89B67127CC82}" sibTransId="{8A565B8D-7DE4-4783-BCE3-B00870337281}"/>
    <dgm:cxn modelId="{9D1455F4-7F12-4830-A92A-85910E5CBD2C}" type="presParOf" srcId="{F57D158A-D361-448B-B59F-178E9CA811A3}" destId="{C4B8423D-BCF1-4B2F-A246-734BCE8C9AA9}" srcOrd="0" destOrd="0" presId="urn:microsoft.com/office/officeart/2005/8/layout/hChevron3"/>
    <dgm:cxn modelId="{E54269FD-C3BA-4F8A-987E-31BBC527AC07}" type="presParOf" srcId="{F57D158A-D361-448B-B59F-178E9CA811A3}" destId="{84823E65-86FD-40D2-91FC-93EFA29520F4}" srcOrd="1" destOrd="0" presId="urn:microsoft.com/office/officeart/2005/8/layout/hChevron3"/>
    <dgm:cxn modelId="{45223BE1-2C92-488E-BF5D-7523B31DD428}" type="presParOf" srcId="{F57D158A-D361-448B-B59F-178E9CA811A3}" destId="{FCF929AB-7615-473D-93CB-99247E82EED0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A76B1-B056-4764-8AB7-945EE68CC3E6}">
      <dsp:nvSpPr>
        <dsp:cNvPr id="0" name=""/>
        <dsp:cNvSpPr/>
      </dsp:nvSpPr>
      <dsp:spPr>
        <a:xfrm>
          <a:off x="1368409" y="25140"/>
          <a:ext cx="4733882" cy="841035"/>
        </a:xfrm>
        <a:prstGeom prst="foldedCorner">
          <a:avLst/>
        </a:prstGeom>
        <a:gradFill flip="none" rotWithShape="1">
          <a:gsLst>
            <a:gs pos="0">
              <a:schemeClr val="tx2"/>
            </a:gs>
            <a:gs pos="50000">
              <a:schemeClr val="tx2"/>
            </a:gs>
            <a:gs pos="100000">
              <a:schemeClr val="bg1"/>
            </a:gs>
          </a:gsLst>
          <a:lin ang="27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6000" rIns="60960" bIns="3600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 Narrow" pitchFamily="34" charset="0"/>
              <a:ea typeface="Cambria Math" pitchFamily="18" charset="0"/>
            </a:rPr>
            <a:t>Пленарное заседание «Инженерное образование: опора развития реального сектора экономики» в рамках Тюменского нефтегазового форума (сентябрь 2016 г.)</a:t>
          </a:r>
          <a:endParaRPr lang="ru-RU" sz="1600" kern="1200" dirty="0">
            <a:solidFill>
              <a:schemeClr val="bg1"/>
            </a:solidFill>
            <a:latin typeface="Arial Narrow" pitchFamily="34" charset="0"/>
            <a:ea typeface="Cambria Math" pitchFamily="18" charset="0"/>
          </a:endParaRPr>
        </a:p>
      </dsp:txBody>
      <dsp:txXfrm>
        <a:off x="1368409" y="25140"/>
        <a:ext cx="4733882" cy="700860"/>
      </dsp:txXfrm>
    </dsp:sp>
    <dsp:sp modelId="{213FD197-11B4-492B-93EF-A9C4569EB468}">
      <dsp:nvSpPr>
        <dsp:cNvPr id="0" name=""/>
        <dsp:cNvSpPr/>
      </dsp:nvSpPr>
      <dsp:spPr>
        <a:xfrm>
          <a:off x="1368409" y="1006349"/>
          <a:ext cx="4733882" cy="841035"/>
        </a:xfrm>
        <a:prstGeom prst="foldedCorner">
          <a:avLst/>
        </a:prstGeom>
        <a:gradFill flip="none" rotWithShape="1">
          <a:gsLst>
            <a:gs pos="0">
              <a:schemeClr val="tx2"/>
            </a:gs>
            <a:gs pos="50000">
              <a:schemeClr val="tx2"/>
            </a:gs>
            <a:gs pos="100000">
              <a:schemeClr val="bg1"/>
            </a:gs>
          </a:gsLst>
          <a:lin ang="27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6000" rIns="60960" bIns="3600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 Narrow" pitchFamily="34" charset="0"/>
              <a:ea typeface="Cambria Math" pitchFamily="18" charset="0"/>
            </a:rPr>
            <a:t>Цикл рабочих совещаний, круглых столов при поддержке региональных органов исполнительной власти </a:t>
          </a:r>
          <a:endParaRPr lang="ru-RU" sz="1600" kern="1200" dirty="0">
            <a:solidFill>
              <a:schemeClr val="bg1"/>
            </a:solidFill>
            <a:latin typeface="Arial Narrow" pitchFamily="34" charset="0"/>
            <a:ea typeface="Cambria Math" pitchFamily="18" charset="0"/>
          </a:endParaRPr>
        </a:p>
      </dsp:txBody>
      <dsp:txXfrm>
        <a:off x="1368409" y="1006349"/>
        <a:ext cx="4733882" cy="700860"/>
      </dsp:txXfrm>
    </dsp:sp>
    <dsp:sp modelId="{815F7910-47BB-420A-B75C-D9EA3E110579}">
      <dsp:nvSpPr>
        <dsp:cNvPr id="0" name=""/>
        <dsp:cNvSpPr/>
      </dsp:nvSpPr>
      <dsp:spPr>
        <a:xfrm>
          <a:off x="1368409" y="1987558"/>
          <a:ext cx="4733882" cy="841035"/>
        </a:xfrm>
        <a:prstGeom prst="foldedCorner">
          <a:avLst/>
        </a:prstGeom>
        <a:gradFill flip="none" rotWithShape="1">
          <a:gsLst>
            <a:gs pos="0">
              <a:schemeClr val="tx2"/>
            </a:gs>
            <a:gs pos="50000">
              <a:schemeClr val="tx2"/>
            </a:gs>
            <a:gs pos="100000">
              <a:schemeClr val="bg1"/>
            </a:gs>
          </a:gsLst>
          <a:lin ang="27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6000" rIns="60960" bIns="3600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 Narrow" pitchFamily="34" charset="0"/>
              <a:ea typeface="Cambria Math" pitchFamily="18" charset="0"/>
            </a:rPr>
            <a:t>Презентация результатов реализации проекта на площадках индустриальных партнеров в ходе личных визитов </a:t>
          </a:r>
          <a:endParaRPr lang="ru-RU" sz="1600" kern="1200" dirty="0">
            <a:solidFill>
              <a:schemeClr val="bg1"/>
            </a:solidFill>
            <a:latin typeface="Arial Narrow" pitchFamily="34" charset="0"/>
            <a:ea typeface="Cambria Math" pitchFamily="18" charset="0"/>
          </a:endParaRPr>
        </a:p>
      </dsp:txBody>
      <dsp:txXfrm>
        <a:off x="1368409" y="1987558"/>
        <a:ext cx="4733882" cy="700860"/>
      </dsp:txXfrm>
    </dsp:sp>
    <dsp:sp modelId="{5CE96612-83C4-414A-8367-D302BB9061A3}">
      <dsp:nvSpPr>
        <dsp:cNvPr id="0" name=""/>
        <dsp:cNvSpPr/>
      </dsp:nvSpPr>
      <dsp:spPr>
        <a:xfrm>
          <a:off x="1357322" y="2928960"/>
          <a:ext cx="4714903" cy="841035"/>
        </a:xfrm>
        <a:prstGeom prst="rect">
          <a:avLst/>
        </a:prstGeom>
        <a:gradFill flip="none" rotWithShape="1">
          <a:gsLst>
            <a:gs pos="0">
              <a:schemeClr val="tx2"/>
            </a:gs>
            <a:gs pos="50000">
              <a:schemeClr val="tx2"/>
            </a:gs>
            <a:gs pos="100000">
              <a:schemeClr val="bg1"/>
            </a:gs>
          </a:gsLst>
          <a:lin ang="27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6000" rIns="60960" bIns="3600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 Narrow" pitchFamily="34" charset="0"/>
              <a:ea typeface="Cambria Math" pitchFamily="18" charset="0"/>
            </a:rPr>
            <a:t>Обсуждение на Попечительском совете Тюменского индустриального университета</a:t>
          </a:r>
          <a:endParaRPr lang="ru-RU" sz="1600" kern="1200" dirty="0">
            <a:solidFill>
              <a:schemeClr val="bg1"/>
            </a:solidFill>
            <a:latin typeface="Arial Narrow" pitchFamily="34" charset="0"/>
            <a:ea typeface="Cambria Math" pitchFamily="18" charset="0"/>
          </a:endParaRPr>
        </a:p>
      </dsp:txBody>
      <dsp:txXfrm>
        <a:off x="1357322" y="2928960"/>
        <a:ext cx="4714903" cy="841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8423D-BCF1-4B2F-A246-734BCE8C9AA9}">
      <dsp:nvSpPr>
        <dsp:cNvPr id="0" name=""/>
        <dsp:cNvSpPr/>
      </dsp:nvSpPr>
      <dsp:spPr>
        <a:xfrm>
          <a:off x="1409" y="112908"/>
          <a:ext cx="1000802" cy="400320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itchFamily="34" charset="0"/>
            </a:rPr>
            <a:t>61</a:t>
          </a:r>
          <a:endParaRPr lang="ru-RU" sz="1400" b="1" kern="1200" dirty="0">
            <a:latin typeface="Arial Narrow" pitchFamily="34" charset="0"/>
          </a:endParaRPr>
        </a:p>
      </dsp:txBody>
      <dsp:txXfrm>
        <a:off x="1409" y="112908"/>
        <a:ext cx="900722" cy="400320"/>
      </dsp:txXfrm>
    </dsp:sp>
    <dsp:sp modelId="{FCF929AB-7615-473D-93CB-99247E82EED0}">
      <dsp:nvSpPr>
        <dsp:cNvPr id="0" name=""/>
        <dsp:cNvSpPr/>
      </dsp:nvSpPr>
      <dsp:spPr>
        <a:xfrm>
          <a:off x="802051" y="112908"/>
          <a:ext cx="1000802" cy="400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itchFamily="34" charset="0"/>
            </a:rPr>
            <a:t>1555</a:t>
          </a:r>
          <a:endParaRPr lang="ru-RU" sz="1400" b="1" kern="1200" dirty="0">
            <a:latin typeface="Arial Narrow" pitchFamily="34" charset="0"/>
          </a:endParaRPr>
        </a:p>
      </dsp:txBody>
      <dsp:txXfrm>
        <a:off x="1002211" y="112908"/>
        <a:ext cx="600482" cy="400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8423D-BCF1-4B2F-A246-734BCE8C9AA9}">
      <dsp:nvSpPr>
        <dsp:cNvPr id="0" name=""/>
        <dsp:cNvSpPr/>
      </dsp:nvSpPr>
      <dsp:spPr>
        <a:xfrm>
          <a:off x="1299" y="147787"/>
          <a:ext cx="922983" cy="369193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itchFamily="34" charset="0"/>
            </a:rPr>
            <a:t>2</a:t>
          </a:r>
          <a:endParaRPr lang="ru-RU" sz="1400" b="1" kern="1200" dirty="0">
            <a:latin typeface="Arial Narrow" pitchFamily="34" charset="0"/>
          </a:endParaRPr>
        </a:p>
      </dsp:txBody>
      <dsp:txXfrm>
        <a:off x="1299" y="147787"/>
        <a:ext cx="830685" cy="369193"/>
      </dsp:txXfrm>
    </dsp:sp>
    <dsp:sp modelId="{FCF929AB-7615-473D-93CB-99247E82EED0}">
      <dsp:nvSpPr>
        <dsp:cNvPr id="0" name=""/>
        <dsp:cNvSpPr/>
      </dsp:nvSpPr>
      <dsp:spPr>
        <a:xfrm>
          <a:off x="739687" y="147787"/>
          <a:ext cx="922983" cy="3691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itchFamily="34" charset="0"/>
            </a:rPr>
            <a:t>46</a:t>
          </a:r>
          <a:endParaRPr lang="ru-RU" sz="1400" b="1" kern="1200" dirty="0">
            <a:latin typeface="Arial Narrow" pitchFamily="34" charset="0"/>
          </a:endParaRPr>
        </a:p>
      </dsp:txBody>
      <dsp:txXfrm>
        <a:off x="924284" y="147787"/>
        <a:ext cx="553790" cy="3691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8423D-BCF1-4B2F-A246-734BCE8C9AA9}">
      <dsp:nvSpPr>
        <dsp:cNvPr id="0" name=""/>
        <dsp:cNvSpPr/>
      </dsp:nvSpPr>
      <dsp:spPr>
        <a:xfrm>
          <a:off x="1299" y="147787"/>
          <a:ext cx="922983" cy="369193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itchFamily="34" charset="0"/>
            </a:rPr>
            <a:t>10</a:t>
          </a:r>
          <a:endParaRPr lang="ru-RU" sz="1400" b="1" kern="1200" dirty="0">
            <a:latin typeface="Arial Narrow" pitchFamily="34" charset="0"/>
          </a:endParaRPr>
        </a:p>
      </dsp:txBody>
      <dsp:txXfrm>
        <a:off x="1299" y="147787"/>
        <a:ext cx="830685" cy="369193"/>
      </dsp:txXfrm>
    </dsp:sp>
    <dsp:sp modelId="{FCF929AB-7615-473D-93CB-99247E82EED0}">
      <dsp:nvSpPr>
        <dsp:cNvPr id="0" name=""/>
        <dsp:cNvSpPr/>
      </dsp:nvSpPr>
      <dsp:spPr>
        <a:xfrm>
          <a:off x="739687" y="147787"/>
          <a:ext cx="922983" cy="3691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itchFamily="34" charset="0"/>
            </a:rPr>
            <a:t>26</a:t>
          </a:r>
          <a:endParaRPr lang="ru-RU" sz="1400" b="1" kern="1200" dirty="0">
            <a:latin typeface="Arial Narrow" pitchFamily="34" charset="0"/>
          </a:endParaRPr>
        </a:p>
      </dsp:txBody>
      <dsp:txXfrm>
        <a:off x="924284" y="147787"/>
        <a:ext cx="553790" cy="3691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7C823-C8D2-41DE-B05B-D3E81548F7C4}">
      <dsp:nvSpPr>
        <dsp:cNvPr id="0" name=""/>
        <dsp:cNvSpPr/>
      </dsp:nvSpPr>
      <dsp:spPr>
        <a:xfrm>
          <a:off x="4547" y="1155"/>
          <a:ext cx="2067847" cy="523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itchFamily="34" charset="0"/>
            </a:rPr>
            <a:t>1 этап</a:t>
          </a:r>
          <a:endParaRPr lang="ru-RU" sz="1400" b="1" kern="1200" dirty="0">
            <a:latin typeface="Arial Narrow" pitchFamily="34" charset="0"/>
          </a:endParaRPr>
        </a:p>
      </dsp:txBody>
      <dsp:txXfrm>
        <a:off x="4547" y="1155"/>
        <a:ext cx="2067847" cy="348696"/>
      </dsp:txXfrm>
    </dsp:sp>
    <dsp:sp modelId="{B84898E5-824C-4F00-BE19-BC5D71E82AE3}">
      <dsp:nvSpPr>
        <dsp:cNvPr id="0" name=""/>
        <dsp:cNvSpPr/>
      </dsp:nvSpPr>
      <dsp:spPr>
        <a:xfrm>
          <a:off x="428082" y="349852"/>
          <a:ext cx="2067847" cy="79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 Narrow" pitchFamily="34" charset="0"/>
            </a:rPr>
            <a:t>Соотношение пула образовательных программ с материально-технической базой индустриальных партнеров</a:t>
          </a:r>
          <a:endParaRPr lang="ru-RU" sz="1100" kern="1200" dirty="0">
            <a:latin typeface="Arial Narrow" pitchFamily="34" charset="0"/>
          </a:endParaRPr>
        </a:p>
      </dsp:txBody>
      <dsp:txXfrm>
        <a:off x="451279" y="373049"/>
        <a:ext cx="2021453" cy="745606"/>
      </dsp:txXfrm>
    </dsp:sp>
    <dsp:sp modelId="{C419AC4B-3A81-4C53-A844-154D60C0CC2C}">
      <dsp:nvSpPr>
        <dsp:cNvPr id="0" name=""/>
        <dsp:cNvSpPr/>
      </dsp:nvSpPr>
      <dsp:spPr>
        <a:xfrm>
          <a:off x="2385873" y="-81913"/>
          <a:ext cx="664573" cy="514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Arial Narrow" pitchFamily="34" charset="0"/>
          </a:endParaRPr>
        </a:p>
      </dsp:txBody>
      <dsp:txXfrm>
        <a:off x="2385873" y="21054"/>
        <a:ext cx="510123" cy="308900"/>
      </dsp:txXfrm>
    </dsp:sp>
    <dsp:sp modelId="{FBCB0481-49D8-48CD-A720-F37B942E3F8F}">
      <dsp:nvSpPr>
        <dsp:cNvPr id="0" name=""/>
        <dsp:cNvSpPr/>
      </dsp:nvSpPr>
      <dsp:spPr>
        <a:xfrm>
          <a:off x="3326308" y="1155"/>
          <a:ext cx="2067847" cy="523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itchFamily="34" charset="0"/>
            </a:rPr>
            <a:t>2 этап</a:t>
          </a:r>
          <a:endParaRPr lang="ru-RU" sz="1400" b="1" kern="1200" dirty="0">
            <a:latin typeface="Arial Narrow" pitchFamily="34" charset="0"/>
          </a:endParaRPr>
        </a:p>
      </dsp:txBody>
      <dsp:txXfrm>
        <a:off x="3326308" y="1155"/>
        <a:ext cx="2067847" cy="348696"/>
      </dsp:txXfrm>
    </dsp:sp>
    <dsp:sp modelId="{991E82F5-BF24-4CFD-822A-848BB06BAE9E}">
      <dsp:nvSpPr>
        <dsp:cNvPr id="0" name=""/>
        <dsp:cNvSpPr/>
      </dsp:nvSpPr>
      <dsp:spPr>
        <a:xfrm>
          <a:off x="3749843" y="349852"/>
          <a:ext cx="2067847" cy="79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 Narrow" pitchFamily="34" charset="0"/>
            </a:rPr>
            <a:t>Проектирование образовательных программ</a:t>
          </a:r>
          <a:endParaRPr lang="ru-RU" sz="1100" kern="1200" dirty="0">
            <a:latin typeface="Arial Narrow" pitchFamily="34" charset="0"/>
          </a:endParaRPr>
        </a:p>
      </dsp:txBody>
      <dsp:txXfrm>
        <a:off x="3773040" y="373049"/>
        <a:ext cx="2021453" cy="745606"/>
      </dsp:txXfrm>
    </dsp:sp>
    <dsp:sp modelId="{9B1F6B64-5EA9-4217-84CD-A6F0C3DC911D}">
      <dsp:nvSpPr>
        <dsp:cNvPr id="0" name=""/>
        <dsp:cNvSpPr/>
      </dsp:nvSpPr>
      <dsp:spPr>
        <a:xfrm>
          <a:off x="5707634" y="-81913"/>
          <a:ext cx="664573" cy="514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Arial Narrow" pitchFamily="34" charset="0"/>
          </a:endParaRPr>
        </a:p>
      </dsp:txBody>
      <dsp:txXfrm>
        <a:off x="5707634" y="21054"/>
        <a:ext cx="510123" cy="308900"/>
      </dsp:txXfrm>
    </dsp:sp>
    <dsp:sp modelId="{DA700A9C-5E3D-4347-BE29-302C74AE76BA}">
      <dsp:nvSpPr>
        <dsp:cNvPr id="0" name=""/>
        <dsp:cNvSpPr/>
      </dsp:nvSpPr>
      <dsp:spPr>
        <a:xfrm>
          <a:off x="6648069" y="1155"/>
          <a:ext cx="2067847" cy="523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itchFamily="34" charset="0"/>
            </a:rPr>
            <a:t>3 этап</a:t>
          </a:r>
          <a:endParaRPr lang="ru-RU" sz="1400" b="1" kern="1200" dirty="0">
            <a:latin typeface="Arial Narrow" pitchFamily="34" charset="0"/>
          </a:endParaRPr>
        </a:p>
      </dsp:txBody>
      <dsp:txXfrm>
        <a:off x="6648069" y="1155"/>
        <a:ext cx="2067847" cy="348696"/>
      </dsp:txXfrm>
    </dsp:sp>
    <dsp:sp modelId="{53605026-B146-4292-9EFA-1469C4B67D9C}">
      <dsp:nvSpPr>
        <dsp:cNvPr id="0" name=""/>
        <dsp:cNvSpPr/>
      </dsp:nvSpPr>
      <dsp:spPr>
        <a:xfrm>
          <a:off x="7071604" y="349852"/>
          <a:ext cx="2067847" cy="79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 Narrow" pitchFamily="34" charset="0"/>
            </a:rPr>
            <a:t>Реализация образовательных программ</a:t>
          </a:r>
          <a:endParaRPr lang="ru-RU" sz="1100" kern="1200" dirty="0">
            <a:latin typeface="Arial Narrow" pitchFamily="34" charset="0"/>
          </a:endParaRPr>
        </a:p>
      </dsp:txBody>
      <dsp:txXfrm>
        <a:off x="7094801" y="373049"/>
        <a:ext cx="2021453" cy="7456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8423D-BCF1-4B2F-A246-734BCE8C9AA9}">
      <dsp:nvSpPr>
        <dsp:cNvPr id="0" name=""/>
        <dsp:cNvSpPr/>
      </dsp:nvSpPr>
      <dsp:spPr>
        <a:xfrm>
          <a:off x="1409" y="112908"/>
          <a:ext cx="1000802" cy="400320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itchFamily="34" charset="0"/>
            </a:rPr>
            <a:t>0</a:t>
          </a:r>
          <a:endParaRPr lang="ru-RU" sz="1400" b="1" kern="1200" dirty="0">
            <a:latin typeface="Arial Narrow" pitchFamily="34" charset="0"/>
          </a:endParaRPr>
        </a:p>
      </dsp:txBody>
      <dsp:txXfrm>
        <a:off x="1409" y="112908"/>
        <a:ext cx="900722" cy="400320"/>
      </dsp:txXfrm>
    </dsp:sp>
    <dsp:sp modelId="{FCF929AB-7615-473D-93CB-99247E82EED0}">
      <dsp:nvSpPr>
        <dsp:cNvPr id="0" name=""/>
        <dsp:cNvSpPr/>
      </dsp:nvSpPr>
      <dsp:spPr>
        <a:xfrm>
          <a:off x="802051" y="112908"/>
          <a:ext cx="1000802" cy="400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itchFamily="34" charset="0"/>
            </a:rPr>
            <a:t>11</a:t>
          </a:r>
          <a:endParaRPr lang="ru-RU" sz="1400" b="1" kern="1200" dirty="0">
            <a:latin typeface="Arial Narrow" pitchFamily="34" charset="0"/>
          </a:endParaRPr>
        </a:p>
      </dsp:txBody>
      <dsp:txXfrm>
        <a:off x="1002211" y="112908"/>
        <a:ext cx="600482" cy="400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8423D-BCF1-4B2F-A246-734BCE8C9AA9}">
      <dsp:nvSpPr>
        <dsp:cNvPr id="0" name=""/>
        <dsp:cNvSpPr/>
      </dsp:nvSpPr>
      <dsp:spPr>
        <a:xfrm>
          <a:off x="1299" y="147787"/>
          <a:ext cx="922983" cy="369193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itchFamily="34" charset="0"/>
            </a:rPr>
            <a:t>0</a:t>
          </a:r>
          <a:endParaRPr lang="ru-RU" sz="1400" b="1" kern="1200" dirty="0">
            <a:latin typeface="Arial Narrow" pitchFamily="34" charset="0"/>
          </a:endParaRPr>
        </a:p>
      </dsp:txBody>
      <dsp:txXfrm>
        <a:off x="1299" y="147787"/>
        <a:ext cx="830685" cy="369193"/>
      </dsp:txXfrm>
    </dsp:sp>
    <dsp:sp modelId="{FCF929AB-7615-473D-93CB-99247E82EED0}">
      <dsp:nvSpPr>
        <dsp:cNvPr id="0" name=""/>
        <dsp:cNvSpPr/>
      </dsp:nvSpPr>
      <dsp:spPr>
        <a:xfrm>
          <a:off x="739687" y="147787"/>
          <a:ext cx="922983" cy="3691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itchFamily="34" charset="0"/>
            </a:rPr>
            <a:t>38</a:t>
          </a:r>
          <a:endParaRPr lang="ru-RU" sz="1400" b="1" kern="1200" dirty="0">
            <a:latin typeface="Arial Narrow" pitchFamily="34" charset="0"/>
          </a:endParaRPr>
        </a:p>
      </dsp:txBody>
      <dsp:txXfrm>
        <a:off x="924284" y="147787"/>
        <a:ext cx="553790" cy="3691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8423D-BCF1-4B2F-A246-734BCE8C9AA9}">
      <dsp:nvSpPr>
        <dsp:cNvPr id="0" name=""/>
        <dsp:cNvSpPr/>
      </dsp:nvSpPr>
      <dsp:spPr>
        <a:xfrm>
          <a:off x="1299" y="147787"/>
          <a:ext cx="922983" cy="369193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itchFamily="34" charset="0"/>
            </a:rPr>
            <a:t>64,2</a:t>
          </a:r>
          <a:endParaRPr lang="ru-RU" sz="1400" b="1" kern="1200" dirty="0">
            <a:latin typeface="Arial Narrow" pitchFamily="34" charset="0"/>
          </a:endParaRPr>
        </a:p>
      </dsp:txBody>
      <dsp:txXfrm>
        <a:off x="1299" y="147787"/>
        <a:ext cx="830685" cy="369193"/>
      </dsp:txXfrm>
    </dsp:sp>
    <dsp:sp modelId="{FCF929AB-7615-473D-93CB-99247E82EED0}">
      <dsp:nvSpPr>
        <dsp:cNvPr id="0" name=""/>
        <dsp:cNvSpPr/>
      </dsp:nvSpPr>
      <dsp:spPr>
        <a:xfrm>
          <a:off x="739687" y="147787"/>
          <a:ext cx="922983" cy="3691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itchFamily="34" charset="0"/>
            </a:rPr>
            <a:t>66,4</a:t>
          </a:r>
          <a:endParaRPr lang="ru-RU" sz="1400" b="1" kern="1200" dirty="0">
            <a:latin typeface="Arial Narrow" pitchFamily="34" charset="0"/>
          </a:endParaRPr>
        </a:p>
      </dsp:txBody>
      <dsp:txXfrm>
        <a:off x="924284" y="147787"/>
        <a:ext cx="553790" cy="369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5DB98-A6F9-4659-B822-0D346AA3751E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99745-6E8C-42EC-9F83-98A5B0016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875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CAACA-28CD-4755-9CCA-0745559A4CF9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0E679-FE8F-461E-8298-1C5D22E35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7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8837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0FE-69D8-41D5-ADDA-A17D84007FB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6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538538" y="550863"/>
            <a:ext cx="2654300" cy="1990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020238" y="2653546"/>
            <a:ext cx="7941310" cy="28401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0FE-69D8-41D5-ADDA-A17D84007FB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32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CFCBA-4A9D-4941-BADF-31AD6B7A945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5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 40 предприятий-партнеров, задействованных в реализации образовательных программ в формате ПМО приняли участие в анкетировании 32 (80 %). </a:t>
            </a:r>
          </a:p>
          <a:p>
            <a:r>
              <a:rPr lang="ru-RU" dirty="0"/>
              <a:t>Среди опрошенных руководители среднего и высшего звена, инженерно-технические работники, ведущие специалисты структурных подразделений предприятий, начальники цехов, начальники отделов. </a:t>
            </a:r>
          </a:p>
          <a:p>
            <a:r>
              <a:rPr lang="ru-RU" dirty="0" smtClean="0"/>
              <a:t>Практически </a:t>
            </a:r>
            <a:r>
              <a:rPr lang="ru-RU" dirty="0"/>
              <a:t>все опрошенные предприятия выразили готовность дальнейшего взаимодействия с университетом в качестве партнера (подтвердили 31 предприятие), и лишь одно предприятие («Газпром </a:t>
            </a:r>
            <a:r>
              <a:rPr lang="ru-RU" dirty="0" err="1"/>
              <a:t>трансгаз</a:t>
            </a:r>
            <a:r>
              <a:rPr lang="ru-RU" dirty="0"/>
              <a:t> Сургут</a:t>
            </a:r>
            <a:r>
              <a:rPr lang="ru-RU" dirty="0" smtClean="0"/>
              <a:t>», </a:t>
            </a:r>
            <a:r>
              <a:rPr lang="ru-RU" dirty="0"/>
              <a:t>Тюменское </a:t>
            </a:r>
            <a:r>
              <a:rPr lang="ru-RU" dirty="0" smtClean="0"/>
              <a:t>линейное производственное управление магистральных газопроводов) </a:t>
            </a:r>
            <a:r>
              <a:rPr lang="ru-RU" dirty="0"/>
              <a:t>предложило иную схему реализации практико-модульного обучения, не на производственной площадке, а на базе учебно-производственного центра предприятия. Это вызвано невозможностью отрыва специалистов предприятия на длительное время от производственного процесса и вовлечения их в учебный процесс. </a:t>
            </a:r>
          </a:p>
          <a:p>
            <a:endParaRPr lang="ru-RU" dirty="0"/>
          </a:p>
          <a:p>
            <a:endParaRPr lang="ru-RU" dirty="0"/>
          </a:p>
          <a:p>
            <a:pPr defTabSz="914357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1 отказ: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руководителем, ИТР ООО «Газпром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трансгаз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Сургут» Тюменское ЛПУ МГ было предложено проводить практические занятия на базе учебно-производственного центра предприятия.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E1ED0-945E-46B9-A0FE-77AEB4AC17C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454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 40 предприятий-партнеров, задействованных в реализации образовательных программ в формате ПМО приняли участие в анкетировании 32 (80 %). </a:t>
            </a:r>
          </a:p>
          <a:p>
            <a:r>
              <a:rPr lang="ru-RU" dirty="0"/>
              <a:t>Среди опрошенных руководители среднего и высшего звена, инженерно-технические работники, ведущие специалисты структурных подразделений предприятий, начальники цехов, начальники отделов. </a:t>
            </a:r>
          </a:p>
          <a:p>
            <a:r>
              <a:rPr lang="ru-RU" dirty="0" smtClean="0"/>
              <a:t>Практически </a:t>
            </a:r>
            <a:r>
              <a:rPr lang="ru-RU" dirty="0"/>
              <a:t>все опрошенные предприятия выразили готовность дальнейшего взаимодействия с университетом в качестве партнера (подтвердили 31 предприятие), и лишь одно предприятие («Газпром </a:t>
            </a:r>
            <a:r>
              <a:rPr lang="ru-RU" dirty="0" err="1"/>
              <a:t>трансгаз</a:t>
            </a:r>
            <a:r>
              <a:rPr lang="ru-RU" dirty="0"/>
              <a:t> Сургут</a:t>
            </a:r>
            <a:r>
              <a:rPr lang="ru-RU" dirty="0" smtClean="0"/>
              <a:t>», </a:t>
            </a:r>
            <a:r>
              <a:rPr lang="ru-RU" dirty="0"/>
              <a:t>Тюменское </a:t>
            </a:r>
            <a:r>
              <a:rPr lang="ru-RU" dirty="0" smtClean="0"/>
              <a:t>линейное производственное управление магистральных газопроводов) </a:t>
            </a:r>
            <a:r>
              <a:rPr lang="ru-RU" dirty="0"/>
              <a:t>предложило иную схему реализации практико-модульного обучения, не на производственной площадке, а на базе учебно-производственного центра предприятия. Это вызвано невозможностью отрыва специалистов предприятия на длительное время от производственного процесса и вовлечения их в учебный процесс. </a:t>
            </a:r>
          </a:p>
          <a:p>
            <a:endParaRPr lang="ru-RU" dirty="0"/>
          </a:p>
          <a:p>
            <a:endParaRPr lang="ru-RU" dirty="0"/>
          </a:p>
          <a:p>
            <a:pPr defTabSz="914357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1 отказ: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руководителем, ИТР ООО «Газпром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трансгаз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Сургут» Тюменское ЛПУ МГ было предложено проводить практические занятия на базе учебно-производственного центра предприятия.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E1ED0-945E-46B9-A0FE-77AEB4AC17C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454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11650" y="360363"/>
            <a:ext cx="2516188" cy="1885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47988" y="2308563"/>
            <a:ext cx="8823679" cy="41940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0FE-69D8-41D5-ADDA-A17D84007F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114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65613" y="360363"/>
            <a:ext cx="2509837" cy="18811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42293" y="2303773"/>
            <a:ext cx="8746062" cy="41853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0FE-69D8-41D5-ADDA-A17D84007FB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1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3D9E-7978-4176-86CF-24C2B0840A5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6436-5A3C-4823-B220-5967B9682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3D9E-7978-4176-86CF-24C2B0840A5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6436-5A3C-4823-B220-5967B9682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3D9E-7978-4176-86CF-24C2B0840A5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6436-5A3C-4823-B220-5967B9682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649289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1F497D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75686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659331" y="6148102"/>
            <a:ext cx="101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1840" y="1231631"/>
            <a:ext cx="3096344" cy="1693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9582" y="3322370"/>
            <a:ext cx="5082343" cy="2623261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798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3D9E-7978-4176-86CF-24C2B0840A5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6436-5A3C-4823-B220-5967B9682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3D9E-7978-4176-86CF-24C2B0840A5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6436-5A3C-4823-B220-5967B9682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3D9E-7978-4176-86CF-24C2B0840A5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6436-5A3C-4823-B220-5967B9682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3D9E-7978-4176-86CF-24C2B0840A5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6436-5A3C-4823-B220-5967B9682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3D9E-7978-4176-86CF-24C2B0840A5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6436-5A3C-4823-B220-5967B9682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3D9E-7978-4176-86CF-24C2B0840A5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6436-5A3C-4823-B220-5967B9682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3D9E-7978-4176-86CF-24C2B0840A5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6436-5A3C-4823-B220-5967B9682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3D9E-7978-4176-86CF-24C2B0840A5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6436-5A3C-4823-B220-5967B9682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B3D9E-7978-4176-86CF-24C2B0840A5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06436-5A3C-4823-B220-5967B9682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9.jpeg"/><Relationship Id="rId21" Type="http://schemas.openxmlformats.org/officeDocument/2006/relationships/image" Target="../media/image24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jpeg"/><Relationship Id="rId5" Type="http://schemas.openxmlformats.org/officeDocument/2006/relationships/image" Target="../media/image7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chart" Target="../charts/chart2.xml"/><Relationship Id="rId9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26" Type="http://schemas.microsoft.com/office/2007/relationships/diagramDrawing" Target="../diagrams/drawing1.xml"/><Relationship Id="rId39" Type="http://schemas.openxmlformats.org/officeDocument/2006/relationships/diagramQuickStyle" Target="../diagrams/quickStyle4.xml"/><Relationship Id="rId3" Type="http://schemas.openxmlformats.org/officeDocument/2006/relationships/image" Target="../media/image7.png"/><Relationship Id="rId21" Type="http://schemas.openxmlformats.org/officeDocument/2006/relationships/image" Target="../media/image8.png"/><Relationship Id="rId34" Type="http://schemas.openxmlformats.org/officeDocument/2006/relationships/diagramQuickStyle" Target="../diagrams/quickStyle3.xml"/><Relationship Id="rId42" Type="http://schemas.openxmlformats.org/officeDocument/2006/relationships/image" Target="../media/image41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5" Type="http://schemas.openxmlformats.org/officeDocument/2006/relationships/diagramColors" Target="../diagrams/colors1.xml"/><Relationship Id="rId33" Type="http://schemas.openxmlformats.org/officeDocument/2006/relationships/diagramLayout" Target="../diagrams/layout3.xml"/><Relationship Id="rId38" Type="http://schemas.openxmlformats.org/officeDocument/2006/relationships/diagramLayout" Target="../diagrams/layout4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jpeg"/><Relationship Id="rId20" Type="http://schemas.openxmlformats.org/officeDocument/2006/relationships/image" Target="../media/image40.jpeg"/><Relationship Id="rId29" Type="http://schemas.openxmlformats.org/officeDocument/2006/relationships/diagramQuickStyle" Target="../diagrams/quickStyle2.xml"/><Relationship Id="rId41" Type="http://schemas.microsoft.com/office/2007/relationships/diagramDrawing" Target="../diagrams/drawing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24" Type="http://schemas.openxmlformats.org/officeDocument/2006/relationships/diagramQuickStyle" Target="../diagrams/quickStyle1.xml"/><Relationship Id="rId32" Type="http://schemas.openxmlformats.org/officeDocument/2006/relationships/diagramData" Target="../diagrams/data3.xml"/><Relationship Id="rId37" Type="http://schemas.openxmlformats.org/officeDocument/2006/relationships/diagramData" Target="../diagrams/data4.xml"/><Relationship Id="rId40" Type="http://schemas.openxmlformats.org/officeDocument/2006/relationships/diagramColors" Target="../diagrams/colors4.xml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23" Type="http://schemas.openxmlformats.org/officeDocument/2006/relationships/diagramLayout" Target="../diagrams/layout1.xml"/><Relationship Id="rId28" Type="http://schemas.openxmlformats.org/officeDocument/2006/relationships/diagramLayout" Target="../diagrams/layout2.xml"/><Relationship Id="rId36" Type="http://schemas.microsoft.com/office/2007/relationships/diagramDrawing" Target="../diagrams/drawing3.xml"/><Relationship Id="rId10" Type="http://schemas.openxmlformats.org/officeDocument/2006/relationships/image" Target="../media/image30.jpeg"/><Relationship Id="rId19" Type="http://schemas.openxmlformats.org/officeDocument/2006/relationships/image" Target="../media/image39.jpeg"/><Relationship Id="rId31" Type="http://schemas.microsoft.com/office/2007/relationships/diagramDrawing" Target="../diagrams/drawing2.xml"/><Relationship Id="rId44" Type="http://schemas.openxmlformats.org/officeDocument/2006/relationships/image" Target="../media/image43.jpeg"/><Relationship Id="rId4" Type="http://schemas.openxmlformats.org/officeDocument/2006/relationships/image" Target="../media/image3.pn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diagramData" Target="../diagrams/data1.xml"/><Relationship Id="rId27" Type="http://schemas.openxmlformats.org/officeDocument/2006/relationships/diagramData" Target="../diagrams/data2.xml"/><Relationship Id="rId30" Type="http://schemas.openxmlformats.org/officeDocument/2006/relationships/diagramColors" Target="../diagrams/colors2.xml"/><Relationship Id="rId35" Type="http://schemas.openxmlformats.org/officeDocument/2006/relationships/diagramColors" Target="../diagrams/colors3.xml"/><Relationship Id="rId43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image" Target="../media/image49.png"/><Relationship Id="rId18" Type="http://schemas.openxmlformats.org/officeDocument/2006/relationships/image" Target="../media/image54.gif"/><Relationship Id="rId3" Type="http://schemas.openxmlformats.org/officeDocument/2006/relationships/chart" Target="../charts/chart5.xml"/><Relationship Id="rId21" Type="http://schemas.openxmlformats.org/officeDocument/2006/relationships/image" Target="../media/image57.jpeg"/><Relationship Id="rId7" Type="http://schemas.openxmlformats.org/officeDocument/2006/relationships/image" Target="../media/image8.png"/><Relationship Id="rId12" Type="http://schemas.openxmlformats.org/officeDocument/2006/relationships/image" Target="../media/image48.png"/><Relationship Id="rId17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7.png"/><Relationship Id="rId24" Type="http://schemas.openxmlformats.org/officeDocument/2006/relationships/image" Target="../media/image60.jpeg"/><Relationship Id="rId5" Type="http://schemas.openxmlformats.org/officeDocument/2006/relationships/image" Target="../media/image3.png"/><Relationship Id="rId15" Type="http://schemas.openxmlformats.org/officeDocument/2006/relationships/image" Target="../media/image51.png"/><Relationship Id="rId23" Type="http://schemas.openxmlformats.org/officeDocument/2006/relationships/image" Target="../media/image59.jpeg"/><Relationship Id="rId10" Type="http://schemas.openxmlformats.org/officeDocument/2006/relationships/image" Target="../media/image46.png"/><Relationship Id="rId19" Type="http://schemas.openxmlformats.org/officeDocument/2006/relationships/image" Target="../media/image55.jpeg"/><Relationship Id="rId4" Type="http://schemas.openxmlformats.org/officeDocument/2006/relationships/image" Target="../media/image44.jpeg"/><Relationship Id="rId9" Type="http://schemas.openxmlformats.org/officeDocument/2006/relationships/image" Target="../media/image45.jpe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2.png"/><Relationship Id="rId7" Type="http://schemas.openxmlformats.org/officeDocument/2006/relationships/image" Target="../media/image63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68.jpeg"/><Relationship Id="rId3" Type="http://schemas.openxmlformats.org/officeDocument/2006/relationships/image" Target="../media/image3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6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66.jpeg"/><Relationship Id="rId5" Type="http://schemas.openxmlformats.org/officeDocument/2006/relationships/image" Target="../media/image8.png"/><Relationship Id="rId10" Type="http://schemas.microsoft.com/office/2007/relationships/diagramDrawing" Target="../diagrams/drawing5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18" Type="http://schemas.microsoft.com/office/2007/relationships/diagramDrawing" Target="../diagrams/drawing8.xml"/><Relationship Id="rId26" Type="http://schemas.openxmlformats.org/officeDocument/2006/relationships/image" Target="../media/image71.png"/><Relationship Id="rId3" Type="http://schemas.openxmlformats.org/officeDocument/2006/relationships/image" Target="../media/image69.png"/><Relationship Id="rId21" Type="http://schemas.openxmlformats.org/officeDocument/2006/relationships/image" Target="../media/image3.png"/><Relationship Id="rId34" Type="http://schemas.openxmlformats.org/officeDocument/2006/relationships/image" Target="../media/image67.jpe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17" Type="http://schemas.openxmlformats.org/officeDocument/2006/relationships/diagramColors" Target="../diagrams/colors8.xml"/><Relationship Id="rId25" Type="http://schemas.openxmlformats.org/officeDocument/2006/relationships/image" Target="../media/image12.png"/><Relationship Id="rId33" Type="http://schemas.openxmlformats.org/officeDocument/2006/relationships/image" Target="../media/image78.jpeg"/><Relationship Id="rId2" Type="http://schemas.openxmlformats.org/officeDocument/2006/relationships/notesSlide" Target="../notesSlides/notesSlide7.xml"/><Relationship Id="rId16" Type="http://schemas.openxmlformats.org/officeDocument/2006/relationships/diagramQuickStyle" Target="../diagrams/quickStyle8.xml"/><Relationship Id="rId20" Type="http://schemas.openxmlformats.org/officeDocument/2006/relationships/image" Target="../media/image42.png"/><Relationship Id="rId29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24" Type="http://schemas.openxmlformats.org/officeDocument/2006/relationships/image" Target="../media/image70.png"/><Relationship Id="rId32" Type="http://schemas.openxmlformats.org/officeDocument/2006/relationships/image" Target="../media/image77.png"/><Relationship Id="rId5" Type="http://schemas.openxmlformats.org/officeDocument/2006/relationships/diagramLayout" Target="../diagrams/layout6.xml"/><Relationship Id="rId15" Type="http://schemas.openxmlformats.org/officeDocument/2006/relationships/diagramLayout" Target="../diagrams/layout8.xml"/><Relationship Id="rId23" Type="http://schemas.openxmlformats.org/officeDocument/2006/relationships/image" Target="../media/image8.png"/><Relationship Id="rId28" Type="http://schemas.openxmlformats.org/officeDocument/2006/relationships/image" Target="../media/image73.jpeg"/><Relationship Id="rId10" Type="http://schemas.openxmlformats.org/officeDocument/2006/relationships/diagramLayout" Target="../diagrams/layout7.xml"/><Relationship Id="rId19" Type="http://schemas.openxmlformats.org/officeDocument/2006/relationships/image" Target="../media/image41.png"/><Relationship Id="rId31" Type="http://schemas.openxmlformats.org/officeDocument/2006/relationships/image" Target="../media/image76.jpeg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diagramData" Target="../diagrams/data8.xml"/><Relationship Id="rId22" Type="http://schemas.openxmlformats.org/officeDocument/2006/relationships/image" Target="../media/image7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Relationship Id="rId35" Type="http://schemas.openxmlformats.org/officeDocument/2006/relationships/image" Target="../media/image7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9614" y="3001941"/>
            <a:ext cx="8544874" cy="19392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Практико-ориентированное обучение : </a:t>
            </a:r>
            <a:br>
              <a:rPr lang="ru-RU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опыт Тюменского индустриального университета </a:t>
            </a:r>
            <a:endParaRPr lang="ru-RU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0827" y="5403635"/>
            <a:ext cx="417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white"/>
                </a:solidFill>
                <a:latin typeface="Cambria Math" pitchFamily="18" charset="0"/>
                <a:ea typeface="Cambria Math" pitchFamily="18" charset="0"/>
              </a:rPr>
              <a:t>Проректор по образовательной деятельности</a:t>
            </a:r>
          </a:p>
          <a:p>
            <a:r>
              <a:rPr lang="ru-RU" sz="1400" dirty="0" smtClean="0">
                <a:solidFill>
                  <a:prstClr val="white"/>
                </a:solidFill>
                <a:latin typeface="Cambria Math" pitchFamily="18" charset="0"/>
                <a:ea typeface="Cambria Math" pitchFamily="18" charset="0"/>
              </a:rPr>
              <a:t>Людмила Константиновна </a:t>
            </a:r>
            <a:r>
              <a:rPr lang="ru-RU" sz="1400" dirty="0" err="1" smtClean="0">
                <a:solidFill>
                  <a:prstClr val="white"/>
                </a:solidFill>
                <a:latin typeface="Cambria Math" pitchFamily="18" charset="0"/>
                <a:ea typeface="Cambria Math" pitchFamily="18" charset="0"/>
              </a:rPr>
              <a:t>Габышева</a:t>
            </a:r>
            <a:endParaRPr lang="ru-RU" sz="1400" dirty="0">
              <a:solidFill>
                <a:prstClr val="white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Design\Для профориентации\шаблон презентации\верхняя плаш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0"/>
            <a:ext cx="7524328" cy="92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635" t="21195" r="4467" b="42654"/>
          <a:stretch/>
        </p:blipFill>
        <p:spPr>
          <a:xfrm>
            <a:off x="247856" y="2154711"/>
            <a:ext cx="8755075" cy="23078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127" y="273586"/>
            <a:ext cx="7267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 Narrow"/>
              </a:rPr>
              <a:t>Актуальность практико-ориентированного обучения</a:t>
            </a:r>
            <a:endParaRPr lang="ru-RU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 Narrow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1470" t="33287" r="1843" b="42283"/>
          <a:stretch/>
        </p:blipFill>
        <p:spPr>
          <a:xfrm>
            <a:off x="247856" y="4941168"/>
            <a:ext cx="8738668" cy="13803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r="85214"/>
          <a:stretch/>
        </p:blipFill>
        <p:spPr>
          <a:xfrm>
            <a:off x="4572103" y="1029529"/>
            <a:ext cx="1792386" cy="8335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l="76643" r="1821"/>
          <a:stretch/>
        </p:blipFill>
        <p:spPr>
          <a:xfrm>
            <a:off x="6743452" y="1254332"/>
            <a:ext cx="1876424" cy="5991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4511" y="1118700"/>
            <a:ext cx="4824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  <a:cs typeface="Arial Narrow"/>
              </a:rPr>
              <a:t>ИССЛЕДОВАНИЕ: </a:t>
            </a: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  <a:cs typeface="Arial Narrow"/>
              </a:rPr>
              <a:t>ОЦЕНКА УДОВЛЕТВОРЕННОСТИ РАБОТОДАТЕЛЕЙ СИСТЕМОЙ КАДРОВОГО ОБЕСПЕЧЕНИЯ РЕГИОНА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Cambria Math" pitchFamily="18" charset="0"/>
              <a:ea typeface="Cambria Math" pitchFamily="18" charset="0"/>
              <a:cs typeface="Arial Narrow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47856" y="1985408"/>
            <a:ext cx="864849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7856" y="4680983"/>
            <a:ext cx="864849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5" name="Picture 4" descr="D:\Design\Для профориентации\шаблон презентации\нижняя плаш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" y="6653261"/>
            <a:ext cx="8123644" cy="20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Design\Для профориентации\шаблон презентации\лого в угол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370"/>
            <a:ext cx="1367556" cy="7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765085" y="4680983"/>
            <a:ext cx="5908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  <a:cs typeface="Arial Narrow"/>
              </a:rPr>
              <a:t>СПО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Cambria Math" pitchFamily="18" charset="0"/>
              <a:ea typeface="Cambria Math" pitchFamily="18" charset="0"/>
              <a:cs typeface="Arial Narrow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0890" y="4701610"/>
            <a:ext cx="5908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  <a:cs typeface="Arial Narrow"/>
              </a:rPr>
              <a:t>ВО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Cambria Math" pitchFamily="18" charset="0"/>
              <a:ea typeface="Cambria Math" pitchFamily="18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5547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Таблица 43"/>
          <p:cNvGraphicFramePr>
            <a:graphicFrameLocks noGrp="1"/>
          </p:cNvGraphicFramePr>
          <p:nvPr>
            <p:extLst/>
          </p:nvPr>
        </p:nvGraphicFramePr>
        <p:xfrm>
          <a:off x="1000100" y="5357826"/>
          <a:ext cx="7429552" cy="1394468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57388"/>
                <a:gridCol w="1857388"/>
                <a:gridCol w="1857388"/>
                <a:gridCol w="1857388"/>
              </a:tblGrid>
              <a:tr h="257177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 чел.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 чел.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177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6 чел.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 чел.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 чел.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1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 чел.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6 чел.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6 чел.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1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6 чел.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 чел.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 чел.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1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8 чел.</a:t>
                      </a:r>
                    </a:p>
                    <a:p>
                      <a:pPr algn="r"/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 чел.</a:t>
                      </a: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35206" r="11215" b="14225"/>
          <a:stretch/>
        </p:blipFill>
        <p:spPr>
          <a:xfrm>
            <a:off x="4286248" y="1214422"/>
            <a:ext cx="4857752" cy="2103401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>
            <a:off x="642910" y="3214686"/>
            <a:ext cx="8137457" cy="1000132"/>
          </a:xfrm>
          <a:prstGeom prst="rightArrow">
            <a:avLst>
              <a:gd name="adj1" fmla="val 50000"/>
              <a:gd name="adj2" fmla="val 62698"/>
            </a:avLst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Жизненный цикл нефтяных и газовых скважин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857225" y="4500570"/>
            <a:ext cx="7929586" cy="1000132"/>
          </a:xfrm>
          <a:prstGeom prst="rightArrow">
            <a:avLst>
              <a:gd name="adj1" fmla="val 50000"/>
              <a:gd name="adj2" fmla="val 62698"/>
            </a:avLst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Логика построения учебного плана</a:t>
            </a:r>
          </a:p>
        </p:txBody>
      </p:sp>
      <p:pic>
        <p:nvPicPr>
          <p:cNvPr id="2050" name="Picture 2" descr="D:\Design\Для профориентации\шаблон презентации\верхняя плаш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24328" cy="92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214290"/>
            <a:ext cx="6635080" cy="423453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 Narrow"/>
              </a:rPr>
              <a:t>Старт проекта </a:t>
            </a:r>
            <a:r>
              <a:rPr lang="ru-RU" sz="18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 Narrow"/>
              </a:rPr>
              <a:t>практико</a:t>
            </a:r>
            <a: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 Narrow"/>
              </a:rPr>
              <a:t> - ориентированного обучения в ТИУ</a:t>
            </a:r>
            <a:endParaRPr lang="ru-RU" sz="18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 Narrow"/>
            </a:endParaRPr>
          </a:p>
        </p:txBody>
      </p:sp>
      <p:pic>
        <p:nvPicPr>
          <p:cNvPr id="2052" name="Picture 4" descr="D:\Design\Для профориентации\шаблон презентации\нижняя плаш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" y="6653261"/>
            <a:ext cx="8123644" cy="20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esign\Для профориентации\шаблон презентации\лого в угол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370"/>
            <a:ext cx="1367556" cy="7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642910" y="1000108"/>
            <a:ext cx="3929058" cy="64294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Arial Narrow" panose="020B0606020202030204" pitchFamily="34" charset="0"/>
              </a:rPr>
              <a:t>Осень 2015 г. – ПИЛОТНЫЙ ПРОЕКТ</a:t>
            </a:r>
            <a:endParaRPr lang="ru-RU" sz="1400" b="1" i="1" dirty="0"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6164" y="3786190"/>
            <a:ext cx="1256171" cy="609468"/>
          </a:xfrm>
          <a:prstGeom prst="roundRect">
            <a:avLst/>
          </a:prstGeom>
          <a:solidFill>
            <a:schemeClr val="tx2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 anchorCtr="0"/>
          <a:lstStyle/>
          <a:p>
            <a:pPr algn="ctr"/>
            <a:r>
              <a:rPr lang="ru-RU" sz="1000" dirty="0">
                <a:latin typeface="Arial Narrow" panose="020B0606020202030204" pitchFamily="34" charset="0"/>
              </a:rPr>
              <a:t>Бурение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55510" y="3809932"/>
            <a:ext cx="1393507" cy="619200"/>
          </a:xfrm>
          <a:prstGeom prst="roundRect">
            <a:avLst/>
          </a:prstGeom>
          <a:solidFill>
            <a:schemeClr val="tx2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000" dirty="0">
                <a:latin typeface="Arial Narrow" panose="020B0606020202030204" pitchFamily="34" charset="0"/>
              </a:rPr>
              <a:t>Крепление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29124" y="3809932"/>
            <a:ext cx="1332300" cy="619200"/>
          </a:xfrm>
          <a:prstGeom prst="roundRect">
            <a:avLst/>
          </a:prstGeom>
          <a:solidFill>
            <a:schemeClr val="tx2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 anchorCtr="0"/>
          <a:lstStyle/>
          <a:p>
            <a:pPr algn="ctr"/>
            <a:r>
              <a:rPr lang="ru-RU" sz="1000" dirty="0">
                <a:latin typeface="Arial Narrow" panose="020B0606020202030204" pitchFamily="34" charset="0"/>
              </a:rPr>
              <a:t>Вспомогательные работы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61624" y="3790209"/>
            <a:ext cx="1332300" cy="616185"/>
          </a:xfrm>
          <a:prstGeom prst="roundRect">
            <a:avLst/>
          </a:prstGeom>
          <a:solidFill>
            <a:schemeClr val="tx2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000" dirty="0" smtClean="0">
                <a:latin typeface="Arial Narrow" panose="020B0606020202030204" pitchFamily="34" charset="0"/>
              </a:rPr>
              <a:t>Ремонтные работы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3024" y="4248292"/>
            <a:ext cx="1428156" cy="6094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Модуль 1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Технология бурения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43778" y="4225031"/>
            <a:ext cx="1428156" cy="6094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Модуль 2</a:t>
            </a:r>
          </a:p>
          <a:p>
            <a:r>
              <a:rPr lang="ru-RU" sz="1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Заканчивание</a:t>
            </a:r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скважин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64859" y="4225031"/>
            <a:ext cx="1428156" cy="6094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 anchorCtr="0"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Модуль 3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Технические жидкости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72868" y="4248292"/>
            <a:ext cx="1428156" cy="6094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72000"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Модуль 4 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Ремонт и восстановление скважин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2942" y="1928802"/>
            <a:ext cx="39290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Направление подготовки: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21.03.01 </a:t>
            </a:r>
            <a:r>
              <a:rPr lang="ru-RU" sz="2000" b="1" dirty="0">
                <a:latin typeface="Arial Narrow" panose="020B0606020202030204" pitchFamily="34" charset="0"/>
              </a:rPr>
              <a:t>«Нефтегазовое дело</a:t>
            </a:r>
            <a:r>
              <a:rPr lang="ru-RU" sz="2000" b="1" dirty="0" smtClean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Профиль:</a:t>
            </a: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</a:rPr>
              <a:t>«Бурение нефтяных и газовых скважин»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857232"/>
            <a:ext cx="392905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Архитектура образовательной программы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317964" y="4643446"/>
            <a:ext cx="785818" cy="36547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51/34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46790" y="4643446"/>
            <a:ext cx="785818" cy="36547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29/19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286645" y="4643446"/>
            <a:ext cx="785818" cy="36547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29/19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28662" cy="28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 descr="C:\Users\nijazovadm\Desktop\roso_logo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5929330"/>
            <a:ext cx="714348" cy="19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1171" t="37115" r="-712" b="48039"/>
          <a:stretch>
            <a:fillRect/>
          </a:stretch>
        </p:blipFill>
        <p:spPr>
          <a:xfrm>
            <a:off x="256682" y="6160140"/>
            <a:ext cx="642910" cy="197818"/>
          </a:xfrm>
          <a:prstGeom prst="rect">
            <a:avLst/>
          </a:prstGeom>
        </p:spPr>
      </p:pic>
      <p:grpSp>
        <p:nvGrpSpPr>
          <p:cNvPr id="115" name="Группа 114"/>
          <p:cNvGrpSpPr/>
          <p:nvPr/>
        </p:nvGrpSpPr>
        <p:grpSpPr>
          <a:xfrm>
            <a:off x="1500166" y="4643446"/>
            <a:ext cx="817665" cy="365477"/>
            <a:chOff x="1857356" y="4643446"/>
            <a:chExt cx="817665" cy="36547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857356" y="4643446"/>
              <a:ext cx="817665" cy="365477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71/48</a:t>
              </a:r>
              <a:endParaRPr lang="ru-RU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026" name="Picture 2" descr="C:\Users\Ольга\Desktop\ПМО\10-12-2017_12-31-28\FullSizeRender (1)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58152" y="4714884"/>
              <a:ext cx="185022" cy="185733"/>
            </a:xfrm>
            <a:prstGeom prst="rect">
              <a:avLst/>
            </a:prstGeom>
            <a:noFill/>
          </p:spPr>
        </p:pic>
        <p:pic>
          <p:nvPicPr>
            <p:cNvPr id="1027" name="Picture 3" descr="C:\Users\Ольга\Desktop\ПМО\10-12-2017_12-31-28\FullSizeRender (2)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8794" y="4714884"/>
              <a:ext cx="214314" cy="187038"/>
            </a:xfrm>
            <a:prstGeom prst="rect">
              <a:avLst/>
            </a:prstGeom>
            <a:noFill/>
          </p:spPr>
        </p:pic>
      </p:grpSp>
      <p:pic>
        <p:nvPicPr>
          <p:cNvPr id="1029" name="Picture 5" descr="C:\Users\Ольга\Desktop\ПМО\10-12-2017_12-31-28\IMG_4201.JP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536" t="17935" r="21428" b="21739"/>
          <a:stretch>
            <a:fillRect/>
          </a:stretch>
        </p:blipFill>
        <p:spPr bwMode="auto">
          <a:xfrm>
            <a:off x="285720" y="5286388"/>
            <a:ext cx="500066" cy="284653"/>
          </a:xfrm>
          <a:prstGeom prst="rect">
            <a:avLst/>
          </a:prstGeom>
          <a:noFill/>
        </p:spPr>
      </p:pic>
      <p:pic>
        <p:nvPicPr>
          <p:cNvPr id="1030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57290" y="5357826"/>
            <a:ext cx="214314" cy="252338"/>
          </a:xfrm>
          <a:prstGeom prst="rect">
            <a:avLst/>
          </a:prstGeom>
          <a:noFill/>
        </p:spPr>
      </p:pic>
      <p:pic>
        <p:nvPicPr>
          <p:cNvPr id="47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43042" y="5357826"/>
            <a:ext cx="214314" cy="252338"/>
          </a:xfrm>
          <a:prstGeom prst="rect">
            <a:avLst/>
          </a:prstGeom>
          <a:noFill/>
        </p:spPr>
      </p:pic>
      <p:pic>
        <p:nvPicPr>
          <p:cNvPr id="48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28794" y="5357826"/>
            <a:ext cx="214314" cy="252338"/>
          </a:xfrm>
          <a:prstGeom prst="rect">
            <a:avLst/>
          </a:prstGeom>
          <a:noFill/>
        </p:spPr>
      </p:pic>
      <p:pic>
        <p:nvPicPr>
          <p:cNvPr id="49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80965" y="5616511"/>
            <a:ext cx="214314" cy="252338"/>
          </a:xfrm>
          <a:prstGeom prst="rect">
            <a:avLst/>
          </a:prstGeom>
          <a:noFill/>
        </p:spPr>
      </p:pic>
      <p:pic>
        <p:nvPicPr>
          <p:cNvPr id="50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5134" y="5616511"/>
            <a:ext cx="214314" cy="252338"/>
          </a:xfrm>
          <a:prstGeom prst="rect">
            <a:avLst/>
          </a:prstGeom>
          <a:noFill/>
        </p:spPr>
      </p:pic>
      <p:pic>
        <p:nvPicPr>
          <p:cNvPr id="51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57290" y="5857892"/>
            <a:ext cx="214314" cy="252338"/>
          </a:xfrm>
          <a:prstGeom prst="rect">
            <a:avLst/>
          </a:prstGeom>
          <a:noFill/>
        </p:spPr>
      </p:pic>
      <p:pic>
        <p:nvPicPr>
          <p:cNvPr id="52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43042" y="5857892"/>
            <a:ext cx="214314" cy="252338"/>
          </a:xfrm>
          <a:prstGeom prst="rect">
            <a:avLst/>
          </a:prstGeom>
          <a:noFill/>
        </p:spPr>
      </p:pic>
      <p:pic>
        <p:nvPicPr>
          <p:cNvPr id="53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28794" y="5857892"/>
            <a:ext cx="214314" cy="252338"/>
          </a:xfrm>
          <a:prstGeom prst="rect">
            <a:avLst/>
          </a:prstGeom>
          <a:noFill/>
        </p:spPr>
      </p:pic>
      <p:pic>
        <p:nvPicPr>
          <p:cNvPr id="54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00166" y="6135060"/>
            <a:ext cx="214314" cy="252338"/>
          </a:xfrm>
          <a:prstGeom prst="rect">
            <a:avLst/>
          </a:prstGeom>
          <a:noFill/>
        </p:spPr>
      </p:pic>
      <p:pic>
        <p:nvPicPr>
          <p:cNvPr id="55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64447" y="6135060"/>
            <a:ext cx="214314" cy="252338"/>
          </a:xfrm>
          <a:prstGeom prst="rect">
            <a:avLst/>
          </a:prstGeom>
          <a:noFill/>
        </p:spPr>
      </p:pic>
      <p:pic>
        <p:nvPicPr>
          <p:cNvPr id="56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08002" y="6130875"/>
            <a:ext cx="214314" cy="252338"/>
          </a:xfrm>
          <a:prstGeom prst="rect">
            <a:avLst/>
          </a:prstGeom>
          <a:noFill/>
        </p:spPr>
      </p:pic>
      <p:pic>
        <p:nvPicPr>
          <p:cNvPr id="57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42033" y="6381328"/>
            <a:ext cx="214314" cy="252338"/>
          </a:xfrm>
          <a:prstGeom prst="rect">
            <a:avLst/>
          </a:prstGeom>
          <a:noFill/>
        </p:spPr>
      </p:pic>
      <p:pic>
        <p:nvPicPr>
          <p:cNvPr id="58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7092" y="6381328"/>
            <a:ext cx="214314" cy="252338"/>
          </a:xfrm>
          <a:prstGeom prst="rect">
            <a:avLst/>
          </a:prstGeom>
          <a:noFill/>
        </p:spPr>
      </p:pic>
      <p:pic>
        <p:nvPicPr>
          <p:cNvPr id="59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03648" y="6381328"/>
            <a:ext cx="214314" cy="252338"/>
          </a:xfrm>
          <a:prstGeom prst="rect">
            <a:avLst/>
          </a:prstGeom>
          <a:noFill/>
        </p:spPr>
      </p:pic>
      <p:pic>
        <p:nvPicPr>
          <p:cNvPr id="60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19672" y="6381328"/>
            <a:ext cx="214314" cy="252338"/>
          </a:xfrm>
          <a:prstGeom prst="rect">
            <a:avLst/>
          </a:prstGeom>
          <a:noFill/>
        </p:spPr>
      </p:pic>
      <p:pic>
        <p:nvPicPr>
          <p:cNvPr id="64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87554" y="5624651"/>
            <a:ext cx="214314" cy="252338"/>
          </a:xfrm>
          <a:prstGeom prst="rect">
            <a:avLst/>
          </a:prstGeom>
          <a:noFill/>
        </p:spPr>
      </p:pic>
      <p:pic>
        <p:nvPicPr>
          <p:cNvPr id="65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13168" y="5616511"/>
            <a:ext cx="214314" cy="252338"/>
          </a:xfrm>
          <a:prstGeom prst="rect">
            <a:avLst/>
          </a:prstGeom>
          <a:noFill/>
        </p:spPr>
      </p:pic>
      <p:pic>
        <p:nvPicPr>
          <p:cNvPr id="66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98854" y="5857892"/>
            <a:ext cx="214314" cy="252338"/>
          </a:xfrm>
          <a:prstGeom prst="rect">
            <a:avLst/>
          </a:prstGeom>
          <a:noFill/>
        </p:spPr>
      </p:pic>
      <p:pic>
        <p:nvPicPr>
          <p:cNvPr id="67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32476" y="5857892"/>
            <a:ext cx="214314" cy="252338"/>
          </a:xfrm>
          <a:prstGeom prst="rect">
            <a:avLst/>
          </a:prstGeom>
          <a:noFill/>
        </p:spPr>
      </p:pic>
      <p:pic>
        <p:nvPicPr>
          <p:cNvPr id="76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31840" y="5357826"/>
            <a:ext cx="214314" cy="252338"/>
          </a:xfrm>
          <a:prstGeom prst="rect">
            <a:avLst/>
          </a:prstGeom>
          <a:noFill/>
        </p:spPr>
      </p:pic>
      <p:pic>
        <p:nvPicPr>
          <p:cNvPr id="77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17592" y="5357826"/>
            <a:ext cx="214314" cy="252338"/>
          </a:xfrm>
          <a:prstGeom prst="rect">
            <a:avLst/>
          </a:prstGeom>
          <a:noFill/>
        </p:spPr>
      </p:pic>
      <p:pic>
        <p:nvPicPr>
          <p:cNvPr id="78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03344" y="5357826"/>
            <a:ext cx="214314" cy="252338"/>
          </a:xfrm>
          <a:prstGeom prst="rect">
            <a:avLst/>
          </a:prstGeom>
          <a:noFill/>
        </p:spPr>
      </p:pic>
      <p:pic>
        <p:nvPicPr>
          <p:cNvPr id="81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60341" y="5866123"/>
            <a:ext cx="214314" cy="252338"/>
          </a:xfrm>
          <a:prstGeom prst="rect">
            <a:avLst/>
          </a:prstGeom>
          <a:noFill/>
        </p:spPr>
      </p:pic>
      <p:pic>
        <p:nvPicPr>
          <p:cNvPr id="82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74655" y="5866514"/>
            <a:ext cx="214314" cy="252338"/>
          </a:xfrm>
          <a:prstGeom prst="rect">
            <a:avLst/>
          </a:prstGeom>
          <a:noFill/>
        </p:spPr>
      </p:pic>
      <p:pic>
        <p:nvPicPr>
          <p:cNvPr id="83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29489" y="5866123"/>
            <a:ext cx="214314" cy="252338"/>
          </a:xfrm>
          <a:prstGeom prst="rect">
            <a:avLst/>
          </a:prstGeom>
          <a:noFill/>
        </p:spPr>
      </p:pic>
      <p:pic>
        <p:nvPicPr>
          <p:cNvPr id="84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31840" y="6127420"/>
            <a:ext cx="214314" cy="252338"/>
          </a:xfrm>
          <a:prstGeom prst="rect">
            <a:avLst/>
          </a:prstGeom>
          <a:noFill/>
        </p:spPr>
      </p:pic>
      <p:pic>
        <p:nvPicPr>
          <p:cNvPr id="85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64378" y="6135060"/>
            <a:ext cx="214314" cy="252338"/>
          </a:xfrm>
          <a:prstGeom prst="rect">
            <a:avLst/>
          </a:prstGeom>
          <a:noFill/>
        </p:spPr>
      </p:pic>
      <p:pic>
        <p:nvPicPr>
          <p:cNvPr id="86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88969" y="6143644"/>
            <a:ext cx="214314" cy="252338"/>
          </a:xfrm>
          <a:prstGeom prst="rect">
            <a:avLst/>
          </a:prstGeom>
          <a:noFill/>
        </p:spPr>
      </p:pic>
      <p:pic>
        <p:nvPicPr>
          <p:cNvPr id="87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5106" y="6387398"/>
            <a:ext cx="214314" cy="252338"/>
          </a:xfrm>
          <a:prstGeom prst="rect">
            <a:avLst/>
          </a:prstGeom>
          <a:noFill/>
        </p:spPr>
      </p:pic>
      <p:pic>
        <p:nvPicPr>
          <p:cNvPr id="88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48273" y="6387398"/>
            <a:ext cx="214314" cy="252338"/>
          </a:xfrm>
          <a:prstGeom prst="rect">
            <a:avLst/>
          </a:prstGeom>
          <a:noFill/>
        </p:spPr>
      </p:pic>
      <p:pic>
        <p:nvPicPr>
          <p:cNvPr id="89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64711" y="6387398"/>
            <a:ext cx="214314" cy="252338"/>
          </a:xfrm>
          <a:prstGeom prst="rect">
            <a:avLst/>
          </a:prstGeom>
          <a:noFill/>
        </p:spPr>
      </p:pic>
      <p:pic>
        <p:nvPicPr>
          <p:cNvPr id="90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89096" y="5357826"/>
            <a:ext cx="214314" cy="252338"/>
          </a:xfrm>
          <a:prstGeom prst="rect">
            <a:avLst/>
          </a:prstGeom>
          <a:noFill/>
        </p:spPr>
      </p:pic>
      <p:pic>
        <p:nvPicPr>
          <p:cNvPr id="92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63857" y="6130554"/>
            <a:ext cx="214314" cy="252338"/>
          </a:xfrm>
          <a:prstGeom prst="rect">
            <a:avLst/>
          </a:prstGeom>
          <a:noFill/>
        </p:spPr>
      </p:pic>
      <p:pic>
        <p:nvPicPr>
          <p:cNvPr id="94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76030" y="5592830"/>
            <a:ext cx="214314" cy="252338"/>
          </a:xfrm>
          <a:prstGeom prst="rect">
            <a:avLst/>
          </a:prstGeom>
          <a:noFill/>
        </p:spPr>
      </p:pic>
      <p:pic>
        <p:nvPicPr>
          <p:cNvPr id="95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90344" y="5603087"/>
            <a:ext cx="214314" cy="252338"/>
          </a:xfrm>
          <a:prstGeom prst="rect">
            <a:avLst/>
          </a:prstGeom>
          <a:noFill/>
        </p:spPr>
      </p:pic>
      <p:pic>
        <p:nvPicPr>
          <p:cNvPr id="99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70199" y="6127420"/>
            <a:ext cx="214314" cy="252338"/>
          </a:xfrm>
          <a:prstGeom prst="rect">
            <a:avLst/>
          </a:prstGeom>
          <a:noFill/>
        </p:spPr>
      </p:pic>
      <p:pic>
        <p:nvPicPr>
          <p:cNvPr id="100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72632" y="6127420"/>
            <a:ext cx="214314" cy="252338"/>
          </a:xfrm>
          <a:prstGeom prst="rect">
            <a:avLst/>
          </a:prstGeom>
          <a:noFill/>
        </p:spPr>
      </p:pic>
      <p:pic>
        <p:nvPicPr>
          <p:cNvPr id="101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75237" y="6127420"/>
            <a:ext cx="214314" cy="252338"/>
          </a:xfrm>
          <a:prstGeom prst="rect">
            <a:avLst/>
          </a:prstGeom>
          <a:noFill/>
        </p:spPr>
      </p:pic>
      <p:pic>
        <p:nvPicPr>
          <p:cNvPr id="106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46923" y="5616511"/>
            <a:ext cx="214314" cy="252338"/>
          </a:xfrm>
          <a:prstGeom prst="rect">
            <a:avLst/>
          </a:prstGeom>
          <a:noFill/>
        </p:spPr>
      </p:pic>
      <p:pic>
        <p:nvPicPr>
          <p:cNvPr id="107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84039" y="5614176"/>
            <a:ext cx="214314" cy="252338"/>
          </a:xfrm>
          <a:prstGeom prst="rect">
            <a:avLst/>
          </a:prstGeom>
          <a:noFill/>
        </p:spPr>
      </p:pic>
      <p:pic>
        <p:nvPicPr>
          <p:cNvPr id="108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2841" y="5607705"/>
            <a:ext cx="214314" cy="252338"/>
          </a:xfrm>
          <a:prstGeom prst="rect">
            <a:avLst/>
          </a:prstGeom>
          <a:noFill/>
        </p:spPr>
      </p:pic>
      <p:pic>
        <p:nvPicPr>
          <p:cNvPr id="109" name="Picture 2" descr="C:\Users\Ольга\Desktop\ПМО\10-12-2017_12-31-28\FullSizeRender (1)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912" y="4714884"/>
            <a:ext cx="185022" cy="185733"/>
          </a:xfrm>
          <a:prstGeom prst="rect">
            <a:avLst/>
          </a:prstGeom>
          <a:noFill/>
        </p:spPr>
      </p:pic>
      <p:pic>
        <p:nvPicPr>
          <p:cNvPr id="110" name="Picture 3" descr="C:\Users\Ольга\Desktop\ПМО\10-12-2017_12-31-28\FullSizeRender (2)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4714884"/>
            <a:ext cx="214314" cy="187038"/>
          </a:xfrm>
          <a:prstGeom prst="rect">
            <a:avLst/>
          </a:prstGeom>
          <a:noFill/>
        </p:spPr>
      </p:pic>
      <p:pic>
        <p:nvPicPr>
          <p:cNvPr id="111" name="Picture 2" descr="C:\Users\Ольга\Desktop\ПМО\10-12-2017_12-31-28\FullSizeRender (1)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5738" y="4714884"/>
            <a:ext cx="185022" cy="185733"/>
          </a:xfrm>
          <a:prstGeom prst="rect">
            <a:avLst/>
          </a:prstGeom>
          <a:noFill/>
        </p:spPr>
      </p:pic>
      <p:pic>
        <p:nvPicPr>
          <p:cNvPr id="112" name="Picture 3" descr="C:\Users\Ольга\Desktop\ПМО\10-12-2017_12-31-28\FullSizeRender (2)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714884"/>
            <a:ext cx="214314" cy="187038"/>
          </a:xfrm>
          <a:prstGeom prst="rect">
            <a:avLst/>
          </a:prstGeom>
          <a:noFill/>
        </p:spPr>
      </p:pic>
      <p:pic>
        <p:nvPicPr>
          <p:cNvPr id="113" name="Picture 2" descr="C:\Users\Ольга\Desktop\ПМО\10-12-2017_12-31-28\FullSizeRender (1)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4714884"/>
            <a:ext cx="185022" cy="185733"/>
          </a:xfrm>
          <a:prstGeom prst="rect">
            <a:avLst/>
          </a:prstGeom>
          <a:noFill/>
        </p:spPr>
      </p:pic>
      <p:pic>
        <p:nvPicPr>
          <p:cNvPr id="114" name="Picture 3" descr="C:\Users\Ольга\Desktop\ПМО\10-12-2017_12-31-28\FullSizeRender (2)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714884"/>
            <a:ext cx="214314" cy="187038"/>
          </a:xfrm>
          <a:prstGeom prst="rect">
            <a:avLst/>
          </a:prstGeom>
          <a:noFill/>
        </p:spPr>
      </p:pic>
      <p:grpSp>
        <p:nvGrpSpPr>
          <p:cNvPr id="120" name="Группа 119"/>
          <p:cNvGrpSpPr/>
          <p:nvPr/>
        </p:nvGrpSpPr>
        <p:grpSpPr>
          <a:xfrm>
            <a:off x="39559" y="4500570"/>
            <a:ext cx="746227" cy="714380"/>
            <a:chOff x="142844" y="4643446"/>
            <a:chExt cx="817665" cy="714380"/>
          </a:xfrm>
          <a:solidFill>
            <a:schemeClr val="tx2"/>
          </a:solidFill>
        </p:grpSpPr>
        <p:sp>
          <p:nvSpPr>
            <p:cNvPr id="117" name="Скругленный прямоугольник 116"/>
            <p:cNvSpPr/>
            <p:nvPr/>
          </p:nvSpPr>
          <p:spPr>
            <a:xfrm>
              <a:off x="142844" y="4643446"/>
              <a:ext cx="817665" cy="714380"/>
            </a:xfrm>
            <a:prstGeom prst="roundRect">
              <a:avLst/>
            </a:prstGeom>
            <a:grp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ru-RU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6</a:t>
              </a:r>
              <a:r>
                <a:rPr lang="ru-RU" sz="16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% </a:t>
              </a:r>
            </a:p>
            <a:p>
              <a:pPr algn="r"/>
              <a:r>
                <a:rPr lang="ru-RU" sz="16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94%</a:t>
              </a:r>
              <a:endParaRPr lang="ru-RU" sz="16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18" name="Picture 2" descr="C:\Users\Ольга\Desktop\ПМО\10-12-2017_12-31-28\FullSizeRender (1)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43574" y="4743465"/>
              <a:ext cx="185022" cy="185733"/>
            </a:xfrm>
            <a:prstGeom prst="rect">
              <a:avLst/>
            </a:prstGeom>
            <a:grpFill/>
          </p:spPr>
        </p:pic>
        <p:pic>
          <p:nvPicPr>
            <p:cNvPr id="119" name="Picture 3" descr="C:\Users\Ольга\Desktop\ПМО\10-12-2017_12-31-28\FullSizeRender (2)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14282" y="5027912"/>
              <a:ext cx="214314" cy="187038"/>
            </a:xfrm>
            <a:prstGeom prst="rect">
              <a:avLst/>
            </a:prstGeom>
            <a:grpFill/>
          </p:spPr>
        </p:pic>
      </p:grpSp>
      <p:grpSp>
        <p:nvGrpSpPr>
          <p:cNvPr id="121" name="Группа 120"/>
          <p:cNvGrpSpPr/>
          <p:nvPr/>
        </p:nvGrpSpPr>
        <p:grpSpPr>
          <a:xfrm>
            <a:off x="8397773" y="4572008"/>
            <a:ext cx="746227" cy="714380"/>
            <a:chOff x="142844" y="4643446"/>
            <a:chExt cx="817665" cy="714380"/>
          </a:xfrm>
          <a:solidFill>
            <a:schemeClr val="tx2"/>
          </a:solidFill>
        </p:grpSpPr>
        <p:sp>
          <p:nvSpPr>
            <p:cNvPr id="122" name="Скругленный прямоугольник 121"/>
            <p:cNvSpPr/>
            <p:nvPr/>
          </p:nvSpPr>
          <p:spPr>
            <a:xfrm>
              <a:off x="142844" y="4643446"/>
              <a:ext cx="817665" cy="714380"/>
            </a:xfrm>
            <a:prstGeom prst="roundRect">
              <a:avLst/>
            </a:prstGeom>
            <a:grp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ru-RU" sz="16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40% </a:t>
              </a:r>
            </a:p>
            <a:p>
              <a:pPr algn="r"/>
              <a:r>
                <a:rPr lang="ru-RU" sz="16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60%</a:t>
              </a:r>
              <a:endParaRPr lang="ru-RU" sz="16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23" name="Picture 2" descr="C:\Users\Ольга\Desktop\ПМО\10-12-2017_12-31-28\FullSizeRender (1)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43574" y="4743465"/>
              <a:ext cx="185022" cy="185733"/>
            </a:xfrm>
            <a:prstGeom prst="rect">
              <a:avLst/>
            </a:prstGeom>
            <a:grpFill/>
          </p:spPr>
        </p:pic>
        <p:pic>
          <p:nvPicPr>
            <p:cNvPr id="124" name="Picture 3" descr="C:\Users\Ольга\Desktop\ПМО\10-12-2017_12-31-28\FullSizeRender (2)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14282" y="5027912"/>
              <a:ext cx="214314" cy="187038"/>
            </a:xfrm>
            <a:prstGeom prst="rect">
              <a:avLst/>
            </a:prstGeom>
            <a:grpFill/>
          </p:spPr>
        </p:pic>
      </p:grpSp>
      <p:sp>
        <p:nvSpPr>
          <p:cNvPr id="125" name="TextBox 124"/>
          <p:cNvSpPr txBox="1"/>
          <p:nvPr/>
        </p:nvSpPr>
        <p:spPr>
          <a:xfrm>
            <a:off x="0" y="4192793"/>
            <a:ext cx="785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mbria Math" pitchFamily="18" charset="0"/>
                <a:ea typeface="Cambria Math" pitchFamily="18" charset="0"/>
              </a:rPr>
              <a:t>ДО</a:t>
            </a:r>
            <a:endParaRPr lang="ru-RU" sz="1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358214" y="4214818"/>
            <a:ext cx="785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mbria Math" pitchFamily="18" charset="0"/>
                <a:ea typeface="Cambria Math" pitchFamily="18" charset="0"/>
              </a:rPr>
              <a:t>ПОСЛЕ</a:t>
            </a:r>
            <a:endParaRPr lang="ru-RU" sz="14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16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736" y="5357826"/>
            <a:ext cx="214314" cy="252338"/>
          </a:xfrm>
          <a:prstGeom prst="rect">
            <a:avLst/>
          </a:prstGeom>
          <a:noFill/>
        </p:spPr>
      </p:pic>
      <p:pic>
        <p:nvPicPr>
          <p:cNvPr id="127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45600" y="6130875"/>
            <a:ext cx="214314" cy="252338"/>
          </a:xfrm>
          <a:prstGeom prst="rect">
            <a:avLst/>
          </a:prstGeom>
          <a:noFill/>
        </p:spPr>
      </p:pic>
      <p:pic>
        <p:nvPicPr>
          <p:cNvPr id="128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77278" y="6130554"/>
            <a:ext cx="214314" cy="252338"/>
          </a:xfrm>
          <a:prstGeom prst="rect">
            <a:avLst/>
          </a:prstGeom>
          <a:noFill/>
        </p:spPr>
      </p:pic>
      <p:pic>
        <p:nvPicPr>
          <p:cNvPr id="129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14716" y="6127420"/>
            <a:ext cx="214314" cy="252338"/>
          </a:xfrm>
          <a:prstGeom prst="rect">
            <a:avLst/>
          </a:prstGeom>
          <a:noFill/>
        </p:spPr>
      </p:pic>
      <p:pic>
        <p:nvPicPr>
          <p:cNvPr id="130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11980" y="6128990"/>
            <a:ext cx="214314" cy="252338"/>
          </a:xfrm>
          <a:prstGeom prst="rect">
            <a:avLst/>
          </a:prstGeom>
          <a:noFill/>
        </p:spPr>
      </p:pic>
      <p:pic>
        <p:nvPicPr>
          <p:cNvPr id="131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93863" y="6128990"/>
            <a:ext cx="214314" cy="252338"/>
          </a:xfrm>
          <a:prstGeom prst="rect">
            <a:avLst/>
          </a:prstGeom>
          <a:noFill/>
        </p:spPr>
      </p:pic>
      <p:pic>
        <p:nvPicPr>
          <p:cNvPr id="132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08177" y="6128990"/>
            <a:ext cx="214314" cy="252338"/>
          </a:xfrm>
          <a:prstGeom prst="rect">
            <a:avLst/>
          </a:prstGeom>
          <a:noFill/>
        </p:spPr>
      </p:pic>
      <p:pic>
        <p:nvPicPr>
          <p:cNvPr id="133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1266" y="6126368"/>
            <a:ext cx="214314" cy="252338"/>
          </a:xfrm>
          <a:prstGeom prst="rect">
            <a:avLst/>
          </a:prstGeom>
          <a:noFill/>
        </p:spPr>
      </p:pic>
      <p:pic>
        <p:nvPicPr>
          <p:cNvPr id="134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20099" y="6132880"/>
            <a:ext cx="214314" cy="252338"/>
          </a:xfrm>
          <a:prstGeom prst="rect">
            <a:avLst/>
          </a:prstGeom>
          <a:noFill/>
        </p:spPr>
      </p:pic>
      <p:pic>
        <p:nvPicPr>
          <p:cNvPr id="135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1592" y="5857892"/>
            <a:ext cx="214314" cy="252338"/>
          </a:xfrm>
          <a:prstGeom prst="rect">
            <a:avLst/>
          </a:prstGeom>
          <a:noFill/>
        </p:spPr>
      </p:pic>
      <p:pic>
        <p:nvPicPr>
          <p:cNvPr id="136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96618" y="5855425"/>
            <a:ext cx="214314" cy="252338"/>
          </a:xfrm>
          <a:prstGeom prst="rect">
            <a:avLst/>
          </a:prstGeom>
          <a:noFill/>
        </p:spPr>
      </p:pic>
      <p:pic>
        <p:nvPicPr>
          <p:cNvPr id="137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07888" y="5860043"/>
            <a:ext cx="214314" cy="252338"/>
          </a:xfrm>
          <a:prstGeom prst="rect">
            <a:avLst/>
          </a:prstGeom>
          <a:noFill/>
        </p:spPr>
      </p:pic>
      <p:pic>
        <p:nvPicPr>
          <p:cNvPr id="138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57620" y="5866514"/>
            <a:ext cx="214314" cy="252338"/>
          </a:xfrm>
          <a:prstGeom prst="rect">
            <a:avLst/>
          </a:prstGeom>
          <a:noFill/>
        </p:spPr>
      </p:pic>
      <p:pic>
        <p:nvPicPr>
          <p:cNvPr id="139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93591" y="5866514"/>
            <a:ext cx="214314" cy="252338"/>
          </a:xfrm>
          <a:prstGeom prst="rect">
            <a:avLst/>
          </a:prstGeom>
          <a:noFill/>
        </p:spPr>
      </p:pic>
      <p:pic>
        <p:nvPicPr>
          <p:cNvPr id="140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84039" y="5849803"/>
            <a:ext cx="214314" cy="252338"/>
          </a:xfrm>
          <a:prstGeom prst="rect">
            <a:avLst/>
          </a:prstGeom>
          <a:noFill/>
        </p:spPr>
      </p:pic>
      <p:pic>
        <p:nvPicPr>
          <p:cNvPr id="68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61140" y="5855425"/>
            <a:ext cx="214314" cy="252338"/>
          </a:xfrm>
          <a:prstGeom prst="rect">
            <a:avLst/>
          </a:prstGeom>
          <a:noFill/>
        </p:spPr>
      </p:pic>
      <p:pic>
        <p:nvPicPr>
          <p:cNvPr id="141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08581" y="5849803"/>
            <a:ext cx="214314" cy="252338"/>
          </a:xfrm>
          <a:prstGeom prst="rect">
            <a:avLst/>
          </a:prstGeom>
          <a:noFill/>
        </p:spPr>
      </p:pic>
      <p:pic>
        <p:nvPicPr>
          <p:cNvPr id="3" name="Picture 2" descr="C:\Users\nijazovadm\Desktop\Снимок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0" y="5571485"/>
            <a:ext cx="640634" cy="29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9448" y="5616511"/>
            <a:ext cx="214314" cy="252338"/>
          </a:xfrm>
          <a:prstGeom prst="rect">
            <a:avLst/>
          </a:prstGeom>
          <a:noFill/>
        </p:spPr>
      </p:pic>
      <p:pic>
        <p:nvPicPr>
          <p:cNvPr id="144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78768" y="5617621"/>
            <a:ext cx="214314" cy="252338"/>
          </a:xfrm>
          <a:prstGeom prst="rect">
            <a:avLst/>
          </a:prstGeom>
          <a:noFill/>
        </p:spPr>
      </p:pic>
      <p:pic>
        <p:nvPicPr>
          <p:cNvPr id="145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52417" y="5617621"/>
            <a:ext cx="214314" cy="252338"/>
          </a:xfrm>
          <a:prstGeom prst="rect">
            <a:avLst/>
          </a:prstGeom>
          <a:noFill/>
        </p:spPr>
      </p:pic>
      <p:pic>
        <p:nvPicPr>
          <p:cNvPr id="146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87824" y="5624651"/>
            <a:ext cx="214314" cy="252338"/>
          </a:xfrm>
          <a:prstGeom prst="rect">
            <a:avLst/>
          </a:prstGeom>
          <a:noFill/>
        </p:spPr>
      </p:pic>
      <p:pic>
        <p:nvPicPr>
          <p:cNvPr id="147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41862" y="5617621"/>
            <a:ext cx="214314" cy="252338"/>
          </a:xfrm>
          <a:prstGeom prst="rect">
            <a:avLst/>
          </a:prstGeom>
          <a:noFill/>
        </p:spPr>
      </p:pic>
      <p:pic>
        <p:nvPicPr>
          <p:cNvPr id="142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41862" y="5849803"/>
            <a:ext cx="214314" cy="252338"/>
          </a:xfrm>
          <a:prstGeom prst="rect">
            <a:avLst/>
          </a:prstGeom>
          <a:noFill/>
        </p:spPr>
      </p:pic>
      <p:pic>
        <p:nvPicPr>
          <p:cNvPr id="148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04658" y="5610751"/>
            <a:ext cx="214314" cy="252338"/>
          </a:xfrm>
          <a:prstGeom prst="rect">
            <a:avLst/>
          </a:prstGeom>
          <a:noFill/>
        </p:spPr>
      </p:pic>
      <p:pic>
        <p:nvPicPr>
          <p:cNvPr id="149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18972" y="5610751"/>
            <a:ext cx="214314" cy="252338"/>
          </a:xfrm>
          <a:prstGeom prst="rect">
            <a:avLst/>
          </a:prstGeom>
          <a:noFill/>
        </p:spPr>
      </p:pic>
      <p:pic>
        <p:nvPicPr>
          <p:cNvPr id="150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43782" y="5610751"/>
            <a:ext cx="214314" cy="252338"/>
          </a:xfrm>
          <a:prstGeom prst="rect">
            <a:avLst/>
          </a:prstGeom>
          <a:noFill/>
        </p:spPr>
      </p:pic>
      <p:pic>
        <p:nvPicPr>
          <p:cNvPr id="4" name="Picture 3" descr="C:\Users\nijazovadm\Desktop\Снимок.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87" y="6381328"/>
            <a:ext cx="594797" cy="24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33986" y="6381328"/>
            <a:ext cx="214314" cy="252338"/>
          </a:xfrm>
          <a:prstGeom prst="rect">
            <a:avLst/>
          </a:prstGeom>
          <a:noFill/>
        </p:spPr>
      </p:pic>
      <p:pic>
        <p:nvPicPr>
          <p:cNvPr id="152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31789" y="6381328"/>
            <a:ext cx="214314" cy="252338"/>
          </a:xfrm>
          <a:prstGeom prst="rect">
            <a:avLst/>
          </a:prstGeom>
          <a:noFill/>
        </p:spPr>
      </p:pic>
      <p:pic>
        <p:nvPicPr>
          <p:cNvPr id="153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46103" y="6381328"/>
            <a:ext cx="214314" cy="252338"/>
          </a:xfrm>
          <a:prstGeom prst="rect">
            <a:avLst/>
          </a:prstGeom>
          <a:noFill/>
        </p:spPr>
      </p:pic>
      <p:pic>
        <p:nvPicPr>
          <p:cNvPr id="154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72598" y="6387398"/>
            <a:ext cx="214314" cy="252338"/>
          </a:xfrm>
          <a:prstGeom prst="rect">
            <a:avLst/>
          </a:prstGeom>
          <a:noFill/>
        </p:spPr>
      </p:pic>
      <p:pic>
        <p:nvPicPr>
          <p:cNvPr id="155" name="Picture 6" descr="C:\Users\Ольга\Downloads\FullSizeRender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01020" y="6388022"/>
            <a:ext cx="214314" cy="252338"/>
          </a:xfrm>
          <a:prstGeom prst="rect">
            <a:avLst/>
          </a:prstGeom>
          <a:noFill/>
        </p:spPr>
      </p:pic>
      <p:pic>
        <p:nvPicPr>
          <p:cNvPr id="5" name="Picture 4" descr="C:\Users\nijazovadm\Desktop\Снимок.PNG"/>
          <p:cNvPicPr>
            <a:picLocks noChangeAspect="1" noChangeArrowheads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" y="1538278"/>
            <a:ext cx="1062941" cy="23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nijazovadm\Desktop\Снимок.PNG"/>
          <p:cNvPicPr>
            <a:picLocks noChangeAspect="1" noChangeArrowheads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7" y="1844824"/>
            <a:ext cx="584807" cy="59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nijazovadm\Desktop\4b8048853d90b3c878e9e87f7f8fbdf8.png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2" y="2492896"/>
            <a:ext cx="571472" cy="3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ijazovadm\Desktop\88f135a483ef01fac8d7b920488085e4_XL.jpg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" y="2881317"/>
            <a:ext cx="796729" cy="43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9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94416878"/>
              </p:ext>
            </p:extLst>
          </p:nvPr>
        </p:nvGraphicFramePr>
        <p:xfrm>
          <a:off x="5107114" y="1219201"/>
          <a:ext cx="3551111" cy="2092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12"/>
          <p:cNvGrpSpPr/>
          <p:nvPr/>
        </p:nvGrpSpPr>
        <p:grpSpPr>
          <a:xfrm>
            <a:off x="242888" y="1123503"/>
            <a:ext cx="4336256" cy="5200650"/>
            <a:chOff x="323850" y="1095375"/>
            <a:chExt cx="5781675" cy="520065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23850" y="1095375"/>
              <a:ext cx="5781675" cy="5172075"/>
            </a:xfrm>
            <a:prstGeom prst="rect">
              <a:avLst/>
            </a:prstGeom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aphicFrame>
          <p:nvGraphicFramePr>
            <p:cNvPr id="8" name="Диаграмма 7"/>
            <p:cNvGraphicFramePr/>
            <p:nvPr>
              <p:extLst>
                <p:ext uri="{D42A27DB-BD31-4B8C-83A1-F6EECF244321}">
                  <p14:modId xmlns:p14="http://schemas.microsoft.com/office/powerpoint/2010/main" val="283674034"/>
                </p:ext>
              </p:extLst>
            </p:nvPr>
          </p:nvGraphicFramePr>
          <p:xfrm>
            <a:off x="3886200" y="1762125"/>
            <a:ext cx="2038350" cy="4533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76251" y="2081384"/>
              <a:ext cx="329565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ru-RU" sz="10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дает </a:t>
              </a:r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возможность оценки (со стороны предприятия) уровня подготовки </a:t>
              </a:r>
              <a:r>
                <a:rPr lang="ru-RU" sz="10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обучающихся</a:t>
              </a:r>
            </a:p>
            <a:p>
              <a:pPr lvl="0" algn="r"/>
              <a:endParaRPr lang="ru-RU" sz="1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r"/>
              <a:endParaRPr lang="ru-RU" sz="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r"/>
              <a:endParaRPr lang="ru-RU" sz="1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r"/>
              <a:endParaRPr lang="ru-RU" sz="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r"/>
              <a:r>
                <a:rPr lang="ru-RU" sz="10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сокращает </a:t>
              </a:r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адаптационный период обучающихся при трудоустройстве на </a:t>
              </a:r>
              <a:r>
                <a:rPr lang="ru-RU" sz="10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предприятие</a:t>
              </a:r>
            </a:p>
            <a:p>
              <a:pPr lvl="0" algn="r"/>
              <a:endParaRPr lang="ru-RU" sz="1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r"/>
              <a:endParaRPr lang="ru-RU" sz="1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r"/>
              <a:endParaRPr lang="ru-RU" sz="3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r"/>
              <a:endParaRPr lang="ru-RU" sz="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r"/>
              <a:r>
                <a:rPr lang="ru-RU" sz="10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дает </a:t>
              </a:r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возможность отбора наиболее перспективных обучающихся для дальнейшего </a:t>
              </a:r>
              <a:r>
                <a:rPr lang="ru-RU" sz="10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трудоустройства</a:t>
              </a:r>
            </a:p>
            <a:p>
              <a:pPr lvl="0" algn="r"/>
              <a:endPara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r"/>
              <a:endParaRPr lang="ru-RU" sz="1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r"/>
              <a:endParaRPr lang="ru-RU" sz="105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r"/>
              <a:r>
                <a:rPr lang="ru-RU" sz="10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дает </a:t>
              </a:r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возможность более активно участвовать в проектировании образовательной </a:t>
              </a:r>
              <a:r>
                <a:rPr lang="ru-RU" sz="10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программы</a:t>
              </a:r>
            </a:p>
            <a:p>
              <a:pPr lvl="0" algn="r"/>
              <a:endPara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r"/>
              <a:endParaRPr lang="ru-RU" sz="1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r"/>
              <a:endParaRPr lang="ru-RU" sz="105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r"/>
              <a:r>
                <a:rPr lang="ru-RU" sz="10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повышает </a:t>
              </a:r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качество подготовки выпускников (конкурентоспособность выпускников</a:t>
              </a:r>
              <a:r>
                <a:rPr lang="ru-RU" sz="10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)</a:t>
              </a:r>
              <a:endParaRPr lang="ru-RU" sz="1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850" y="1333500"/>
              <a:ext cx="5781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rPr>
                <a:t>Укажите наиболее важные по Вашему мнению аспекты </a:t>
              </a:r>
            </a:p>
            <a:p>
              <a:pPr algn="ctr"/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rPr>
                <a:t>реализации практико-модульного обучения, в %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14" name="Picture 4" descr="D:\Design\Для профориентации\шаблон презентации\нижняя плаш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" y="6653261"/>
            <a:ext cx="8123644" cy="20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Design\Для профориентации\шаблон презентации\лого в угол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370"/>
            <a:ext cx="1367556" cy="7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Design\Для профориентации\шаблон презентации\верхняя плаш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24328" cy="92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035" y="214290"/>
            <a:ext cx="7816113" cy="617698"/>
          </a:xfrm>
          <a:prstGeom prst="rect">
            <a:avLst/>
          </a:prstGeom>
        </p:spPr>
        <p:txBody>
          <a:bodyPr vert="horz" lIns="121877" tIns="60938" rIns="121877" bIns="60938" rtlCol="0" anchor="ctr">
            <a:noAutofit/>
          </a:bodyPr>
          <a:lstStyle>
            <a:defPPr>
              <a:defRPr lang="ru-RU"/>
            </a:defPPr>
            <a:lvl1pPr defTabSz="914400" eaLnBrk="1" fontAlgn="auto" latinLnBrk="0" hangingPunct="1">
              <a:spcAft>
                <a:spcPts val="0"/>
              </a:spcAft>
              <a:buNone/>
              <a:defRPr sz="2800" b="1" i="0">
                <a:solidFill>
                  <a:srgbClr val="4F81BD">
                    <a:lumMod val="75000"/>
                  </a:srgb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Промежуточные итоги реализации ПМО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Опрос (анкетирование) индустриальных партнеров – 2016 г. </a:t>
            </a:r>
            <a:endParaRPr lang="ru-RU" sz="18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46471" y="4361737"/>
            <a:ext cx="4342914" cy="2067659"/>
          </a:xfrm>
          <a:prstGeom prst="rect">
            <a:avLst/>
          </a:prstGeom>
          <a:ln w="63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688636043"/>
              </p:ext>
            </p:extLst>
          </p:nvPr>
        </p:nvGraphicFramePr>
        <p:xfrm>
          <a:off x="5021558" y="4329748"/>
          <a:ext cx="2438400" cy="2071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589764699"/>
              </p:ext>
            </p:extLst>
          </p:nvPr>
        </p:nvGraphicFramePr>
        <p:xfrm>
          <a:off x="4857752" y="4357695"/>
          <a:ext cx="4929222" cy="1973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854922" y="5048921"/>
            <a:ext cx="71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60 ЗЕТ в год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714876" y="3668558"/>
            <a:ext cx="4429124" cy="617698"/>
          </a:xfrm>
          <a:prstGeom prst="rect">
            <a:avLst/>
          </a:prstGeom>
        </p:spPr>
        <p:txBody>
          <a:bodyPr vert="horz" lIns="121877" tIns="60938" rIns="121877" bIns="60938" rtlCol="0" anchor="ctr">
            <a:noAutofit/>
          </a:bodyPr>
          <a:lstStyle>
            <a:defPPr>
              <a:defRPr lang="ru-RU"/>
            </a:defPPr>
            <a:lvl1pPr defTabSz="914400" eaLnBrk="1" fontAlgn="auto" latinLnBrk="0" hangingPunct="1">
              <a:spcAft>
                <a:spcPts val="0"/>
              </a:spcAft>
              <a:buNone/>
              <a:defRPr sz="2800" b="1" i="0">
                <a:solidFill>
                  <a:srgbClr val="4F81BD">
                    <a:lumMod val="75000"/>
                  </a:srgb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Изменение структуры бюджета времени для реализации образовательной программы на площадках индустриальных партнеров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71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4" name="Picture 4" descr="D:\Design\Для профориентации\шаблон презентации\нижняя плаш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" y="6653261"/>
            <a:ext cx="8123644" cy="20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Design\Для профориентации\шаблон презентации\верхняя плаш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24328" cy="92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035" y="214290"/>
            <a:ext cx="7816113" cy="617698"/>
          </a:xfrm>
          <a:prstGeom prst="rect">
            <a:avLst/>
          </a:prstGeom>
        </p:spPr>
        <p:txBody>
          <a:bodyPr vert="horz" lIns="121877" tIns="60938" rIns="121877" bIns="60938" rtlCol="0" anchor="ctr">
            <a:noAutofit/>
          </a:bodyPr>
          <a:lstStyle>
            <a:defPPr>
              <a:defRPr lang="ru-RU"/>
            </a:defPPr>
            <a:lvl1pPr defTabSz="914400" eaLnBrk="1" fontAlgn="auto" latinLnBrk="0" hangingPunct="1">
              <a:spcAft>
                <a:spcPts val="0"/>
              </a:spcAft>
              <a:buNone/>
              <a:defRPr sz="2800" b="1" i="0">
                <a:solidFill>
                  <a:srgbClr val="4F81BD">
                    <a:lumMod val="75000"/>
                  </a:srgb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Коммуникационные площадки 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по представлению опыта реализации проекта</a:t>
            </a:r>
          </a:p>
        </p:txBody>
      </p:sp>
      <p:pic>
        <p:nvPicPr>
          <p:cNvPr id="2050" name="Picture 2" descr="C:\Users\Ольга\Desktop\ПМО\10-12-2017_11-20-27\FullSizeRender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29784" y="4500570"/>
            <a:ext cx="1548560" cy="1080000"/>
          </a:xfrm>
          <a:prstGeom prst="rect">
            <a:avLst/>
          </a:prstGeom>
          <a:noFill/>
        </p:spPr>
      </p:pic>
      <p:pic>
        <p:nvPicPr>
          <p:cNvPr id="2051" name="Picture 3" descr="C:\Users\Ольга\Desktop\ПМО\10-12-2017_11-20-27\FullSizeRend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29784" y="3357562"/>
            <a:ext cx="1562143" cy="1080000"/>
          </a:xfrm>
          <a:prstGeom prst="rect">
            <a:avLst/>
          </a:prstGeom>
          <a:noFill/>
        </p:spPr>
      </p:pic>
      <p:pic>
        <p:nvPicPr>
          <p:cNvPr id="2052" name="Picture 4" descr="C:\Users\Ольга\Desktop\ПМО\10-12-2017_11-20-27\IMG_05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000" y="5572140"/>
            <a:ext cx="162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Ольга\Desktop\ПМО\10-12-2017_11-20-27\IMG_05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17382" y="2143116"/>
            <a:ext cx="1626618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Ольга\Desktop\ПМО\10-12-2017_11-20-27\IMG_05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29132"/>
            <a:ext cx="1618735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C:\Users\Ольга\Desktop\ПМО\10-12-2017_11-20-27\IMG_05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785982" y="2143116"/>
            <a:ext cx="1620000" cy="1080000"/>
          </a:xfrm>
          <a:prstGeom prst="rect">
            <a:avLst/>
          </a:prstGeom>
          <a:noFill/>
        </p:spPr>
      </p:pic>
      <p:pic>
        <p:nvPicPr>
          <p:cNvPr id="2057" name="Picture 9" descr="C:\Users\Ольга\Desktop\ПМО\10-12-2017_11-20-27\IMG_052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6696" y="1000108"/>
            <a:ext cx="1617304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8" name="Picture 10" descr="C:\Users\Ольга\Desktop\ПМО\10-12-2017_11-20-27\IMG_052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29784" y="2143116"/>
            <a:ext cx="1762709" cy="1080000"/>
          </a:xfrm>
          <a:prstGeom prst="rect">
            <a:avLst/>
          </a:prstGeom>
          <a:noFill/>
        </p:spPr>
      </p:pic>
      <p:pic>
        <p:nvPicPr>
          <p:cNvPr id="2060" name="Picture 12" descr="C:\Users\Ольга\Desktop\ПМО\10-12-2017_11-20-27\IMG_053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72140"/>
            <a:ext cx="1618512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2" name="Picture 14" descr="C:\Users\Ольга\Desktop\ПМО\10-12-2017_11-20-27\IMG_054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00958" y="4429132"/>
            <a:ext cx="1643042" cy="1090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3" name="Picture 15" descr="C:\Users\Ольга\Desktop\ПМО\10-12-2017_11-20-27\IMG_054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286124"/>
            <a:ext cx="1617621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4" name="Picture 16" descr="C:\Users\Ольга\Desktop\ПМО\10-12-2017_11-20-27\IMG_0545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785982" y="4500570"/>
            <a:ext cx="1620000" cy="1080000"/>
          </a:xfrm>
          <a:prstGeom prst="rect">
            <a:avLst/>
          </a:prstGeom>
          <a:noFill/>
        </p:spPr>
      </p:pic>
      <p:pic>
        <p:nvPicPr>
          <p:cNvPr id="2065" name="Picture 17" descr="C:\Users\Ольга\Desktop\ПМО\10-12-2017_11-20-27\IMG_0546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429784" y="1000108"/>
            <a:ext cx="1621584" cy="1080000"/>
          </a:xfrm>
          <a:prstGeom prst="rect">
            <a:avLst/>
          </a:prstGeom>
          <a:noFill/>
        </p:spPr>
      </p:pic>
      <p:pic>
        <p:nvPicPr>
          <p:cNvPr id="2066" name="Picture 18" descr="C:\Users\Ольга\Desktop\ПМО\10-12-2017_11-20-27\5C6D7E8E-3862-4492-BF58-BB777F23E6B8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143116"/>
            <a:ext cx="1619494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7" name="Picture 19" descr="C:\Users\Ольга\Desktop\ПМО\10-12-2017_11-20-27\ACA1A431-B031-4233-B204-F7DFEFA99604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-1785982" y="3357562"/>
            <a:ext cx="1619190" cy="1080000"/>
          </a:xfrm>
          <a:prstGeom prst="rect">
            <a:avLst/>
          </a:prstGeom>
          <a:noFill/>
        </p:spPr>
      </p:pic>
      <p:pic>
        <p:nvPicPr>
          <p:cNvPr id="2068" name="Picture 20" descr="C:\Users\Ольга\Desktop\ПМО\10-12-2017_11-20-27\FullSizeRender (1)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70000" y="3286124"/>
            <a:ext cx="1674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" name="Picture 5" descr="D:\Design\Для профориентации\шаблон презентации\лого в угол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370"/>
            <a:ext cx="1367556" cy="7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" name="Схема 47"/>
          <p:cNvGraphicFramePr/>
          <p:nvPr/>
        </p:nvGraphicFramePr>
        <p:xfrm>
          <a:off x="785786" y="1071546"/>
          <a:ext cx="6715172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928794" y="4929198"/>
            <a:ext cx="5231210" cy="285752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 cmpd="sng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 Narrow" pitchFamily="34" charset="0"/>
              </a:rPr>
              <a:t>ДИНАМИКА ДОСТИЖЕНИЯ ЦЕЛЕВЫХ ПОКАЗАТЕЛЕЙ</a:t>
            </a:r>
          </a:p>
        </p:txBody>
      </p:sp>
      <p:grpSp>
        <p:nvGrpSpPr>
          <p:cNvPr id="2" name="Группа 121"/>
          <p:cNvGrpSpPr/>
          <p:nvPr/>
        </p:nvGrpSpPr>
        <p:grpSpPr>
          <a:xfrm>
            <a:off x="1887458" y="5286386"/>
            <a:ext cx="6113566" cy="1289005"/>
            <a:chOff x="337951" y="5715728"/>
            <a:chExt cx="4801771" cy="1158580"/>
          </a:xfrm>
        </p:grpSpPr>
        <p:graphicFrame>
          <p:nvGraphicFramePr>
            <p:cNvPr id="29" name="Схема 28"/>
            <p:cNvGraphicFramePr/>
            <p:nvPr>
              <p:extLst>
                <p:ext uri="{D42A27DB-BD31-4B8C-83A1-F6EECF244321}">
                  <p14:modId xmlns:p14="http://schemas.microsoft.com/office/powerpoint/2010/main" val="3886436665"/>
                </p:ext>
              </p:extLst>
            </p:nvPr>
          </p:nvGraphicFramePr>
          <p:xfrm>
            <a:off x="364754" y="6089889"/>
            <a:ext cx="1417120" cy="5627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7" r:lo="rId28" r:qs="rId29" r:cs="rId30"/>
            </a:graphicData>
          </a:graphic>
        </p:graphicFrame>
        <p:graphicFrame>
          <p:nvGraphicFramePr>
            <p:cNvPr id="30" name="Схема 29"/>
            <p:cNvGraphicFramePr/>
            <p:nvPr>
              <p:extLst>
                <p:ext uri="{D42A27DB-BD31-4B8C-83A1-F6EECF244321}">
                  <p14:modId xmlns:p14="http://schemas.microsoft.com/office/powerpoint/2010/main" val="2547737823"/>
                </p:ext>
              </p:extLst>
            </p:nvPr>
          </p:nvGraphicFramePr>
          <p:xfrm>
            <a:off x="1864994" y="6095999"/>
            <a:ext cx="1306931" cy="5975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2" r:lo="rId33" r:qs="rId34" r:cs="rId35"/>
            </a:graphicData>
          </a:graphic>
        </p:graphicFrame>
        <p:graphicFrame>
          <p:nvGraphicFramePr>
            <p:cNvPr id="31" name="Схема 30"/>
            <p:cNvGraphicFramePr/>
            <p:nvPr>
              <p:extLst>
                <p:ext uri="{D42A27DB-BD31-4B8C-83A1-F6EECF244321}">
                  <p14:modId xmlns:p14="http://schemas.microsoft.com/office/powerpoint/2010/main" val="1379653566"/>
                </p:ext>
              </p:extLst>
            </p:nvPr>
          </p:nvGraphicFramePr>
          <p:xfrm>
            <a:off x="3219572" y="6095960"/>
            <a:ext cx="1306931" cy="5975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7" r:lo="rId38" r:qs="rId39" r:cs="rId40"/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337951" y="5769026"/>
              <a:ext cx="1836495" cy="331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prstClr val="black"/>
                  </a:solidFill>
                  <a:latin typeface="Arial Narrow" pitchFamily="34" charset="0"/>
                </a:rPr>
                <a:t>КОЛИЧЕСТВО ОБУЧАЮЩИХСЯ </a:t>
              </a:r>
            </a:p>
            <a:p>
              <a:r>
                <a:rPr lang="ru-RU" sz="900" b="1" dirty="0" smtClean="0">
                  <a:solidFill>
                    <a:prstClr val="black"/>
                  </a:solidFill>
                  <a:latin typeface="Arial Narrow" pitchFamily="34" charset="0"/>
                </a:rPr>
                <a:t>В ФОРМАТЕ   ПМО, чел.</a:t>
              </a:r>
              <a:endParaRPr lang="ru-RU" sz="9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5" name="Группа 129"/>
            <p:cNvGrpSpPr/>
            <p:nvPr/>
          </p:nvGrpSpPr>
          <p:grpSpPr>
            <a:xfrm>
              <a:off x="451066" y="6547651"/>
              <a:ext cx="1148585" cy="323852"/>
              <a:chOff x="451066" y="6547651"/>
              <a:chExt cx="1148585" cy="323852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066" y="6547651"/>
                <a:ext cx="469900" cy="32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9751" y="6547653"/>
                <a:ext cx="469900" cy="32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" name="Группа 135"/>
            <p:cNvGrpSpPr/>
            <p:nvPr/>
          </p:nvGrpSpPr>
          <p:grpSpPr>
            <a:xfrm>
              <a:off x="1992272" y="6547658"/>
              <a:ext cx="1098980" cy="326650"/>
              <a:chOff x="390727" y="6547658"/>
              <a:chExt cx="1098980" cy="326650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27" y="6550458"/>
                <a:ext cx="469900" cy="32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9807" y="6547658"/>
                <a:ext cx="469900" cy="32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Группа 147"/>
            <p:cNvGrpSpPr/>
            <p:nvPr/>
          </p:nvGrpSpPr>
          <p:grpSpPr>
            <a:xfrm>
              <a:off x="3332687" y="6547658"/>
              <a:ext cx="1035472" cy="323850"/>
              <a:chOff x="-136960" y="6538320"/>
              <a:chExt cx="1035472" cy="323850"/>
            </a:xfrm>
          </p:grpSpPr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6960" y="6538320"/>
                <a:ext cx="469900" cy="32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12" y="6538320"/>
                <a:ext cx="469900" cy="32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1822024" y="5715728"/>
              <a:ext cx="1852799" cy="456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prstClr val="black"/>
                  </a:solidFill>
                  <a:latin typeface="Arial Narrow" pitchFamily="34" charset="0"/>
                </a:rPr>
                <a:t>КОЛИЧЕСТВО ОПОП, </a:t>
              </a:r>
            </a:p>
            <a:p>
              <a:r>
                <a:rPr lang="ru-RU" sz="900" b="1" dirty="0" smtClean="0">
                  <a:solidFill>
                    <a:prstClr val="black"/>
                  </a:solidFill>
                  <a:latin typeface="Arial Narrow" pitchFamily="34" charset="0"/>
                </a:rPr>
                <a:t>РЕАЛИЗУЕМЫХ В ФОРМАТЕ  </a:t>
              </a:r>
            </a:p>
            <a:p>
              <a:r>
                <a:rPr lang="ru-RU" sz="900" b="1" dirty="0" smtClean="0">
                  <a:solidFill>
                    <a:prstClr val="black"/>
                  </a:solidFill>
                  <a:latin typeface="Arial Narrow" pitchFamily="34" charset="0"/>
                </a:rPr>
                <a:t>ПМО, ед.</a:t>
              </a:r>
              <a:endParaRPr lang="ru-RU" sz="9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63015" y="5715731"/>
              <a:ext cx="1976707" cy="456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prstClr val="black"/>
                  </a:solidFill>
                  <a:latin typeface="Arial Narrow" pitchFamily="34" charset="0"/>
                </a:rPr>
                <a:t>КОЛИЧЕСТВО ПРЕДПРИЯТИЙ, </a:t>
              </a:r>
            </a:p>
            <a:p>
              <a:r>
                <a:rPr lang="ru-RU" sz="900" b="1" dirty="0" smtClean="0">
                  <a:solidFill>
                    <a:prstClr val="black"/>
                  </a:solidFill>
                  <a:latin typeface="Arial Narrow" pitchFamily="34" charset="0"/>
                </a:rPr>
                <a:t>УЧАСТВУЮЩИХ В </a:t>
              </a:r>
            </a:p>
            <a:p>
              <a:r>
                <a:rPr lang="ru-RU" sz="900" b="1" dirty="0" smtClean="0">
                  <a:solidFill>
                    <a:prstClr val="black"/>
                  </a:solidFill>
                  <a:latin typeface="Arial Narrow" pitchFamily="34" charset="0"/>
                </a:rPr>
                <a:t>ОБРАЗОВАТЕЛЬНОМ ПРОЦЕССЕ, ед.</a:t>
              </a:r>
              <a:endParaRPr lang="ru-RU" sz="9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</p:grpSp>
      <p:pic>
        <p:nvPicPr>
          <p:cNvPr id="4098" name="Picture 2" descr="http://oilgasforum.ru/tnf-2016/foto/images/thumb_Image00061.jpg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0" y="1023928"/>
            <a:ext cx="1643042" cy="1095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1171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73901" y="998434"/>
            <a:ext cx="3896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0" i="0" u="none" strike="noStrike" kern="1200" baseline="0">
                <a:solidFill>
                  <a:srgbClr val="242852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СТЕПЕНЬ ВАЖНОСТИ РЕАЛИЗАЦИИ ПМО</a:t>
            </a:r>
          </a:p>
          <a:p>
            <a:pPr algn="ctr">
              <a:defRPr sz="1200" b="0" i="0" u="none" strike="noStrike" kern="1200" baseline="0">
                <a:solidFill>
                  <a:srgbClr val="242852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ПО МНЕНИЮ ИНДУСТРИАЛЬНЫХ ПАРТНЕРОВ, %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6" name="Диаграмма 45"/>
          <p:cNvGraphicFramePr/>
          <p:nvPr>
            <p:extLst/>
          </p:nvPr>
        </p:nvGraphicFramePr>
        <p:xfrm>
          <a:off x="-636898" y="1272163"/>
          <a:ext cx="5705483" cy="3567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7" name="Picture 31" descr="man.jp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83" y="2615374"/>
            <a:ext cx="1031850" cy="86081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6149" y="3984020"/>
            <a:ext cx="1131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 sz="1200" b="0" i="0" u="none" strike="noStrike" kern="1200" baseline="0">
                <a:solidFill>
                  <a:srgbClr val="242852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dirty="0" smtClean="0">
                <a:solidFill>
                  <a:srgbClr val="0070C0"/>
                </a:solidFill>
              </a:rPr>
              <a:t>Высокая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§"/>
              <a:defRPr sz="1200" b="0" i="0" u="none" strike="noStrike" kern="1200" baseline="0">
                <a:solidFill>
                  <a:srgbClr val="242852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Средняя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4027262" y="1066389"/>
            <a:ext cx="18106" cy="360389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81192" y="6448251"/>
            <a:ext cx="2133600" cy="365125"/>
          </a:xfrm>
        </p:spPr>
        <p:txBody>
          <a:bodyPr/>
          <a:lstStyle/>
          <a:p>
            <a:fld id="{4E3914EA-46C1-784A-A817-F5D196E6F19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8" name="Picture 2" descr="D:\Design\Для профориентации\шаблон презентации\верхняя плаш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24328" cy="92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Design\Для профориентации\шаблон презентации\нижняя плаш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" y="6653261"/>
            <a:ext cx="8123644" cy="20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Design\Для профориентации\шаблон презентации\лого в угол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370"/>
            <a:ext cx="1367556" cy="7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42035" y="214290"/>
            <a:ext cx="7816113" cy="617698"/>
          </a:xfrm>
          <a:prstGeom prst="rect">
            <a:avLst/>
          </a:prstGeom>
        </p:spPr>
        <p:txBody>
          <a:bodyPr vert="horz" lIns="121877" tIns="60938" rIns="121877" bIns="60938" rtlCol="0" anchor="ctr">
            <a:noAutofit/>
          </a:bodyPr>
          <a:lstStyle>
            <a:defPPr>
              <a:defRPr lang="ru-RU"/>
            </a:defPPr>
            <a:lvl1pPr defTabSz="914400" eaLnBrk="1" fontAlgn="auto" latinLnBrk="0" hangingPunct="1">
              <a:spcAft>
                <a:spcPts val="0"/>
              </a:spcAft>
              <a:buNone/>
              <a:defRPr sz="2800" b="1" i="0">
                <a:solidFill>
                  <a:srgbClr val="4F81BD">
                    <a:lumMod val="75000"/>
                  </a:srgb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Промежуточные итоги реализации ПМО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Опрос (анкетирование) индустриальных партнеров – 2017 г. </a:t>
            </a:r>
            <a:endParaRPr lang="ru-RU" sz="18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750197934"/>
              </p:ext>
            </p:extLst>
          </p:nvPr>
        </p:nvGraphicFramePr>
        <p:xfrm>
          <a:off x="6911198" y="1575988"/>
          <a:ext cx="2053290" cy="313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926575" y="1834787"/>
            <a:ext cx="211837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качества подготовки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выпускников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85396" y="1147565"/>
            <a:ext cx="4149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0" i="0" u="none" strike="noStrike" kern="1200" baseline="0">
                <a:solidFill>
                  <a:srgbClr val="242852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НАИБОЛЕЕ ВАЖНЫЕ АСПЕКТЫ РЕАЛИЗАЦИИ ПМО ПО МНЕНИЮ ИНДУСТРИАЛЬНЫХ ПАРТНЕРОВ, %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9688" y="3984628"/>
            <a:ext cx="33582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Сокращение 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algn="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адаптационного периода на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предприятие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26575" y="2556155"/>
            <a:ext cx="211837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Отбор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молодых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специалистов для трудоустройства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75226" y="3260890"/>
            <a:ext cx="25697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Возможность </a:t>
            </a:r>
          </a:p>
          <a:p>
            <a:pPr lvl="0" algn="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оценки уровня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подготовки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обучающихся</a:t>
            </a:r>
          </a:p>
        </p:txBody>
      </p:sp>
      <p:pic>
        <p:nvPicPr>
          <p:cNvPr id="31" name="Picture 2" descr="Картинки по запросу транснефть сибирь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3" y="4806627"/>
            <a:ext cx="1438506" cy="71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696" y="5449098"/>
            <a:ext cx="159507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64" y="6299521"/>
            <a:ext cx="2011852" cy="26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20" y="5012659"/>
            <a:ext cx="1418920" cy="43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9" descr="C:\Users\nijazovadm\Desktop\logoNEW1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74" y="5468460"/>
            <a:ext cx="687436" cy="72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C:\Users\nijazovadm\Desktop\main-logo.png"/>
          <p:cNvPicPr>
            <a:picLocks noChangeAspect="1" noChangeArrowheads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3" y="6154565"/>
            <a:ext cx="1646625" cy="45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1" descr="C:\Users\nijazovadm\Desktop\roso_logo.png"/>
          <p:cNvPicPr>
            <a:picLocks noChangeAspect="1" noChangeArrowheads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42" y="5073062"/>
            <a:ext cx="1456654" cy="3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C:\Users\nijazovadm\Desktop\ПМО 2016-17\ЛОГО\Снимок.PNG"/>
          <p:cNvPicPr>
            <a:picLocks noChangeAspect="1" noChangeArrowheads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612" y="6196274"/>
            <a:ext cx="2318056" cy="43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" descr="C:\Users\nijazovadm\Desktop\2b734d6380c78643102a0d5b76bdf67e.jpg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6"/>
          <a:stretch/>
        </p:blipFill>
        <p:spPr bwMode="auto">
          <a:xfrm>
            <a:off x="7818040" y="4953621"/>
            <a:ext cx="1194100" cy="51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5" descr="C:\Users\nijazovadm\Desktop\logo1.gif"/>
          <p:cNvPicPr>
            <a:picLocks noChangeAspect="1" noChangeArrowheads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340" y="5661310"/>
            <a:ext cx="1301065" cy="4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nijazovadm\Desktop\logo_annpz.jpg"/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38" y="6043294"/>
            <a:ext cx="1616687" cy="5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Картинки по запросу новатэк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04" y="4838907"/>
            <a:ext cx="1202722" cy="63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Картинки по запросу мостострой 11"/>
          <p:cNvPicPr>
            <a:picLocks noChangeAspect="1" noChangeArrowheads="1"/>
          </p:cNvPicPr>
          <p:nvPr/>
        </p:nvPicPr>
        <p:blipFill rotWithShape="1">
          <a:blip r:embed="rId2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1" t="41120" r="24601" b="41693"/>
          <a:stretch/>
        </p:blipFill>
        <p:spPr bwMode="auto">
          <a:xfrm>
            <a:off x="1874707" y="5691785"/>
            <a:ext cx="1643065" cy="37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Картинки по запросу газпром трансгаз сургут"/>
          <p:cNvPicPr>
            <a:picLocks noChangeAspect="1" noChangeArrowheads="1"/>
          </p:cNvPicPr>
          <p:nvPr/>
        </p:nvPicPr>
        <p:blipFill rotWithShape="1"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" b="9346"/>
          <a:stretch/>
        </p:blipFill>
        <p:spPr bwMode="auto">
          <a:xfrm>
            <a:off x="3517772" y="4825035"/>
            <a:ext cx="1305289" cy="67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Картинки по запросу тдск"/>
          <p:cNvPicPr>
            <a:picLocks noChangeAspect="1" noChangeArrowheads="1"/>
          </p:cNvPicPr>
          <p:nvPr/>
        </p:nvPicPr>
        <p:blipFill rotWithShape="1">
          <a:blip r:embed="rId2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2" b="24731"/>
          <a:stretch/>
        </p:blipFill>
        <p:spPr bwMode="auto">
          <a:xfrm>
            <a:off x="5246967" y="5639718"/>
            <a:ext cx="1332437" cy="44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Картинки по запросу сибур логотип"/>
          <p:cNvPicPr>
            <a:picLocks noChangeAspect="1" noChangeArrowheads="1"/>
          </p:cNvPicPr>
          <p:nvPr/>
        </p:nvPicPr>
        <p:blipFill>
          <a:blip r:embed="rId2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4" y="5614318"/>
            <a:ext cx="1620464" cy="5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Прямая соединительная линия 58"/>
          <p:cNvCxnSpPr/>
          <p:nvPr/>
        </p:nvCxnSpPr>
        <p:spPr>
          <a:xfrm>
            <a:off x="247856" y="4680983"/>
            <a:ext cx="8642144" cy="4341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15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единительная линия 47"/>
          <p:cNvCxnSpPr/>
          <p:nvPr/>
        </p:nvCxnSpPr>
        <p:spPr>
          <a:xfrm flipV="1">
            <a:off x="4121385" y="2292920"/>
            <a:ext cx="4267039" cy="149612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"/>
          <a:stretch/>
        </p:blipFill>
        <p:spPr>
          <a:xfrm>
            <a:off x="5440795" y="1481362"/>
            <a:ext cx="3955741" cy="26751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91784" y="1124744"/>
            <a:ext cx="32887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Доля  контингента обучающихся по образовательным программам </a:t>
            </a:r>
            <a:r>
              <a:rPr lang="ru-RU" sz="11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бакалавриата</a:t>
            </a:r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/ </a:t>
            </a:r>
            <a:r>
              <a:rPr lang="ru-RU" sz="11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специалитета</a:t>
            </a:r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реализуемым  в  практико-модульном формате</a:t>
            </a:r>
            <a:endParaRPr lang="ru-RU" sz="11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83130" y="3770230"/>
            <a:ext cx="701238" cy="261610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2016 год</a:t>
            </a:r>
            <a:endParaRPr lang="ru-RU" sz="11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64422" y="3127288"/>
            <a:ext cx="499470" cy="430887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2020 </a:t>
            </a: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год</a:t>
            </a:r>
            <a:endParaRPr lang="ru-RU" sz="11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3502" y="3501008"/>
            <a:ext cx="1006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5,4 %</a:t>
            </a:r>
            <a:endParaRPr lang="ru-RU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17638" y="1794302"/>
            <a:ext cx="100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80,0 %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7009" y="4952590"/>
            <a:ext cx="2657215" cy="678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latin typeface="Arial Narrow" pitchFamily="34" charset="0"/>
              </a:rPr>
              <a:t> Сокращение адаптационного периода при трудоустройстве выпускников</a:t>
            </a:r>
            <a:endParaRPr lang="ru-RU" sz="1200" dirty="0">
              <a:latin typeface="Arial Narrow" pitchFamily="34" charset="0"/>
            </a:endParaRPr>
          </a:p>
        </p:txBody>
      </p:sp>
      <p:pic>
        <p:nvPicPr>
          <p:cNvPr id="17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80" y="-10200"/>
            <a:ext cx="1168673" cy="6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Design\Для профориентации\шаблон презентации\верхняя плаш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24328" cy="92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Design\Для профориентации\шаблон презентации\нижняя плаш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" y="6653261"/>
            <a:ext cx="8123644" cy="20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Design\Для профориентации\шаблон презентации\лого в угол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370"/>
            <a:ext cx="1367556" cy="7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42035" y="214290"/>
            <a:ext cx="7816113" cy="617698"/>
          </a:xfrm>
          <a:prstGeom prst="rect">
            <a:avLst/>
          </a:prstGeom>
        </p:spPr>
        <p:txBody>
          <a:bodyPr vert="horz" lIns="121877" tIns="60938" rIns="121877" bIns="60938" rtlCol="0" anchor="ctr">
            <a:noAutofit/>
          </a:bodyPr>
          <a:lstStyle>
            <a:defPPr>
              <a:defRPr lang="ru-RU"/>
            </a:defPPr>
            <a:lvl1pPr defTabSz="914400" eaLnBrk="1" fontAlgn="auto" latinLnBrk="0" hangingPunct="1">
              <a:spcAft>
                <a:spcPts val="0"/>
              </a:spcAft>
              <a:buNone/>
              <a:defRPr sz="2800" b="1" i="0">
                <a:solidFill>
                  <a:srgbClr val="4F81BD">
                    <a:lumMod val="75000"/>
                  </a:srgb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Эффекты от реализации практико-ориентированного обучения</a:t>
            </a:r>
            <a:endParaRPr lang="ru-RU" sz="18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84497" y="2238300"/>
            <a:ext cx="3736010" cy="154681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4004751" y="3863298"/>
            <a:ext cx="24536" cy="279875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73" y="2155618"/>
            <a:ext cx="3277257" cy="3252367"/>
          </a:xfrm>
          <a:prstGeom prst="rect">
            <a:avLst/>
          </a:prstGeom>
        </p:spPr>
      </p:pic>
      <p:sp>
        <p:nvSpPr>
          <p:cNvPr id="52" name="Скругленный прямоугольник 4"/>
          <p:cNvSpPr/>
          <p:nvPr/>
        </p:nvSpPr>
        <p:spPr>
          <a:xfrm>
            <a:off x="-15992" y="3846181"/>
            <a:ext cx="2571768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Cambria Math" pitchFamily="18" charset="0"/>
              </a:rPr>
              <a:t> Обеспечение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Cambria Math" pitchFamily="18" charset="0"/>
              </a:rPr>
              <a:t>квалифицированными 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Cambria Math" pitchFamily="18" charset="0"/>
              </a:rPr>
              <a:t>конкурентоспособными инженерными кадрами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Cambria Math" pitchFamily="18" charset="0"/>
            </a:endParaRPr>
          </a:p>
        </p:txBody>
      </p:sp>
      <p:sp>
        <p:nvSpPr>
          <p:cNvPr id="53" name="Скругленный прямоугольник 4"/>
          <p:cNvSpPr/>
          <p:nvPr/>
        </p:nvSpPr>
        <p:spPr>
          <a:xfrm>
            <a:off x="5292250" y="4941241"/>
            <a:ext cx="3851750" cy="25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Cambria Math" pitchFamily="18" charset="0"/>
              </a:rPr>
              <a:t> Повышение качества регионального рынка труда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Cambria Math" pitchFamily="18" charset="0"/>
            </a:endParaRPr>
          </a:p>
        </p:txBody>
      </p:sp>
      <p:sp>
        <p:nvSpPr>
          <p:cNvPr id="54" name="Скругленный прямоугольник 4"/>
          <p:cNvSpPr/>
          <p:nvPr/>
        </p:nvSpPr>
        <p:spPr>
          <a:xfrm>
            <a:off x="58267" y="4522928"/>
            <a:ext cx="2900601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Cambria Math" pitchFamily="18" charset="0"/>
              </a:rPr>
              <a:t> Возможность формирования кадрового резерва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Cambria Math" pitchFamily="18" charset="0"/>
            </a:endParaRPr>
          </a:p>
        </p:txBody>
      </p:sp>
      <p:sp>
        <p:nvSpPr>
          <p:cNvPr id="55" name="Скругленный прямоугольник 4"/>
          <p:cNvSpPr/>
          <p:nvPr/>
        </p:nvSpPr>
        <p:spPr>
          <a:xfrm>
            <a:off x="4932040" y="5265787"/>
            <a:ext cx="4104456" cy="25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Cambria Math" pitchFamily="18" charset="0"/>
              </a:rPr>
              <a:t>  Укрепление региональной инженерной инфраструктуры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Cambria Math" pitchFamily="18" charset="0"/>
            </a:endParaRPr>
          </a:p>
        </p:txBody>
      </p:sp>
      <p:sp>
        <p:nvSpPr>
          <p:cNvPr id="57" name="Скругленный прямоугольник 4"/>
          <p:cNvSpPr/>
          <p:nvPr/>
        </p:nvSpPr>
        <p:spPr>
          <a:xfrm>
            <a:off x="3131839" y="1629463"/>
            <a:ext cx="2957903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Cambria Math" pitchFamily="18" charset="0"/>
              </a:rPr>
              <a:t>  Повышение конкурентоспособности вуза  на рынке образовательных услуг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Cambria Math" pitchFamily="18" charset="0"/>
            </a:endParaRPr>
          </a:p>
        </p:txBody>
      </p:sp>
      <p:sp>
        <p:nvSpPr>
          <p:cNvPr id="59" name="Скругленный прямоугольник 4"/>
          <p:cNvSpPr/>
          <p:nvPr/>
        </p:nvSpPr>
        <p:spPr>
          <a:xfrm>
            <a:off x="2541699" y="1204068"/>
            <a:ext cx="3015803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Cambria Math" pitchFamily="18" charset="0"/>
              </a:rPr>
              <a:t>  Повышение качества подготовки по реализуемым образовательным программам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Cambria Math" pitchFamily="18" charset="0"/>
            </a:endParaRPr>
          </a:p>
        </p:txBody>
      </p:sp>
      <p:sp>
        <p:nvSpPr>
          <p:cNvPr id="60" name="Скругленный прямоугольник 4"/>
          <p:cNvSpPr/>
          <p:nvPr/>
        </p:nvSpPr>
        <p:spPr>
          <a:xfrm>
            <a:off x="5652120" y="4581128"/>
            <a:ext cx="3636297" cy="25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Cambria Math" pitchFamily="18" charset="0"/>
              </a:rPr>
              <a:t>  Укрепление и развитие кадрового потенциала региона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Cambria Math" pitchFamily="18" charset="0"/>
            </a:endParaRPr>
          </a:p>
        </p:txBody>
      </p:sp>
      <p:sp>
        <p:nvSpPr>
          <p:cNvPr id="61" name="Скругленный прямоугольник 4"/>
          <p:cNvSpPr/>
          <p:nvPr/>
        </p:nvSpPr>
        <p:spPr>
          <a:xfrm>
            <a:off x="4459359" y="5589240"/>
            <a:ext cx="4577137" cy="25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Cambria Math" pitchFamily="18" charset="0"/>
              </a:rPr>
              <a:t>Создание условий для закрепления талантливой молодежи в регионе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Cambria Math" pitchFamily="18" charset="0"/>
            </a:endParaRPr>
          </a:p>
        </p:txBody>
      </p:sp>
      <p:pic>
        <p:nvPicPr>
          <p:cNvPr id="62" name="Рисунок 61" descr="3574f04d49c215d24ee664f5362550a6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114" b="64127"/>
          <a:stretch>
            <a:fillRect/>
          </a:stretch>
        </p:blipFill>
        <p:spPr>
          <a:xfrm>
            <a:off x="4408860" y="3769123"/>
            <a:ext cx="840259" cy="65399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555776" y="4437112"/>
            <a:ext cx="154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Индустриальный партнер</a:t>
            </a:r>
            <a:endParaRPr lang="ru-RU" sz="1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50546" y="4410806"/>
            <a:ext cx="115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Регион</a:t>
            </a:r>
            <a:endParaRPr lang="ru-RU" sz="1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9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31AF7D7-7C61-4B44-906C-7D7EAA76B6A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94969" y="1219857"/>
            <a:ext cx="2827198" cy="385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latin typeface="Arial Narrow" pitchFamily="34" charset="0"/>
              </a:rPr>
              <a:t>Участие в учебном процессе специалистов с производства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20930" y="1603509"/>
            <a:ext cx="2624095" cy="555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latin typeface="Arial Narrow" pitchFamily="34" charset="0"/>
              </a:rPr>
              <a:t>Независимая экспертная оценка результатов обучения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65223" y="5524319"/>
            <a:ext cx="3297328" cy="678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latin typeface="Arial Narrow" pitchFamily="34" charset="0"/>
              </a:rPr>
              <a:t> Экономия ресурсов на переобучение молодых специалистов</a:t>
            </a:r>
            <a:endParaRPr lang="ru-RU" sz="1200" dirty="0">
              <a:latin typeface="Arial Narrow" pitchFamily="34" charset="0"/>
            </a:endParaRPr>
          </a:p>
        </p:txBody>
      </p:sp>
      <p:pic>
        <p:nvPicPr>
          <p:cNvPr id="75" name="Picture 5" descr="D:\Design\Для профориентации\шаблон презентации\лого в угол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45" y="2614369"/>
            <a:ext cx="1367556" cy="7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ex.com.kz/images/1/prom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1"/>
          <a:stretch/>
        </p:blipFill>
        <p:spPr bwMode="auto">
          <a:xfrm>
            <a:off x="2869323" y="3794099"/>
            <a:ext cx="838581" cy="6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3857620" y="3214686"/>
            <a:ext cx="1643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 Narrow" pitchFamily="34" charset="0"/>
              </a:rPr>
              <a:t>Скорректированная </a:t>
            </a:r>
            <a:r>
              <a:rPr lang="ru-RU" sz="1000" dirty="0" err="1" smtClean="0">
                <a:latin typeface="Arial Narrow" pitchFamily="34" charset="0"/>
              </a:rPr>
              <a:t>компетентностная</a:t>
            </a:r>
            <a:r>
              <a:rPr lang="ru-RU" sz="1000" dirty="0" smtClean="0">
                <a:latin typeface="Arial Narrow" pitchFamily="34" charset="0"/>
              </a:rPr>
              <a:t> модель выпускника</a:t>
            </a:r>
            <a:endParaRPr lang="ru-RU" sz="1000" dirty="0">
              <a:latin typeface="Arial Narrow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86182" y="4572008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 Narrow" pitchFamily="34" charset="0"/>
              </a:rPr>
              <a:t>Согласованная образовательная программа</a:t>
            </a:r>
            <a:endParaRPr lang="ru-RU" sz="1000" dirty="0">
              <a:latin typeface="Arial Narrow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929058" y="260026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 Narrow" pitchFamily="34" charset="0"/>
              </a:rPr>
              <a:t>Проект </a:t>
            </a:r>
            <a:r>
              <a:rPr lang="ru-RU" sz="1000" dirty="0" err="1" smtClean="0">
                <a:latin typeface="Arial Narrow" pitchFamily="34" charset="0"/>
              </a:rPr>
              <a:t>компетентностной</a:t>
            </a:r>
            <a:r>
              <a:rPr lang="ru-RU" sz="1000" dirty="0" smtClean="0">
                <a:latin typeface="Arial Narrow" pitchFamily="34" charset="0"/>
              </a:rPr>
              <a:t> модели выпускника</a:t>
            </a:r>
            <a:endParaRPr lang="ru-RU" sz="1000" dirty="0">
              <a:latin typeface="Arial Narrow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929058" y="402902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 Narrow" pitchFamily="34" charset="0"/>
              </a:rPr>
              <a:t>Проект образовательной программы</a:t>
            </a:r>
            <a:endParaRPr lang="ru-RU" sz="1000" dirty="0">
              <a:latin typeface="Arial Narrow" pitchFamily="34" charset="0"/>
            </a:endParaRPr>
          </a:p>
        </p:txBody>
      </p:sp>
      <p:pic>
        <p:nvPicPr>
          <p:cNvPr id="17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80" y="-10200"/>
            <a:ext cx="1168673" cy="6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Design\Для профориентации\шаблон презентации\верхняя плаш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24328" cy="92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Design\Для профориентации\шаблон презентации\нижняя плаш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" y="6653261"/>
            <a:ext cx="8123644" cy="20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Design\Для профориентации\шаблон презентации\лого в угол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370"/>
            <a:ext cx="1367556" cy="7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42035" y="214290"/>
            <a:ext cx="7816113" cy="617698"/>
          </a:xfrm>
          <a:prstGeom prst="rect">
            <a:avLst/>
          </a:prstGeom>
        </p:spPr>
        <p:txBody>
          <a:bodyPr vert="horz" lIns="121877" tIns="60938" rIns="121877" bIns="60938" rtlCol="0" anchor="ctr">
            <a:noAutofit/>
          </a:bodyPr>
          <a:lstStyle>
            <a:defPPr>
              <a:defRPr lang="ru-RU"/>
            </a:defPPr>
            <a:lvl1pPr defTabSz="914400" eaLnBrk="1" fontAlgn="auto" latinLnBrk="0" hangingPunct="1">
              <a:spcAft>
                <a:spcPts val="0"/>
              </a:spcAft>
              <a:buNone/>
              <a:defRPr sz="2800" b="1" i="0">
                <a:solidFill>
                  <a:srgbClr val="4F81BD">
                    <a:lumMod val="75000"/>
                  </a:srgb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Этапы взаимодействия «вуз – индустриальный партнер» в процессе проектирования и реализации образовательных программ </a:t>
            </a:r>
            <a:endParaRPr lang="ru-RU" sz="18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0" y="1071546"/>
          <a:ext cx="914400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11"/>
          <a:srcRect l="26582" r="54430" b="80991"/>
          <a:stretch>
            <a:fillRect/>
          </a:stretch>
        </p:blipFill>
        <p:spPr bwMode="auto">
          <a:xfrm>
            <a:off x="285720" y="3000372"/>
            <a:ext cx="500066" cy="550073"/>
          </a:xfrm>
          <a:prstGeom prst="rect">
            <a:avLst/>
          </a:prstGeom>
          <a:noFill/>
        </p:spPr>
      </p:pic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11"/>
          <a:srcRect l="26582" r="54430" b="80991"/>
          <a:stretch>
            <a:fillRect/>
          </a:stretch>
        </p:blipFill>
        <p:spPr bwMode="auto">
          <a:xfrm>
            <a:off x="285720" y="2500306"/>
            <a:ext cx="500066" cy="550073"/>
          </a:xfrm>
          <a:prstGeom prst="rect">
            <a:avLst/>
          </a:prstGeom>
          <a:noFill/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11"/>
          <a:srcRect l="26582" r="54430" b="80991"/>
          <a:stretch>
            <a:fillRect/>
          </a:stretch>
        </p:blipFill>
        <p:spPr bwMode="auto">
          <a:xfrm>
            <a:off x="285720" y="3979073"/>
            <a:ext cx="500066" cy="550073"/>
          </a:xfrm>
          <a:prstGeom prst="rect">
            <a:avLst/>
          </a:prstGeom>
          <a:noFill/>
        </p:spPr>
      </p:pic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11"/>
          <a:srcRect l="26582" r="54430" b="80991"/>
          <a:stretch>
            <a:fillRect/>
          </a:stretch>
        </p:blipFill>
        <p:spPr bwMode="auto">
          <a:xfrm>
            <a:off x="285720" y="3479007"/>
            <a:ext cx="500066" cy="550073"/>
          </a:xfrm>
          <a:prstGeom prst="rect">
            <a:avLst/>
          </a:prstGeom>
          <a:noFill/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11"/>
          <a:srcRect l="26582" r="54430" b="80991"/>
          <a:stretch>
            <a:fillRect/>
          </a:stretch>
        </p:blipFill>
        <p:spPr bwMode="auto">
          <a:xfrm>
            <a:off x="285720" y="4479139"/>
            <a:ext cx="500066" cy="550073"/>
          </a:xfrm>
          <a:prstGeom prst="rect">
            <a:avLst/>
          </a:prstGeom>
          <a:noFill/>
        </p:spPr>
      </p:pic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11"/>
          <a:srcRect l="26582" r="54430" b="80991"/>
          <a:stretch>
            <a:fillRect/>
          </a:stretch>
        </p:blipFill>
        <p:spPr bwMode="auto">
          <a:xfrm>
            <a:off x="285720" y="4979205"/>
            <a:ext cx="500066" cy="550073"/>
          </a:xfrm>
          <a:prstGeom prst="rect">
            <a:avLst/>
          </a:prstGeom>
          <a:noFill/>
        </p:spPr>
      </p:pic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11"/>
          <a:srcRect l="26582" r="54430" b="80991"/>
          <a:stretch>
            <a:fillRect/>
          </a:stretch>
        </p:blipFill>
        <p:spPr bwMode="auto">
          <a:xfrm>
            <a:off x="285720" y="5479271"/>
            <a:ext cx="500066" cy="550073"/>
          </a:xfrm>
          <a:prstGeom prst="rect">
            <a:avLst/>
          </a:prstGeom>
          <a:noFill/>
        </p:spPr>
      </p:pic>
      <p:pic>
        <p:nvPicPr>
          <p:cNvPr id="19" name="Picture 2" descr="Похожее изображение"/>
          <p:cNvPicPr>
            <a:picLocks noChangeAspect="1" noChangeArrowheads="1"/>
          </p:cNvPicPr>
          <p:nvPr/>
        </p:nvPicPr>
        <p:blipFill>
          <a:blip r:embed="rId11"/>
          <a:srcRect l="26582" r="54430" b="80991"/>
          <a:stretch>
            <a:fillRect/>
          </a:stretch>
        </p:blipFill>
        <p:spPr bwMode="auto">
          <a:xfrm>
            <a:off x="285720" y="5979337"/>
            <a:ext cx="500066" cy="550073"/>
          </a:xfrm>
          <a:prstGeom prst="rect">
            <a:avLst/>
          </a:prstGeom>
          <a:noFill/>
        </p:spPr>
      </p:pic>
      <p:pic>
        <p:nvPicPr>
          <p:cNvPr id="20" name="Picture 8" descr="&amp;Kcy;&amp;acy;&amp;rcy;&amp;tcy;&amp;icy;&amp;ncy;&amp;kcy;&amp;icy; &amp;pcy;&amp;ocy; &amp;zcy;&amp;acy;&amp;pcy;&amp;rcy;&amp;ocy;&amp;scy;&amp;ucy; &amp;zcy;&amp;acy;&amp;vcy;&amp;ocy;&amp;d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78607" b="79832"/>
          <a:stretch/>
        </p:blipFill>
        <p:spPr bwMode="auto">
          <a:xfrm>
            <a:off x="1559467" y="2500306"/>
            <a:ext cx="512203" cy="5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&amp;Kcy;&amp;acy;&amp;rcy;&amp;tcy;&amp;icy;&amp;ncy;&amp;kcy;&amp;icy; &amp;pcy;&amp;ocy; &amp;zcy;&amp;acy;&amp;pcy;&amp;rcy;&amp;ocy;&amp;scy;&amp;ucy; &amp;zcy;&amp;acy;&amp;vcy;&amp;ocy;&amp;d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78607" b="79832"/>
          <a:stretch/>
        </p:blipFill>
        <p:spPr bwMode="auto">
          <a:xfrm>
            <a:off x="1559467" y="3000372"/>
            <a:ext cx="512203" cy="5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&amp;Kcy;&amp;acy;&amp;rcy;&amp;tcy;&amp;icy;&amp;ncy;&amp;kcy;&amp;icy; &amp;pcy;&amp;ocy; &amp;zcy;&amp;acy;&amp;pcy;&amp;rcy;&amp;ocy;&amp;scy;&amp;ucy; &amp;zcy;&amp;acy;&amp;vcy;&amp;ocy;&amp;d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78607" b="79832"/>
          <a:stretch/>
        </p:blipFill>
        <p:spPr bwMode="auto">
          <a:xfrm>
            <a:off x="1559467" y="3500438"/>
            <a:ext cx="512203" cy="5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&amp;Kcy;&amp;acy;&amp;rcy;&amp;tcy;&amp;icy;&amp;ncy;&amp;kcy;&amp;icy; &amp;pcy;&amp;ocy; &amp;zcy;&amp;acy;&amp;pcy;&amp;rcy;&amp;ocy;&amp;scy;&amp;ucy; &amp;zcy;&amp;acy;&amp;vcy;&amp;ocy;&amp;d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78607" b="79832"/>
          <a:stretch/>
        </p:blipFill>
        <p:spPr bwMode="auto">
          <a:xfrm>
            <a:off x="1559467" y="4000504"/>
            <a:ext cx="512203" cy="5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&amp;Kcy;&amp;acy;&amp;rcy;&amp;tcy;&amp;icy;&amp;ncy;&amp;kcy;&amp;icy; &amp;pcy;&amp;ocy; &amp;zcy;&amp;acy;&amp;pcy;&amp;rcy;&amp;ocy;&amp;scy;&amp;ucy; &amp;zcy;&amp;acy;&amp;vcy;&amp;ocy;&amp;d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78607" b="79832"/>
          <a:stretch/>
        </p:blipFill>
        <p:spPr bwMode="auto">
          <a:xfrm>
            <a:off x="1559467" y="4500570"/>
            <a:ext cx="512203" cy="5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&amp;Kcy;&amp;acy;&amp;rcy;&amp;tcy;&amp;icy;&amp;ncy;&amp;kcy;&amp;icy; &amp;pcy;&amp;ocy; &amp;zcy;&amp;acy;&amp;pcy;&amp;rcy;&amp;ocy;&amp;scy;&amp;ucy; &amp;zcy;&amp;acy;&amp;vcy;&amp;ocy;&amp;d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78607" b="79832"/>
          <a:stretch/>
        </p:blipFill>
        <p:spPr bwMode="auto">
          <a:xfrm>
            <a:off x="1559467" y="5000636"/>
            <a:ext cx="512203" cy="5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&amp;Kcy;&amp;acy;&amp;rcy;&amp;tcy;&amp;icy;&amp;ncy;&amp;kcy;&amp;icy; &amp;pcy;&amp;ocy; &amp;zcy;&amp;acy;&amp;pcy;&amp;rcy;&amp;ocy;&amp;scy;&amp;ucy; &amp;zcy;&amp;acy;&amp;vcy;&amp;ocy;&amp;d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78607" b="79832"/>
          <a:stretch/>
        </p:blipFill>
        <p:spPr bwMode="auto">
          <a:xfrm>
            <a:off x="1559467" y="5500702"/>
            <a:ext cx="512203" cy="5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&amp;Kcy;&amp;acy;&amp;rcy;&amp;tcy;&amp;icy;&amp;ncy;&amp;kcy;&amp;icy; &amp;pcy;&amp;ocy; &amp;zcy;&amp;acy;&amp;pcy;&amp;rcy;&amp;ocy;&amp;scy;&amp;ucy; &amp;zcy;&amp;acy;&amp;vcy;&amp;ocy;&amp;d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78607" b="79832"/>
          <a:stretch/>
        </p:blipFill>
        <p:spPr bwMode="auto">
          <a:xfrm>
            <a:off x="1559467" y="6000768"/>
            <a:ext cx="512203" cy="5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 стрелкой 30"/>
          <p:cNvCxnSpPr>
            <a:endCxn id="21" idx="1"/>
          </p:cNvCxnSpPr>
          <p:nvPr/>
        </p:nvCxnSpPr>
        <p:spPr>
          <a:xfrm flipV="1">
            <a:off x="785786" y="3284299"/>
            <a:ext cx="773681" cy="182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85786" y="2786058"/>
            <a:ext cx="773681" cy="889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85786" y="4286256"/>
            <a:ext cx="773681" cy="889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85786" y="3786190"/>
            <a:ext cx="773681" cy="889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85786" y="5286388"/>
            <a:ext cx="773681" cy="889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85786" y="4786322"/>
            <a:ext cx="773681" cy="889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85786" y="6286520"/>
            <a:ext cx="773681" cy="889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85786" y="5786454"/>
            <a:ext cx="773681" cy="889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785786" y="5286388"/>
            <a:ext cx="773681" cy="46974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785786" y="5786454"/>
            <a:ext cx="773681" cy="46974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785786" y="4286256"/>
            <a:ext cx="773681" cy="46974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785786" y="3357562"/>
            <a:ext cx="714380" cy="39830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785786" y="4786322"/>
            <a:ext cx="773681" cy="52856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21" idx="1"/>
          </p:cNvCxnSpPr>
          <p:nvPr/>
        </p:nvCxnSpPr>
        <p:spPr>
          <a:xfrm>
            <a:off x="785786" y="2857496"/>
            <a:ext cx="773681" cy="42680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85786" y="3786190"/>
            <a:ext cx="773681" cy="52856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23" idx="1"/>
          </p:cNvCxnSpPr>
          <p:nvPr/>
        </p:nvCxnSpPr>
        <p:spPr>
          <a:xfrm rot="16200000" flipH="1">
            <a:off x="494878" y="3219841"/>
            <a:ext cx="1355497" cy="77368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29" idx="1"/>
          </p:cNvCxnSpPr>
          <p:nvPr/>
        </p:nvCxnSpPr>
        <p:spPr>
          <a:xfrm rot="16200000" flipH="1">
            <a:off x="673473" y="5398700"/>
            <a:ext cx="998307" cy="77368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13" idx="3"/>
            <a:endCxn id="22" idx="1"/>
          </p:cNvCxnSpPr>
          <p:nvPr/>
        </p:nvCxnSpPr>
        <p:spPr>
          <a:xfrm flipV="1">
            <a:off x="785786" y="3784365"/>
            <a:ext cx="773681" cy="146987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785786" y="4786322"/>
            <a:ext cx="773681" cy="146987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4" idx="3"/>
          </p:cNvCxnSpPr>
          <p:nvPr/>
        </p:nvCxnSpPr>
        <p:spPr>
          <a:xfrm flipV="1">
            <a:off x="785786" y="2786059"/>
            <a:ext cx="773681" cy="296824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8" descr="&amp;Kcy;&amp;acy;&amp;rcy;&amp;tcy;&amp;icy;&amp;ncy;&amp;kcy;&amp;icy; &amp;pcy;&amp;ocy; &amp;zcy;&amp;acy;&amp;pcy;&amp;rcy;&amp;ocy;&amp;scy;&amp;ucy; &amp;zcy;&amp;acy;&amp;vcy;&amp;ocy;&amp;d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78607" b="79832"/>
          <a:stretch/>
        </p:blipFill>
        <p:spPr bwMode="auto">
          <a:xfrm>
            <a:off x="5429256" y="3286124"/>
            <a:ext cx="512203" cy="5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8" t="72560" r="41658" b="19576"/>
          <a:stretch/>
        </p:blipFill>
        <p:spPr>
          <a:xfrm>
            <a:off x="3286116" y="3357562"/>
            <a:ext cx="500066" cy="444504"/>
          </a:xfrm>
          <a:prstGeom prst="rect">
            <a:avLst/>
          </a:prstGeom>
        </p:spPr>
      </p:pic>
      <p:cxnSp>
        <p:nvCxnSpPr>
          <p:cNvPr id="70" name="Прямая со стрелкой 69"/>
          <p:cNvCxnSpPr/>
          <p:nvPr/>
        </p:nvCxnSpPr>
        <p:spPr>
          <a:xfrm rot="10800000" flipV="1">
            <a:off x="3857620" y="3714752"/>
            <a:ext cx="1500198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3" name="Picture 8" descr="&amp;Kcy;&amp;acy;&amp;rcy;&amp;tcy;&amp;icy;&amp;ncy;&amp;kcy;&amp;icy; &amp;pcy;&amp;ocy; &amp;zcy;&amp;acy;&amp;pcy;&amp;rcy;&amp;ocy;&amp;scy;&amp;ucy; &amp;zcy;&amp;acy;&amp;vcy;&amp;ocy;&amp;d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78607" b="79832"/>
          <a:stretch/>
        </p:blipFill>
        <p:spPr bwMode="auto">
          <a:xfrm>
            <a:off x="5429256" y="2571744"/>
            <a:ext cx="512203" cy="5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8" t="72560" r="41658" b="19576"/>
          <a:stretch/>
        </p:blipFill>
        <p:spPr>
          <a:xfrm>
            <a:off x="3286116" y="2643182"/>
            <a:ext cx="500066" cy="444504"/>
          </a:xfrm>
          <a:prstGeom prst="rect">
            <a:avLst/>
          </a:prstGeom>
        </p:spPr>
      </p:pic>
      <p:cxnSp>
        <p:nvCxnSpPr>
          <p:cNvPr id="75" name="Прямая со стрелкой 74"/>
          <p:cNvCxnSpPr/>
          <p:nvPr/>
        </p:nvCxnSpPr>
        <p:spPr>
          <a:xfrm>
            <a:off x="3857620" y="3000372"/>
            <a:ext cx="1571636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" descr="&amp;Kcy;&amp;acy;&amp;rcy;&amp;tcy;&amp;icy;&amp;ncy;&amp;kcy;&amp;icy; &amp;pcy;&amp;ocy; &amp;zcy;&amp;acy;&amp;pcy;&amp;rcy;&amp;ocy;&amp;scy;&amp;ucy; &amp;zcy;&amp;acy;&amp;vcy;&amp;ocy;&amp;d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78607" b="79832"/>
          <a:stretch/>
        </p:blipFill>
        <p:spPr bwMode="auto">
          <a:xfrm>
            <a:off x="5429256" y="4000504"/>
            <a:ext cx="512203" cy="5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8" t="72560" r="41658" b="19576"/>
          <a:stretch/>
        </p:blipFill>
        <p:spPr>
          <a:xfrm>
            <a:off x="3286116" y="4071942"/>
            <a:ext cx="500066" cy="444504"/>
          </a:xfrm>
          <a:prstGeom prst="rect">
            <a:avLst/>
          </a:prstGeom>
        </p:spPr>
      </p:pic>
      <p:cxnSp>
        <p:nvCxnSpPr>
          <p:cNvPr id="85" name="Прямая со стрелкой 84"/>
          <p:cNvCxnSpPr/>
          <p:nvPr/>
        </p:nvCxnSpPr>
        <p:spPr>
          <a:xfrm>
            <a:off x="3857620" y="4427544"/>
            <a:ext cx="1571636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7" name="Picture 8" descr="&amp;Kcy;&amp;acy;&amp;rcy;&amp;tcy;&amp;icy;&amp;ncy;&amp;kcy;&amp;icy; &amp;pcy;&amp;ocy; &amp;zcy;&amp;acy;&amp;pcy;&amp;rcy;&amp;ocy;&amp;scy;&amp;ucy; &amp;zcy;&amp;acy;&amp;vcy;&amp;ocy;&amp;d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78607" b="79832"/>
          <a:stretch/>
        </p:blipFill>
        <p:spPr bwMode="auto">
          <a:xfrm>
            <a:off x="5429256" y="4643446"/>
            <a:ext cx="512203" cy="5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8" t="72560" r="41658" b="19576"/>
          <a:stretch/>
        </p:blipFill>
        <p:spPr>
          <a:xfrm>
            <a:off x="3286116" y="4714884"/>
            <a:ext cx="500066" cy="444504"/>
          </a:xfrm>
          <a:prstGeom prst="rect">
            <a:avLst/>
          </a:prstGeom>
        </p:spPr>
      </p:pic>
      <p:cxnSp>
        <p:nvCxnSpPr>
          <p:cNvPr id="91" name="Прямая со стрелкой 90"/>
          <p:cNvCxnSpPr/>
          <p:nvPr/>
        </p:nvCxnSpPr>
        <p:spPr>
          <a:xfrm rot="10800000" flipV="1">
            <a:off x="3857620" y="5000636"/>
            <a:ext cx="1500198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929454" y="400050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Narrow" pitchFamily="34" charset="0"/>
              </a:rPr>
              <a:t>Проведение практических занятий на производственных площадках</a:t>
            </a:r>
            <a:endParaRPr lang="ru-RU" sz="900" dirty="0">
              <a:latin typeface="Arial Narrow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000892" y="257174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Arial Narrow" pitchFamily="34" charset="0"/>
              </a:rPr>
              <a:t>Направление студентов на производственные площадки после получения ими теоретических знаний</a:t>
            </a:r>
            <a:endParaRPr lang="ru-RU" sz="800" dirty="0">
              <a:latin typeface="Arial Narrow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000892" y="464344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Narrow" pitchFamily="34" charset="0"/>
              </a:rPr>
              <a:t>Оценка уровня освоенных профессиональных компетенций</a:t>
            </a:r>
            <a:endParaRPr lang="ru-RU" sz="900" dirty="0">
              <a:latin typeface="Arial Narrow" pitchFamily="34" charset="0"/>
            </a:endParaRPr>
          </a:p>
        </p:txBody>
      </p:sp>
      <p:pic>
        <p:nvPicPr>
          <p:cNvPr id="96" name="Picture 8" descr="&amp;Kcy;&amp;acy;&amp;rcy;&amp;tcy;&amp;icy;&amp;ncy;&amp;kcy;&amp;icy; &amp;pcy;&amp;ocy; &amp;zcy;&amp;acy;&amp;pcy;&amp;rcy;&amp;ocy;&amp;scy;&amp;ucy; &amp;zcy;&amp;acy;&amp;vcy;&amp;ocy;&amp;d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78607" b="79832"/>
          <a:stretch/>
        </p:blipFill>
        <p:spPr bwMode="auto">
          <a:xfrm>
            <a:off x="8572528" y="3286124"/>
            <a:ext cx="512203" cy="5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8" t="72560" r="41658" b="19576"/>
          <a:stretch/>
        </p:blipFill>
        <p:spPr>
          <a:xfrm>
            <a:off x="6429388" y="3357562"/>
            <a:ext cx="500066" cy="444504"/>
          </a:xfrm>
          <a:prstGeom prst="rect">
            <a:avLst/>
          </a:prstGeom>
        </p:spPr>
      </p:pic>
      <p:cxnSp>
        <p:nvCxnSpPr>
          <p:cNvPr id="98" name="Прямая со стрелкой 97"/>
          <p:cNvCxnSpPr/>
          <p:nvPr/>
        </p:nvCxnSpPr>
        <p:spPr>
          <a:xfrm rot="10800000" flipV="1">
            <a:off x="7000892" y="3714752"/>
            <a:ext cx="1500198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9" name="Picture 8" descr="&amp;Kcy;&amp;acy;&amp;rcy;&amp;tcy;&amp;icy;&amp;ncy;&amp;kcy;&amp;icy; &amp;pcy;&amp;ocy; &amp;zcy;&amp;acy;&amp;pcy;&amp;rcy;&amp;ocy;&amp;scy;&amp;ucy; &amp;zcy;&amp;acy;&amp;vcy;&amp;ocy;&amp;d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78607" b="79832"/>
          <a:stretch/>
        </p:blipFill>
        <p:spPr bwMode="auto">
          <a:xfrm>
            <a:off x="8572528" y="2571744"/>
            <a:ext cx="512203" cy="5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8" t="72560" r="41658" b="19576"/>
          <a:stretch/>
        </p:blipFill>
        <p:spPr>
          <a:xfrm>
            <a:off x="6429388" y="2643182"/>
            <a:ext cx="500066" cy="444504"/>
          </a:xfrm>
          <a:prstGeom prst="rect">
            <a:avLst/>
          </a:prstGeom>
        </p:spPr>
      </p:pic>
      <p:cxnSp>
        <p:nvCxnSpPr>
          <p:cNvPr id="101" name="Прямая со стрелкой 100"/>
          <p:cNvCxnSpPr/>
          <p:nvPr/>
        </p:nvCxnSpPr>
        <p:spPr>
          <a:xfrm>
            <a:off x="7000892" y="3000372"/>
            <a:ext cx="1571636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" name="Picture 8" descr="&amp;Kcy;&amp;acy;&amp;rcy;&amp;tcy;&amp;icy;&amp;ncy;&amp;kcy;&amp;icy; &amp;pcy;&amp;ocy; &amp;zcy;&amp;acy;&amp;pcy;&amp;rcy;&amp;ocy;&amp;scy;&amp;ucy; &amp;zcy;&amp;acy;&amp;vcy;&amp;ocy;&amp;d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78607" b="79832"/>
          <a:stretch/>
        </p:blipFill>
        <p:spPr bwMode="auto">
          <a:xfrm>
            <a:off x="8572528" y="4643446"/>
            <a:ext cx="512203" cy="5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8" t="72560" r="41658" b="19576"/>
          <a:stretch/>
        </p:blipFill>
        <p:spPr>
          <a:xfrm>
            <a:off x="6429388" y="4714884"/>
            <a:ext cx="500066" cy="444504"/>
          </a:xfrm>
          <a:prstGeom prst="rect">
            <a:avLst/>
          </a:prstGeom>
        </p:spPr>
      </p:pic>
      <p:cxnSp>
        <p:nvCxnSpPr>
          <p:cNvPr id="104" name="Прямая со стрелкой 103"/>
          <p:cNvCxnSpPr/>
          <p:nvPr/>
        </p:nvCxnSpPr>
        <p:spPr>
          <a:xfrm>
            <a:off x="7000892" y="5000636"/>
            <a:ext cx="1571636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5" name="Picture 8" descr="&amp;Kcy;&amp;acy;&amp;rcy;&amp;tcy;&amp;icy;&amp;ncy;&amp;kcy;&amp;icy; &amp;pcy;&amp;ocy; &amp;zcy;&amp;acy;&amp;pcy;&amp;rcy;&amp;ocy;&amp;scy;&amp;ucy; &amp;zcy;&amp;acy;&amp;vcy;&amp;ocy;&amp;d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78607" b="79832"/>
          <a:stretch/>
        </p:blipFill>
        <p:spPr bwMode="auto">
          <a:xfrm>
            <a:off x="8572528" y="4012646"/>
            <a:ext cx="512203" cy="5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8" t="72560" r="41658" b="19576"/>
          <a:stretch/>
        </p:blipFill>
        <p:spPr>
          <a:xfrm>
            <a:off x="6429388" y="4084084"/>
            <a:ext cx="500066" cy="444504"/>
          </a:xfrm>
          <a:prstGeom prst="rect">
            <a:avLst/>
          </a:prstGeom>
        </p:spPr>
      </p:pic>
      <p:cxnSp>
        <p:nvCxnSpPr>
          <p:cNvPr id="107" name="Прямая со стрелкой 106"/>
          <p:cNvCxnSpPr/>
          <p:nvPr/>
        </p:nvCxnSpPr>
        <p:spPr>
          <a:xfrm rot="10800000" flipV="1">
            <a:off x="7000892" y="5073662"/>
            <a:ext cx="1500198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786182" y="5318556"/>
            <a:ext cx="17859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Narrow" pitchFamily="34" charset="0"/>
              </a:rPr>
              <a:t>Проект  Договора на ПМО и Плана-графика практических занятий на производственных площадках</a:t>
            </a:r>
            <a:endParaRPr lang="ru-RU" sz="900" dirty="0">
              <a:latin typeface="Arial Narrow" pitchFamily="34" charset="0"/>
            </a:endParaRPr>
          </a:p>
        </p:txBody>
      </p:sp>
      <p:pic>
        <p:nvPicPr>
          <p:cNvPr id="110" name="Picture 8" descr="&amp;Kcy;&amp;acy;&amp;rcy;&amp;tcy;&amp;icy;&amp;ncy;&amp;kcy;&amp;icy; &amp;pcy;&amp;ocy; &amp;zcy;&amp;acy;&amp;pcy;&amp;rcy;&amp;ocy;&amp;scy;&amp;ucy; &amp;zcy;&amp;acy;&amp;vcy;&amp;ocy;&amp;d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78607" b="79832"/>
          <a:stretch/>
        </p:blipFill>
        <p:spPr bwMode="auto">
          <a:xfrm>
            <a:off x="5429256" y="5290038"/>
            <a:ext cx="512203" cy="5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8" t="72560" r="41658" b="19576"/>
          <a:stretch/>
        </p:blipFill>
        <p:spPr>
          <a:xfrm>
            <a:off x="3286116" y="5361476"/>
            <a:ext cx="500066" cy="444504"/>
          </a:xfrm>
          <a:prstGeom prst="rect">
            <a:avLst/>
          </a:prstGeom>
        </p:spPr>
      </p:pic>
      <p:cxnSp>
        <p:nvCxnSpPr>
          <p:cNvPr id="112" name="Прямая со стрелкой 111"/>
          <p:cNvCxnSpPr/>
          <p:nvPr/>
        </p:nvCxnSpPr>
        <p:spPr>
          <a:xfrm>
            <a:off x="3857620" y="5784866"/>
            <a:ext cx="1571636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3" name="Picture 8" descr="&amp;Kcy;&amp;acy;&amp;rcy;&amp;tcy;&amp;icy;&amp;ncy;&amp;kcy;&amp;icy; &amp;pcy;&amp;ocy; &amp;zcy;&amp;acy;&amp;pcy;&amp;rcy;&amp;ocy;&amp;scy;&amp;ucy; &amp;zcy;&amp;acy;&amp;vcy;&amp;ocy;&amp;d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78607" b="79832"/>
          <a:stretch/>
        </p:blipFill>
        <p:spPr bwMode="auto">
          <a:xfrm>
            <a:off x="5429256" y="5932980"/>
            <a:ext cx="512203" cy="5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8" t="72560" r="41658" b="19576"/>
          <a:stretch/>
        </p:blipFill>
        <p:spPr>
          <a:xfrm>
            <a:off x="3286116" y="6004418"/>
            <a:ext cx="500066" cy="444504"/>
          </a:xfrm>
          <a:prstGeom prst="rect">
            <a:avLst/>
          </a:prstGeom>
        </p:spPr>
      </p:pic>
      <p:cxnSp>
        <p:nvCxnSpPr>
          <p:cNvPr id="115" name="Прямая со стрелкой 114"/>
          <p:cNvCxnSpPr/>
          <p:nvPr/>
        </p:nvCxnSpPr>
        <p:spPr>
          <a:xfrm rot="10800000" flipV="1">
            <a:off x="3857620" y="6427807"/>
            <a:ext cx="1500198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3786182" y="5929330"/>
            <a:ext cx="17859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Narrow" pitchFamily="34" charset="0"/>
              </a:rPr>
              <a:t>Согласованный Договор на ПМО и  План-график практических занятий на производственных площадках</a:t>
            </a:r>
            <a:endParaRPr lang="ru-RU" sz="900" dirty="0">
              <a:latin typeface="Arial Narrow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929454" y="3253087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Arial Narrow" pitchFamily="34" charset="0"/>
              </a:rPr>
              <a:t>Назначение наставников для развития профессиональных навыков у студентов на производственных площадках</a:t>
            </a:r>
            <a:endParaRPr lang="ru-RU" sz="800" dirty="0">
              <a:latin typeface="Arial Narrow" pitchFamily="34" charset="0"/>
            </a:endParaRPr>
          </a:p>
        </p:txBody>
      </p:sp>
      <p:pic>
        <p:nvPicPr>
          <p:cNvPr id="118" name="Picture 8" descr="&amp;Kcy;&amp;acy;&amp;rcy;&amp;tcy;&amp;icy;&amp;ncy;&amp;kcy;&amp;icy; &amp;pcy;&amp;ocy; &amp;zcy;&amp;acy;&amp;pcy;&amp;rcy;&amp;ocy;&amp;scy;&amp;ucy; &amp;zcy;&amp;acy;&amp;vcy;&amp;ocy;&amp;d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78607" b="79832"/>
          <a:stretch/>
        </p:blipFill>
        <p:spPr bwMode="auto">
          <a:xfrm>
            <a:off x="8560391" y="5286388"/>
            <a:ext cx="512203" cy="5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8" t="72560" r="41658" b="19576"/>
          <a:stretch/>
        </p:blipFill>
        <p:spPr>
          <a:xfrm>
            <a:off x="6417251" y="5357826"/>
            <a:ext cx="500066" cy="444504"/>
          </a:xfrm>
          <a:prstGeom prst="rect">
            <a:avLst/>
          </a:prstGeom>
        </p:spPr>
      </p:pic>
      <p:cxnSp>
        <p:nvCxnSpPr>
          <p:cNvPr id="120" name="Прямая со стрелкой 119"/>
          <p:cNvCxnSpPr/>
          <p:nvPr/>
        </p:nvCxnSpPr>
        <p:spPr>
          <a:xfrm rot="10800000" flipV="1">
            <a:off x="6988755" y="5715016"/>
            <a:ext cx="1500198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917317" y="5253351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Arial Narrow" pitchFamily="34" charset="0"/>
              </a:rPr>
              <a:t>Направление отзыва по результатам освоения обучающимися практико-ориентированного модуля</a:t>
            </a:r>
            <a:endParaRPr lang="ru-RU" sz="800" dirty="0">
              <a:latin typeface="Arial Narrow" pitchFamily="34" charset="0"/>
            </a:endParaRPr>
          </a:p>
        </p:txBody>
      </p:sp>
      <p:cxnSp>
        <p:nvCxnSpPr>
          <p:cNvPr id="122" name="Прямая со стрелкой 121"/>
          <p:cNvCxnSpPr/>
          <p:nvPr/>
        </p:nvCxnSpPr>
        <p:spPr>
          <a:xfrm rot="10800000" flipV="1">
            <a:off x="7000892" y="4429132"/>
            <a:ext cx="1500198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3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1" y="1537576"/>
            <a:ext cx="5403186" cy="31623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87000">
                <a:schemeClr val="bg1"/>
              </a:gs>
            </a:gsLst>
            <a:lin ang="13500000" scaled="1"/>
            <a:tileRect/>
          </a:gradFill>
          <a:ln w="6350" cmpd="sng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501" y="1085595"/>
            <a:ext cx="5403186" cy="257925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 cmpd="sng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 Narrow" pitchFamily="34" charset="0"/>
              </a:rPr>
              <a:t>АРХИТЕКТУРА УЧЕБНОГО ПЛАНА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714744" y="4929198"/>
            <a:ext cx="5429288" cy="214314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 cmpd="sng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 Narrow" pitchFamily="34" charset="0"/>
              </a:rPr>
              <a:t>ДИНАМИКА ДОСТИЖЕНИЯ ЦЕЛЕВЫХ ПОКАЗАТЕЛЕЙ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714488"/>
            <a:ext cx="5404687" cy="2920490"/>
          </a:xfrm>
          <a:prstGeom prst="rect">
            <a:avLst/>
          </a:prstGeom>
        </p:spPr>
      </p:pic>
      <p:grpSp>
        <p:nvGrpSpPr>
          <p:cNvPr id="5" name="Группа 52"/>
          <p:cNvGrpSpPr/>
          <p:nvPr/>
        </p:nvGrpSpPr>
        <p:grpSpPr>
          <a:xfrm>
            <a:off x="3677968" y="5301208"/>
            <a:ext cx="5537502" cy="1413937"/>
            <a:chOff x="337951" y="5613733"/>
            <a:chExt cx="4349314" cy="1270871"/>
          </a:xfrm>
        </p:grpSpPr>
        <p:graphicFrame>
          <p:nvGraphicFramePr>
            <p:cNvPr id="57" name="Схема 56"/>
            <p:cNvGraphicFramePr/>
            <p:nvPr>
              <p:extLst>
                <p:ext uri="{D42A27DB-BD31-4B8C-83A1-F6EECF244321}">
                  <p14:modId xmlns:p14="http://schemas.microsoft.com/office/powerpoint/2010/main" val="1361546017"/>
                </p:ext>
              </p:extLst>
            </p:nvPr>
          </p:nvGraphicFramePr>
          <p:xfrm>
            <a:off x="364754" y="6089889"/>
            <a:ext cx="1417120" cy="5627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62" name="Схема 61"/>
            <p:cNvGraphicFramePr/>
            <p:nvPr>
              <p:extLst>
                <p:ext uri="{D42A27DB-BD31-4B8C-83A1-F6EECF244321}">
                  <p14:modId xmlns:p14="http://schemas.microsoft.com/office/powerpoint/2010/main" val="4009189537"/>
                </p:ext>
              </p:extLst>
            </p:nvPr>
          </p:nvGraphicFramePr>
          <p:xfrm>
            <a:off x="1864994" y="6095999"/>
            <a:ext cx="1306931" cy="5975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aphicFrame>
          <p:nvGraphicFramePr>
            <p:cNvPr id="63" name="Схема 62"/>
            <p:cNvGraphicFramePr/>
            <p:nvPr>
              <p:extLst>
                <p:ext uri="{D42A27DB-BD31-4B8C-83A1-F6EECF244321}">
                  <p14:modId xmlns:p14="http://schemas.microsoft.com/office/powerpoint/2010/main" val="801547594"/>
                </p:ext>
              </p:extLst>
            </p:nvPr>
          </p:nvGraphicFramePr>
          <p:xfrm>
            <a:off x="3219572" y="6095960"/>
            <a:ext cx="1306931" cy="5975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64" name="TextBox 63"/>
            <p:cNvSpPr txBox="1"/>
            <p:nvPr/>
          </p:nvSpPr>
          <p:spPr>
            <a:xfrm>
              <a:off x="337951" y="5782128"/>
              <a:ext cx="1836495" cy="331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prstClr val="black"/>
                  </a:solidFill>
                  <a:latin typeface="Arial Narrow" pitchFamily="34" charset="0"/>
                </a:rPr>
                <a:t>КОЛИЧЕСТВО </a:t>
              </a:r>
            </a:p>
            <a:p>
              <a:r>
                <a:rPr lang="ru-RU" sz="900" b="1" dirty="0" smtClean="0">
                  <a:solidFill>
                    <a:prstClr val="black"/>
                  </a:solidFill>
                  <a:latin typeface="Arial Narrow" pitchFamily="34" charset="0"/>
                </a:rPr>
                <a:t>РУКОВОДИТЕЛЕЙ ОПОП, чел.</a:t>
              </a:r>
              <a:endParaRPr lang="ru-RU" sz="9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6" name="Группа 64"/>
            <p:cNvGrpSpPr/>
            <p:nvPr/>
          </p:nvGrpSpPr>
          <p:grpSpPr>
            <a:xfrm>
              <a:off x="451066" y="6560749"/>
              <a:ext cx="1148585" cy="323851"/>
              <a:chOff x="451066" y="6560749"/>
              <a:chExt cx="1148585" cy="323851"/>
            </a:xfrm>
          </p:grpSpPr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066" y="6560749"/>
                <a:ext cx="469900" cy="32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6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9751" y="6560750"/>
                <a:ext cx="469900" cy="32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Группа 65"/>
            <p:cNvGrpSpPr/>
            <p:nvPr/>
          </p:nvGrpSpPr>
          <p:grpSpPr>
            <a:xfrm>
              <a:off x="1992272" y="6560751"/>
              <a:ext cx="1098980" cy="323851"/>
              <a:chOff x="390727" y="6560751"/>
              <a:chExt cx="1098980" cy="323851"/>
            </a:xfrm>
          </p:grpSpPr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27" y="6560751"/>
                <a:ext cx="469900" cy="32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4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9807" y="6560752"/>
                <a:ext cx="469900" cy="32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Группа 66"/>
            <p:cNvGrpSpPr/>
            <p:nvPr/>
          </p:nvGrpSpPr>
          <p:grpSpPr>
            <a:xfrm>
              <a:off x="3332687" y="6560753"/>
              <a:ext cx="1035472" cy="323851"/>
              <a:chOff x="-136960" y="6551415"/>
              <a:chExt cx="1035472" cy="323851"/>
            </a:xfrm>
          </p:grpSpPr>
          <p:pic>
            <p:nvPicPr>
              <p:cNvPr id="71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6960" y="6551415"/>
                <a:ext cx="469900" cy="32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2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12" y="6551416"/>
                <a:ext cx="469900" cy="32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1822024" y="5613733"/>
              <a:ext cx="1852799" cy="580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prstClr val="black"/>
                  </a:solidFill>
                  <a:latin typeface="Arial Narrow" pitchFamily="34" charset="0"/>
                </a:rPr>
                <a:t>КОЛИЧЕСТВО ПРЕДПРИЯТИЙ,</a:t>
              </a:r>
            </a:p>
            <a:p>
              <a:r>
                <a:rPr lang="ru-RU" sz="900" b="1" dirty="0" smtClean="0">
                  <a:solidFill>
                    <a:prstClr val="black"/>
                  </a:solidFill>
                  <a:latin typeface="Arial Narrow" pitchFamily="34" charset="0"/>
                </a:rPr>
                <a:t>ПРИВЛЕЧЕННЫХ </a:t>
              </a:r>
            </a:p>
            <a:p>
              <a:r>
                <a:rPr lang="ru-RU" sz="900" b="1" dirty="0" smtClean="0">
                  <a:solidFill>
                    <a:prstClr val="black"/>
                  </a:solidFill>
                  <a:latin typeface="Arial Narrow" pitchFamily="34" charset="0"/>
                </a:rPr>
                <a:t>К ПРОЕКТИРОВАНИЮ ОПОП</a:t>
              </a:r>
            </a:p>
            <a:p>
              <a:r>
                <a:rPr lang="ru-RU" sz="900" b="1" dirty="0" smtClean="0">
                  <a:solidFill>
                    <a:prstClr val="black"/>
                  </a:solidFill>
                  <a:latin typeface="Arial Narrow" pitchFamily="34" charset="0"/>
                </a:rPr>
                <a:t>(проектный подход), ед.</a:t>
              </a:r>
              <a:endParaRPr lang="ru-RU" sz="9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163015" y="5728831"/>
              <a:ext cx="1524250" cy="456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prstClr val="black"/>
                  </a:solidFill>
                  <a:latin typeface="Arial Narrow" pitchFamily="34" charset="0"/>
                </a:rPr>
                <a:t>СРЕДНИЙ БАЛЛ ЕГЭ АБИТУРИЕНТОВ, ПОСТУПИВШИХ НА ПРОГРАММЫ БАКАЛАВРИАТА, балл</a:t>
              </a:r>
              <a:endParaRPr lang="ru-RU" sz="9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</p:grpSp>
      <p:pic>
        <p:nvPicPr>
          <p:cNvPr id="29" name="Picture 2" descr="D:\Design\Для профориентации\шаблон презентации\верхняя плашка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24328" cy="92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Design\Для профориентации\шаблон презентации\нижняя плашка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" y="6653261"/>
            <a:ext cx="8123644" cy="20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D:\Design\Для профориентации\шаблон презентации\лого в угол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370"/>
            <a:ext cx="1367556" cy="7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42035" y="214290"/>
            <a:ext cx="7816113" cy="617698"/>
          </a:xfrm>
          <a:prstGeom prst="rect">
            <a:avLst/>
          </a:prstGeom>
        </p:spPr>
        <p:txBody>
          <a:bodyPr vert="horz" lIns="121877" tIns="60938" rIns="121877" bIns="60938" rtlCol="0" anchor="ctr">
            <a:noAutofit/>
          </a:bodyPr>
          <a:lstStyle>
            <a:defPPr>
              <a:defRPr lang="ru-RU"/>
            </a:defPPr>
            <a:lvl1pPr defTabSz="914400" eaLnBrk="1" fontAlgn="auto" latinLnBrk="0" hangingPunct="1">
              <a:spcAft>
                <a:spcPts val="0"/>
              </a:spcAft>
              <a:buNone/>
              <a:defRPr sz="2800" b="1" i="0">
                <a:solidFill>
                  <a:srgbClr val="4F81BD">
                    <a:lumMod val="75000"/>
                  </a:srgb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Проектное обучение </a:t>
            </a:r>
            <a:endParaRPr lang="ru-RU" sz="18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5643570" y="1071546"/>
            <a:ext cx="3500430" cy="28575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Aft>
                <a:spcPts val="225"/>
              </a:spcAft>
              <a:buClr>
                <a:srgbClr val="0696D7"/>
              </a:buClr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ПРИМЕРНАЯ ТЕМАТИКА ПРОЕКТОВ</a:t>
            </a:r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02342" y="1487974"/>
            <a:ext cx="278608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 Narrow" panose="020B0606020202030204" pitchFamily="34" charset="0"/>
              </a:rPr>
              <a:t>Автоматизация </a:t>
            </a:r>
            <a:r>
              <a:rPr lang="ru-RU" sz="1200" dirty="0">
                <a:latin typeface="Arial Narrow" pitchFamily="34" charset="0"/>
              </a:rPr>
              <a:t>буровой установки на кусте скважин </a:t>
            </a:r>
            <a:r>
              <a:rPr lang="ru-RU" sz="1200" dirty="0" smtClean="0">
                <a:latin typeface="Arial Narrow" pitchFamily="34" charset="0"/>
              </a:rPr>
              <a:t>Приобского месторождения</a:t>
            </a:r>
            <a:endParaRPr lang="ru-RU" sz="1200" dirty="0">
              <a:latin typeface="Arial Narrow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Разработка </a:t>
            </a:r>
            <a:r>
              <a:rPr lang="ru-RU" sz="1200" dirty="0">
                <a:latin typeface="Arial Narrow" pitchFamily="34" charset="0"/>
              </a:rPr>
              <a:t>АСУТП нефтяного </a:t>
            </a:r>
            <a:r>
              <a:rPr lang="ru-RU" sz="1200" dirty="0" smtClean="0">
                <a:latin typeface="Arial Narrow" pitchFamily="34" charset="0"/>
              </a:rPr>
              <a:t>промысла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Комплексная система автоматизации приемо-сдаточного пункта нефти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Проектирование АСУТП ГТЭС </a:t>
            </a:r>
            <a:r>
              <a:rPr lang="ru-RU" sz="1200" dirty="0" err="1" smtClean="0">
                <a:latin typeface="Arial Narrow" pitchFamily="34" charset="0"/>
              </a:rPr>
              <a:t>Куюмбинского</a:t>
            </a:r>
            <a:r>
              <a:rPr lang="ru-RU" sz="1200" dirty="0" smtClean="0">
                <a:latin typeface="Arial Narrow" pitchFamily="34" charset="0"/>
              </a:rPr>
              <a:t> месторождения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itchFamily="34" charset="0"/>
              </a:rPr>
              <a:t>Разработка конструкции шиберной задвижки для </a:t>
            </a:r>
            <a:r>
              <a:rPr lang="ru-RU" sz="1200" dirty="0" smtClean="0">
                <a:latin typeface="Arial Narrow" pitchFamily="34" charset="0"/>
              </a:rPr>
              <a:t>трубопровода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Разработка и конструирование беспилотных транспортных </a:t>
            </a:r>
            <a:r>
              <a:rPr lang="ru-RU" sz="1200" dirty="0" smtClean="0">
                <a:latin typeface="Arial Narrow" panose="020B0606020202030204" pitchFamily="34" charset="0"/>
              </a:rPr>
              <a:t>средств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 Narrow" panose="020B0606020202030204" pitchFamily="34" charset="0"/>
              </a:rPr>
              <a:t>Моделирование </a:t>
            </a:r>
            <a:r>
              <a:rPr lang="ru-RU" sz="1200" dirty="0">
                <a:latin typeface="Arial Narrow" panose="020B0606020202030204" pitchFamily="34" charset="0"/>
              </a:rPr>
              <a:t>аварийных ситуаций и осложнений на добывающих скважинах, связанных с воздействием и вскрытием вечной мерзлоты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5187277"/>
            <a:ext cx="3714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 Narrow" pitchFamily="34" charset="0"/>
              </a:rPr>
              <a:t>Разработка концепции образовательной программы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 Narrow" pitchFamily="34" charset="0"/>
              </a:rPr>
              <a:t>Экспертиза образовательной программы индустриальными партнерами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 Narrow" pitchFamily="34" charset="0"/>
              </a:rPr>
              <a:t>Открытая защита образовательной программы с участием индустриальных партнеров и органов исполнительной власти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 Narrow" pitchFamily="34" charset="0"/>
              </a:rPr>
              <a:t>Принятие к реализации</a:t>
            </a:r>
            <a:endParaRPr lang="ru-RU" sz="1200" dirty="0">
              <a:latin typeface="Arial Narrow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7642" t="7423" r="792" b="62885"/>
          <a:stretch>
            <a:fillRect/>
          </a:stretch>
        </p:blipFill>
        <p:spPr>
          <a:xfrm>
            <a:off x="8358214" y="1428736"/>
            <a:ext cx="785786" cy="41908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1171" t="37115" r="-712" b="48039"/>
          <a:stretch>
            <a:fillRect/>
          </a:stretch>
        </p:blipFill>
        <p:spPr>
          <a:xfrm>
            <a:off x="8501090" y="2928934"/>
            <a:ext cx="642910" cy="197818"/>
          </a:xfrm>
          <a:prstGeom prst="rect">
            <a:avLst/>
          </a:prstGeom>
        </p:spPr>
      </p:pic>
      <p:pic>
        <p:nvPicPr>
          <p:cNvPr id="40" name="Picture 11" descr="C:\Users\nijazovadm\Desktop\roso_logo.png"/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52" y="2306401"/>
            <a:ext cx="714348" cy="19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7642" t="7423" r="792" b="62885"/>
          <a:stretch>
            <a:fillRect/>
          </a:stretch>
        </p:blipFill>
        <p:spPr>
          <a:xfrm>
            <a:off x="8358214" y="2509848"/>
            <a:ext cx="785786" cy="419086"/>
          </a:xfrm>
          <a:prstGeom prst="rect">
            <a:avLst/>
          </a:prstGeom>
        </p:spPr>
      </p:pic>
      <p:pic>
        <p:nvPicPr>
          <p:cNvPr id="42" name="Picture 4" descr="Картинки по запросу новатэк"/>
          <p:cNvPicPr>
            <a:picLocks noChangeAspect="1" noChangeArrowheads="1"/>
          </p:cNvPicPr>
          <p:nvPr/>
        </p:nvPicPr>
        <p:blipFill>
          <a:blip r:embed="rId2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43" y="3214686"/>
            <a:ext cx="793856" cy="4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C:\Users\nijazovadm\Desktop\2b734d6380c78643102a0d5b76bdf67e.jpg"/>
          <p:cNvPicPr>
            <a:picLocks noChangeAspect="1" noChangeArrowheads="1"/>
          </p:cNvPicPr>
          <p:nvPr/>
        </p:nvPicPr>
        <p:blipFill rotWithShape="1">
          <a:blip r:embed="rId2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6"/>
          <a:stretch/>
        </p:blipFill>
        <p:spPr bwMode="auto">
          <a:xfrm>
            <a:off x="8389580" y="3714752"/>
            <a:ext cx="754420" cy="3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Картинки по запросу транснефть сибирь"/>
          <p:cNvPicPr>
            <a:picLocks noChangeAspect="1" noChangeArrowheads="1"/>
          </p:cNvPicPr>
          <p:nvPr/>
        </p:nvPicPr>
        <p:blipFill>
          <a:blip r:embed="rId2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90" y="4071942"/>
            <a:ext cx="621335" cy="31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gordievskijaa\Pictures\ЛОГО\gazprom.png"/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14" y="1636231"/>
            <a:ext cx="792637" cy="7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Картинки по запросу сибур логотип"/>
          <p:cNvPicPr>
            <a:picLocks noChangeAspect="1" noChangeArrowheads="1"/>
          </p:cNvPicPr>
          <p:nvPr/>
        </p:nvPicPr>
        <p:blipFill>
          <a:blip r:embed="rId3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350" y="4500570"/>
            <a:ext cx="778650" cy="26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0" y="4929198"/>
            <a:ext cx="3571868" cy="214314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 cmpd="sng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 Narrow" pitchFamily="34" charset="0"/>
              </a:rPr>
              <a:t>ЭТАПЫ РЕАЛИЗАЦИИ 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000232" y="3714752"/>
            <a:ext cx="2286016" cy="35719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 cmpd="sng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 Narrow" pitchFamily="34" charset="0"/>
              </a:rPr>
              <a:t>ЭЛЕКТИВНЫЕ МОДУЛИ МОБИЛЬНОСТИ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2071678"/>
            <a:ext cx="5429256" cy="35719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 cmpd="sng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 Narrow" pitchFamily="34" charset="0"/>
              </a:rPr>
              <a:t>ПРОЕКТНАЯ ДЕЯТЕЛЬНОСТЬ</a:t>
            </a:r>
            <a:endParaRPr lang="ru-RU" sz="1200" dirty="0">
              <a:latin typeface="Arial Narrow" pitchFamily="34" charset="0"/>
            </a:endParaRPr>
          </a:p>
        </p:txBody>
      </p:sp>
      <p:pic>
        <p:nvPicPr>
          <p:cNvPr id="35" name="Picture 2" descr="Картинки по запросу problem icon"/>
          <p:cNvPicPr>
            <a:picLocks noChangeAspect="1" noChangeArrowheads="1"/>
          </p:cNvPicPr>
          <p:nvPr/>
        </p:nvPicPr>
        <p:blipFill>
          <a:blip r:embed="rId3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2071678"/>
            <a:ext cx="357190" cy="35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png.clipart.me/graphics/previews/141/science-related-biology-physics-and-chemistry-icon-set_141983878.jpg"/>
          <p:cNvPicPr>
            <a:picLocks noChangeAspect="1" noChangeArrowheads="1"/>
          </p:cNvPicPr>
          <p:nvPr/>
        </p:nvPicPr>
        <p:blipFill rotWithShape="1"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51697" r="75381" b="26419"/>
          <a:stretch/>
        </p:blipFill>
        <p:spPr bwMode="auto">
          <a:xfrm>
            <a:off x="2000232" y="3714752"/>
            <a:ext cx="335343" cy="33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0" y="3314938"/>
            <a:ext cx="3500430" cy="350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mpd="sng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100800" bIns="93600" rtlCol="0" anchor="ctr">
            <a:spAutoFit/>
          </a:bodyPr>
          <a:lstStyle/>
          <a:p>
            <a:pPr algn="r"/>
            <a:r>
              <a:rPr lang="ru-RU" sz="1000" dirty="0" smtClean="0">
                <a:solidFill>
                  <a:schemeClr val="tx1"/>
                </a:solidFill>
                <a:latin typeface="Arial Narrow" pitchFamily="34" charset="0"/>
              </a:rPr>
              <a:t>МАТЕМАТИЧЕСКИЙ И ЕСТЕСТВЕННО-НАУЧНЫЙ МОДУЛЬ</a:t>
            </a:r>
            <a:endParaRPr lang="ru-RU" sz="1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6" name="Picture 4" descr="http://png.clipart.me/graphics/previews/141/science-related-biology-physics-and-chemistry-icon-set_141983878.jpg"/>
          <p:cNvPicPr>
            <a:picLocks noChangeAspect="1" noChangeArrowheads="1"/>
          </p:cNvPicPr>
          <p:nvPr/>
        </p:nvPicPr>
        <p:blipFill rotWithShape="1">
          <a:blip r:embed="rId3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4638" r="74509" b="77457"/>
          <a:stretch/>
        </p:blipFill>
        <p:spPr bwMode="auto">
          <a:xfrm>
            <a:off x="0" y="3286124"/>
            <a:ext cx="415470" cy="33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0" y="2928934"/>
            <a:ext cx="2714612" cy="350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mpd="sng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tIns="97200" bIns="97200" rtlCol="0" anchor="ctr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 Narrow" pitchFamily="34" charset="0"/>
              </a:rPr>
              <a:t>ОБЩЕГУМАНИТАРНЫЙ МОДУЛЬ</a:t>
            </a:r>
            <a:endParaRPr lang="ru-RU" sz="1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-32" y="2500306"/>
            <a:ext cx="5429256" cy="346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mpd="sng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tIns="100800" bIns="90000" rtlCol="0" anchor="ctr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 Narrow" pitchFamily="34" charset="0"/>
              </a:rPr>
              <a:t>МОДУЛЬ ЯЗЫКОВОЙ ПОДГОТОВКИ</a:t>
            </a:r>
            <a:endParaRPr lang="ru-RU" sz="1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285852" y="4143380"/>
            <a:ext cx="4143404" cy="350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mpd="sng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tIns="100800" bIns="93600" rtlCol="0" anchor="ctr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 Narrow" pitchFamily="34" charset="0"/>
              </a:rPr>
              <a:t>ПРОФЕССИОНАЛЬНЫЕ МОДУЛИ</a:t>
            </a:r>
            <a:endParaRPr lang="ru-RU" sz="1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8" name="Picture 8" descr="&amp;Kcy;&amp;acy;&amp;rcy;&amp;tcy;&amp;icy;&amp;ncy;&amp;kcy;&amp;icy; &amp;pcy;&amp;ocy; &amp;zcy;&amp;acy;&amp;pcy;&amp;rcy;&amp;ocy;&amp;scy;&amp;ucy; &amp;zcy;&amp;acy;&amp;vcy;&amp;ocy;&amp;d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78607" b="79832"/>
          <a:stretch/>
        </p:blipFill>
        <p:spPr bwMode="auto">
          <a:xfrm>
            <a:off x="1345153" y="4143380"/>
            <a:ext cx="297889" cy="33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sus\Desktop\vector-flag-button-series-of-all-sovereign-countries-united-kingdom_114762712.jpg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500306"/>
            <a:ext cx="357190" cy="357190"/>
          </a:xfrm>
          <a:prstGeom prst="rect">
            <a:avLst/>
          </a:prstGeom>
          <a:noFill/>
        </p:spPr>
      </p:pic>
      <p:pic>
        <p:nvPicPr>
          <p:cNvPr id="25" name="Picture 4" descr="http://png.clipart.me/graphics/previews/141/science-related-biology-physics-and-chemistry-icon-set_141983878.jpg"/>
          <p:cNvPicPr>
            <a:picLocks noChangeAspect="1" noChangeArrowheads="1"/>
          </p:cNvPicPr>
          <p:nvPr/>
        </p:nvPicPr>
        <p:blipFill rotWithShape="1"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t="77704" r="76951" b="2401"/>
          <a:stretch/>
        </p:blipFill>
        <p:spPr bwMode="auto">
          <a:xfrm>
            <a:off x="65912" y="2928934"/>
            <a:ext cx="291246" cy="29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4857752" y="2071678"/>
            <a:ext cx="500066" cy="35719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sz="800" dirty="0" smtClean="0">
                <a:latin typeface="Arial Narrow" pitchFamily="34" charset="0"/>
              </a:rPr>
              <a:t>25%</a:t>
            </a:r>
            <a:endParaRPr lang="ru-RU" sz="800" dirty="0"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57752" y="2500306"/>
            <a:ext cx="500066" cy="35719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sz="800" dirty="0" smtClean="0">
                <a:latin typeface="Arial Narrow" pitchFamily="34" charset="0"/>
              </a:rPr>
              <a:t>6%</a:t>
            </a:r>
            <a:endParaRPr lang="ru-RU" sz="800" dirty="0">
              <a:latin typeface="Arial Narrow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57752" y="3786190"/>
            <a:ext cx="500066" cy="35719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sz="800" dirty="0" smtClean="0">
                <a:latin typeface="Arial Narrow" pitchFamily="34" charset="0"/>
              </a:rPr>
              <a:t>3%</a:t>
            </a:r>
            <a:endParaRPr lang="ru-RU" sz="800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57752" y="4143380"/>
            <a:ext cx="500066" cy="35719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sz="800" dirty="0" smtClean="0">
                <a:latin typeface="Arial Narrow" pitchFamily="34" charset="0"/>
              </a:rPr>
              <a:t>35%</a:t>
            </a:r>
            <a:endParaRPr lang="ru-RU" sz="800" dirty="0">
              <a:latin typeface="Arial Narrow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57752" y="2928934"/>
            <a:ext cx="500066" cy="35719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sz="800" dirty="0" smtClean="0">
                <a:latin typeface="Arial Narrow" pitchFamily="34" charset="0"/>
              </a:rPr>
              <a:t>6%</a:t>
            </a:r>
            <a:endParaRPr lang="ru-RU" sz="800" dirty="0">
              <a:latin typeface="Arial Narrow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57752" y="3357562"/>
            <a:ext cx="500066" cy="35719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sz="800" dirty="0" smtClean="0">
                <a:latin typeface="Arial Narrow" pitchFamily="34" charset="0"/>
              </a:rPr>
              <a:t>12%</a:t>
            </a:r>
            <a:endParaRPr lang="ru-RU" sz="800" dirty="0"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71550" y="4502819"/>
            <a:ext cx="2786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Arial Narrow" pitchFamily="34" charset="0"/>
              </a:rPr>
              <a:t>* без учета практик, ГИА</a:t>
            </a:r>
            <a:endParaRPr lang="ru-RU" sz="9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8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43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1088</Words>
  <Application>Microsoft Office PowerPoint</Application>
  <PresentationFormat>Экран (4:3)</PresentationFormat>
  <Paragraphs>224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Практико-ориентированное обучение :  опыт Тюменского индустриального университета </vt:lpstr>
      <vt:lpstr>Презентация PowerPoint</vt:lpstr>
      <vt:lpstr>Старт проекта практико - ориентированного обучения в ТИУ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Габышева Людмила Константиновна</cp:lastModifiedBy>
  <cp:revision>64</cp:revision>
  <cp:lastPrinted>2017-12-11T10:04:08Z</cp:lastPrinted>
  <dcterms:created xsi:type="dcterms:W3CDTF">2017-12-09T15:45:35Z</dcterms:created>
  <dcterms:modified xsi:type="dcterms:W3CDTF">2017-12-11T12:29:37Z</dcterms:modified>
</cp:coreProperties>
</file>