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75" r:id="rId4"/>
    <p:sldId id="289" r:id="rId5"/>
    <p:sldId id="290" r:id="rId6"/>
    <p:sldId id="287" r:id="rId7"/>
    <p:sldId id="291" r:id="rId8"/>
    <p:sldId id="292" r:id="rId9"/>
    <p:sldId id="257" r:id="rId10"/>
    <p:sldId id="268" r:id="rId11"/>
    <p:sldId id="262" r:id="rId12"/>
    <p:sldId id="276" r:id="rId13"/>
    <p:sldId id="277" r:id="rId14"/>
    <p:sldId id="278" r:id="rId15"/>
    <p:sldId id="280" r:id="rId16"/>
    <p:sldId id="282" r:id="rId17"/>
    <p:sldId id="281" r:id="rId18"/>
    <p:sldId id="264" r:id="rId19"/>
    <p:sldId id="293" r:id="rId20"/>
    <p:sldId id="26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864"/>
    <a:srgbClr val="CBE9FB"/>
    <a:srgbClr val="0C67A0"/>
    <a:srgbClr val="0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249" autoAdjust="0"/>
  </p:normalViewPr>
  <p:slideViewPr>
    <p:cSldViewPr>
      <p:cViewPr>
        <p:scale>
          <a:sx n="75" d="100"/>
          <a:sy n="75" d="100"/>
        </p:scale>
        <p:origin x="4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1DF3-1866-4003-9D7D-BB2F28EBD20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141DB-4F0C-4FB6-A510-B75F0C06B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5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1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3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3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0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9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9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4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4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4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26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1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2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7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7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DB-4F0C-4FB6-A510-B75F0C06B5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8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5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3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6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2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A135-9281-4684-AE5C-A34DC553037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6FBB-5CB0-4737-BB34-762C45D8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0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084168" cy="6857999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Admin\Desktop\drug_plant_190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8" r="1"/>
          <a:stretch/>
        </p:blipFill>
        <p:spPr bwMode="auto">
          <a:xfrm>
            <a:off x="-1201003" y="474576"/>
            <a:ext cx="5820635" cy="59088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5460" y="2096851"/>
            <a:ext cx="6098540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79894" y="264213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cap="all" dirty="0">
                <a:latin typeface="Franklin Gothic Book" panose="020B0503020102020204" pitchFamily="34" charset="0"/>
              </a:rPr>
              <a:t>Реализация кластерной политики развития биофармацевтической промышленности в регионе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894" y="2204864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pic>
        <p:nvPicPr>
          <p:cNvPr id="8" name="Picture 2" descr="C:\Users\Visionary\Desktop\Лог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044" y="5013176"/>
            <a:ext cx="1622077" cy="16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\Desktop\DSC_068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r="37413"/>
          <a:stretch/>
        </p:blipFill>
        <p:spPr bwMode="auto">
          <a:xfrm>
            <a:off x="6084168" y="0"/>
            <a:ext cx="3059832" cy="68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5580112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8318" y="1620083"/>
            <a:ext cx="5751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Franklin Gothic Book" panose="020B0503020102020204" pitchFamily="34" charset="0"/>
              </a:rPr>
              <a:t>Сформировать исследовательскую инфраструктуру.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000" dirty="0">
              <a:latin typeface="Franklin Gothic Book" panose="020B05030201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Franklin Gothic Book" panose="020B0503020102020204" pitchFamily="34" charset="0"/>
              </a:rPr>
              <a:t>Обеспечить удовлетворение потребности в кадрах.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000" dirty="0">
              <a:latin typeface="Franklin Gothic Book" panose="020B05030201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Franklin Gothic Book" panose="020B0503020102020204" pitchFamily="34" charset="0"/>
              </a:rPr>
              <a:t>Обеспечить кооперацию между предприятиями региона.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000" dirty="0">
              <a:latin typeface="Franklin Gothic Book" panose="020B05030201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Franklin Gothic Book" panose="020B0503020102020204" pitchFamily="34" charset="0"/>
              </a:rPr>
              <a:t>Выступить управляющим ядром кластера.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000" dirty="0">
              <a:latin typeface="Franklin Gothic Book" panose="020B05030201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Franklin Gothic Book" panose="020B0503020102020204" pitchFamily="34" charset="0"/>
              </a:rPr>
              <a:t>Обеспечить генерацию повестки развития отрасли.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318" y="33352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Задачи 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ECABE4-2811-4D09-A64C-2CB68D0183E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452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6245" y="2143521"/>
            <a:ext cx="144016" cy="4380954"/>
          </a:xfrm>
          <a:prstGeom prst="rect">
            <a:avLst/>
          </a:prstGeom>
          <a:solidFill>
            <a:srgbClr val="CB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6440" y="1687159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Franklin Gothic Book" panose="020B0503020102020204" pitchFamily="34" charset="0"/>
              </a:rPr>
              <a:t>Определение векторов развития инновационных отраслей промышленности региона</a:t>
            </a:r>
            <a:endParaRPr lang="ru-RU" sz="3200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5500221" y="1860210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0</a:t>
            </a:r>
          </a:p>
        </p:txBody>
      </p:sp>
      <p:sp>
        <p:nvSpPr>
          <p:cNvPr id="9" name="Овал 8"/>
          <p:cNvSpPr/>
          <p:nvPr/>
        </p:nvSpPr>
        <p:spPr>
          <a:xfrm>
            <a:off x="5500221" y="3480391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0221" y="5136575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1.1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9EBDC4-C7BD-4F7F-8B7E-45F2F7882845}"/>
              </a:ext>
            </a:extLst>
          </p:cNvPr>
          <p:cNvSpPr/>
          <p:nvPr/>
        </p:nvSpPr>
        <p:spPr>
          <a:xfrm>
            <a:off x="0" y="116632"/>
            <a:ext cx="4274574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8047C-CE20-4CE5-87E4-93E49465373A}"/>
              </a:ext>
            </a:extLst>
          </p:cNvPr>
          <p:cNvSpPr txBox="1"/>
          <p:nvPr/>
        </p:nvSpPr>
        <p:spPr>
          <a:xfrm>
            <a:off x="188318" y="33352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Дорожная карта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D3C65-3FD6-433C-9A37-41DD3E3174C7}"/>
              </a:ext>
            </a:extLst>
          </p:cNvPr>
          <p:cNvSpPr txBox="1"/>
          <p:nvPr/>
        </p:nvSpPr>
        <p:spPr>
          <a:xfrm>
            <a:off x="188319" y="3410124"/>
            <a:ext cx="517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Franklin Gothic Book" panose="020B0503020102020204" pitchFamily="34" charset="0"/>
              </a:rPr>
              <a:t>Принятие решения о создании промышленного кластера</a:t>
            </a:r>
            <a:endParaRPr lang="ru-RU" sz="3200" dirty="0"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731CB1-E3DD-441D-BEC1-DA7DA3CD8F84}"/>
              </a:ext>
            </a:extLst>
          </p:cNvPr>
          <p:cNvSpPr/>
          <p:nvPr/>
        </p:nvSpPr>
        <p:spPr>
          <a:xfrm>
            <a:off x="792088" y="4867043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01.04.2017</a:t>
            </a:r>
            <a:endParaRPr lang="ru-RU" sz="2000" b="1" dirty="0">
              <a:latin typeface="Franklin Gothic Book" panose="020B0503020102020204" pitchFamily="34" charset="0"/>
            </a:endParaRPr>
          </a:p>
          <a:p>
            <a:pPr algn="r"/>
            <a:r>
              <a:rPr lang="ru-RU" sz="2000" dirty="0">
                <a:latin typeface="Franklin Gothic Book" panose="020B0503020102020204" pitchFamily="34" charset="0"/>
              </a:rPr>
              <a:t>Формирование рабочей (инициативной) группы по созданию промышленного кластера.</a:t>
            </a:r>
          </a:p>
        </p:txBody>
      </p:sp>
      <p:pic>
        <p:nvPicPr>
          <p:cNvPr id="22" name="Рисунок 21" descr="Изображение выглядит как стена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92F293-D05F-4A80-A8DF-5886C9882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7" r="18388" b="9020"/>
          <a:stretch/>
        </p:blipFill>
        <p:spPr>
          <a:xfrm>
            <a:off x="4274574" y="116632"/>
            <a:ext cx="4869426" cy="10801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38FF06-8E10-43F9-941B-9F08B0D5C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42079"/>
            <a:ext cx="720080" cy="9351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0437D6-DAA6-489A-87E2-6DAC7A438F78}"/>
              </a:ext>
            </a:extLst>
          </p:cNvPr>
          <p:cNvSpPr txBox="1"/>
          <p:nvPr/>
        </p:nvSpPr>
        <p:spPr>
          <a:xfrm>
            <a:off x="7100162" y="5021947"/>
            <a:ext cx="1936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pPr algn="l"/>
            <a:r>
              <a:rPr lang="ru-RU" sz="1100" dirty="0"/>
              <a:t>Распоряжение Председателя Правительства Кировской области «О формировании рабочей группы…»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A4F5DB-7E7B-4E89-A4BE-E142906C501E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054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6245" y="0"/>
            <a:ext cx="144016" cy="6524475"/>
          </a:xfrm>
          <a:prstGeom prst="rect">
            <a:avLst/>
          </a:prstGeom>
          <a:solidFill>
            <a:srgbClr val="CB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6440" y="1962592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r>
              <a:rPr lang="ru-RU" dirty="0">
                <a:latin typeface="Franklin Gothic Book" panose="020B0503020102020204" pitchFamily="34" charset="0"/>
              </a:rPr>
              <a:t>Проведение учредительного собрания промышленного кластера с целью формирования органов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5500221" y="2135643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1.3</a:t>
            </a:r>
          </a:p>
        </p:txBody>
      </p:sp>
      <p:sp>
        <p:nvSpPr>
          <p:cNvPr id="9" name="Овал 8"/>
          <p:cNvSpPr/>
          <p:nvPr/>
        </p:nvSpPr>
        <p:spPr>
          <a:xfrm>
            <a:off x="5500221" y="3755824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1.4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0221" y="5412008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D3C65-3FD6-433C-9A37-41DD3E3174C7}"/>
              </a:ext>
            </a:extLst>
          </p:cNvPr>
          <p:cNvSpPr txBox="1"/>
          <p:nvPr/>
        </p:nvSpPr>
        <p:spPr>
          <a:xfrm>
            <a:off x="188319" y="3590006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r>
              <a:rPr lang="ru-RU" dirty="0">
                <a:latin typeface="Franklin Gothic Book" panose="020B0503020102020204" pitchFamily="34" charset="0"/>
              </a:rPr>
              <a:t>Передача Университету функции формирования специализированной организации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6F8B8BF-51EB-479D-9F6F-FF2BC81DF3FD}"/>
              </a:ext>
            </a:extLst>
          </p:cNvPr>
          <p:cNvSpPr/>
          <p:nvPr/>
        </p:nvSpPr>
        <p:spPr>
          <a:xfrm>
            <a:off x="5500221" y="449502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1.2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1BD41-6FFF-4036-8321-947E50B5E20C}"/>
              </a:ext>
            </a:extLst>
          </p:cNvPr>
          <p:cNvSpPr txBox="1"/>
          <p:nvPr/>
        </p:nvSpPr>
        <p:spPr>
          <a:xfrm>
            <a:off x="188319" y="229702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r>
              <a:rPr lang="ru-RU" dirty="0">
                <a:latin typeface="Franklin Gothic Book" panose="020B0503020102020204" pitchFamily="34" charset="0"/>
              </a:rPr>
              <a:t>Разработка концепции создания промышленного кластера. Подготовка проектов ключевых документов.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5FFEB-8FF9-4BB5-B2B7-2F472785CB27}"/>
              </a:ext>
            </a:extLst>
          </p:cNvPr>
          <p:cNvSpPr txBox="1"/>
          <p:nvPr/>
        </p:nvSpPr>
        <p:spPr>
          <a:xfrm>
            <a:off x="216440" y="5313402"/>
            <a:ext cx="517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r>
              <a:rPr lang="ru-RU" b="1" dirty="0">
                <a:latin typeface="Franklin Gothic Book" panose="020B0503020102020204" pitchFamily="34" charset="0"/>
              </a:rPr>
              <a:t>Создание специализированной организации промышленного кластера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0D249E-A83D-4F2A-9753-C44B1C408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720080" cy="9351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F37903-FD59-4636-8BD2-99DB9E18655C}"/>
              </a:ext>
            </a:extLst>
          </p:cNvPr>
          <p:cNvSpPr txBox="1"/>
          <p:nvPr/>
        </p:nvSpPr>
        <p:spPr>
          <a:xfrm>
            <a:off x="7100162" y="476672"/>
            <a:ext cx="193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/>
            </a:lvl1pPr>
          </a:lstStyle>
          <a:p>
            <a:pPr algn="l"/>
            <a:r>
              <a:rPr lang="ru-RU" sz="1200" dirty="0">
                <a:latin typeface="Franklin Gothic Book" panose="020B0503020102020204" pitchFamily="34" charset="0"/>
              </a:rPr>
              <a:t>Концепция создания промышленного кластера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44E6A8-2A17-4216-AEA3-9B5CDB241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7743"/>
            <a:ext cx="720080" cy="9351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764C1D-80A0-4D93-AE43-F6074F9C36AE}"/>
              </a:ext>
            </a:extLst>
          </p:cNvPr>
          <p:cNvSpPr txBox="1"/>
          <p:nvPr/>
        </p:nvSpPr>
        <p:spPr>
          <a:xfrm>
            <a:off x="7100162" y="2133767"/>
            <a:ext cx="19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/>
            </a:lvl1pPr>
          </a:lstStyle>
          <a:p>
            <a:pPr algn="l"/>
            <a:r>
              <a:rPr lang="ru-RU" sz="1200" dirty="0">
                <a:latin typeface="Franklin Gothic Book" panose="020B0503020102020204" pitchFamily="34" charset="0"/>
              </a:rPr>
              <a:t>Протокол учредительного собрания промышленного кластера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0A762D-ECF3-4BE4-BDD5-E3A8E3112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927"/>
            <a:ext cx="720080" cy="9351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5DD692-A5DB-4F78-BE64-8A2C12C08555}"/>
              </a:ext>
            </a:extLst>
          </p:cNvPr>
          <p:cNvSpPr txBox="1"/>
          <p:nvPr/>
        </p:nvSpPr>
        <p:spPr>
          <a:xfrm>
            <a:off x="7100162" y="3717032"/>
            <a:ext cx="19363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/>
            </a:lvl1pPr>
          </a:lstStyle>
          <a:p>
            <a:pPr algn="l"/>
            <a:r>
              <a:rPr lang="ru-RU" sz="1200" dirty="0">
                <a:latin typeface="Franklin Gothic Book" panose="020B0503020102020204" pitchFamily="34" charset="0"/>
              </a:rPr>
              <a:t>Комплект  </a:t>
            </a:r>
            <a:r>
              <a:rPr lang="ru-RU" dirty="0">
                <a:latin typeface="Franklin Gothic Book" panose="020B0503020102020204" pitchFamily="34" charset="0"/>
              </a:rPr>
              <a:t>документов для регистрации специализированной организации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F7EAAE-0811-487A-A4C4-3E487D02838E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8920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6245" y="0"/>
            <a:ext cx="144016" cy="6524475"/>
          </a:xfrm>
          <a:prstGeom prst="rect">
            <a:avLst/>
          </a:prstGeom>
          <a:solidFill>
            <a:srgbClr val="CB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6440" y="1959129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Заключение соглашений между специализированной организацией и участниками промышленного кластера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5500221" y="2178929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2.2</a:t>
            </a:r>
          </a:p>
        </p:txBody>
      </p:sp>
      <p:sp>
        <p:nvSpPr>
          <p:cNvPr id="9" name="Овал 8"/>
          <p:cNvSpPr/>
          <p:nvPr/>
        </p:nvSpPr>
        <p:spPr>
          <a:xfrm>
            <a:off x="5500221" y="3799110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0221" y="5455294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3.1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D3C65-3FD6-433C-9A37-41DD3E3174C7}"/>
              </a:ext>
            </a:extLst>
          </p:cNvPr>
          <p:cNvSpPr txBox="1"/>
          <p:nvPr/>
        </p:nvSpPr>
        <p:spPr>
          <a:xfrm>
            <a:off x="188319" y="3633292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/>
            </a:lvl1pPr>
          </a:lstStyle>
          <a:p>
            <a:r>
              <a:rPr lang="ru-RU" b="1" dirty="0">
                <a:latin typeface="Franklin Gothic Book" panose="020B0503020102020204" pitchFamily="34" charset="0"/>
              </a:rPr>
              <a:t>Разработка ключевых документов, регулирующих развитие промышленного кластера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6F8B8BF-51EB-479D-9F6F-FF2BC81DF3FD}"/>
              </a:ext>
            </a:extLst>
          </p:cNvPr>
          <p:cNvSpPr/>
          <p:nvPr/>
        </p:nvSpPr>
        <p:spPr>
          <a:xfrm>
            <a:off x="5500221" y="492788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2.1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1BD41-6FFF-4036-8321-947E50B5E20C}"/>
              </a:ext>
            </a:extLst>
          </p:cNvPr>
          <p:cNvSpPr txBox="1"/>
          <p:nvPr/>
        </p:nvSpPr>
        <p:spPr>
          <a:xfrm>
            <a:off x="216439" y="245405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Государственная регистрация специализированной организации промышленного кластера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5FFEB-8FF9-4BB5-B2B7-2F472785CB27}"/>
              </a:ext>
            </a:extLst>
          </p:cNvPr>
          <p:cNvSpPr txBox="1"/>
          <p:nvPr/>
        </p:nvSpPr>
        <p:spPr>
          <a:xfrm>
            <a:off x="216440" y="5385410"/>
            <a:ext cx="517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Подписание проекта функциональной схемы промышленного кластера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CA5CC6-2519-4A26-BFC9-851AB400BE3A}"/>
              </a:ext>
            </a:extLst>
          </p:cNvPr>
          <p:cNvCxnSpPr>
            <a:cxnSpLocks/>
          </p:cNvCxnSpPr>
          <p:nvPr/>
        </p:nvCxnSpPr>
        <p:spPr>
          <a:xfrm>
            <a:off x="251520" y="1556792"/>
            <a:ext cx="8748049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98621A-5D16-4F0B-B9B4-B39E7F874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62" y="285691"/>
            <a:ext cx="720000" cy="9350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16EB3A-F78E-45A0-B7B6-A371C2800C0A}"/>
              </a:ext>
            </a:extLst>
          </p:cNvPr>
          <p:cNvSpPr txBox="1"/>
          <p:nvPr/>
        </p:nvSpPr>
        <p:spPr>
          <a:xfrm>
            <a:off x="7004917" y="390730"/>
            <a:ext cx="19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/>
            </a:lvl1pPr>
          </a:lstStyle>
          <a:p>
            <a:pPr algn="l"/>
            <a:r>
              <a:rPr lang="ru-RU" sz="1200" dirty="0">
                <a:latin typeface="Franklin Gothic Book" panose="020B0503020102020204" pitchFamily="34" charset="0"/>
              </a:rPr>
              <a:t>Свидетельство о внесении специализированной организации в ЕГРЮЛ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2C4D36E-3680-453E-92C8-6B7BB2912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720000" cy="935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B217CA-1963-4304-A08D-F974D2612E0C}"/>
              </a:ext>
            </a:extLst>
          </p:cNvPr>
          <p:cNvSpPr txBox="1"/>
          <p:nvPr/>
        </p:nvSpPr>
        <p:spPr>
          <a:xfrm>
            <a:off x="6991239" y="2021939"/>
            <a:ext cx="193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Соглашения об участии в промышленной деятельности промышленного кластера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771704D-B9F9-44AD-8B67-B97DC7B98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94672"/>
            <a:ext cx="720000" cy="9350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25CFA8D-D361-477C-9F06-540790D78924}"/>
              </a:ext>
            </a:extLst>
          </p:cNvPr>
          <p:cNvSpPr txBox="1"/>
          <p:nvPr/>
        </p:nvSpPr>
        <p:spPr>
          <a:xfrm>
            <a:off x="6991239" y="5221649"/>
            <a:ext cx="203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Протокол общего собрания членов некоммерческого партнерства об утверждении функциональной карты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451DE0-E084-49A5-9538-1C555238BE1F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5511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6245" y="0"/>
            <a:ext cx="144016" cy="6524475"/>
          </a:xfrm>
          <a:prstGeom prst="rect">
            <a:avLst/>
          </a:prstGeom>
          <a:solidFill>
            <a:srgbClr val="CB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6440" y="1651683"/>
            <a:ext cx="5175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Заключение соглашения о создании промышленного кластера между специализированной организацией промышленного кластера и Правительством Кировской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5500221" y="2178929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3.3</a:t>
            </a:r>
          </a:p>
        </p:txBody>
      </p:sp>
      <p:sp>
        <p:nvSpPr>
          <p:cNvPr id="9" name="Овал 8"/>
          <p:cNvSpPr/>
          <p:nvPr/>
        </p:nvSpPr>
        <p:spPr>
          <a:xfrm>
            <a:off x="5500221" y="3799110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0221" y="5455294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4.1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D3C65-3FD6-433C-9A37-41DD3E3174C7}"/>
              </a:ext>
            </a:extLst>
          </p:cNvPr>
          <p:cNvSpPr txBox="1"/>
          <p:nvPr/>
        </p:nvSpPr>
        <p:spPr>
          <a:xfrm>
            <a:off x="188319" y="3633292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b="1" dirty="0"/>
              <a:t>Подготовка заявки на включение кластера в перечень промышленных кластеров Минпромторга России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6F8B8BF-51EB-479D-9F6F-FF2BC81DF3FD}"/>
              </a:ext>
            </a:extLst>
          </p:cNvPr>
          <p:cNvSpPr/>
          <p:nvPr/>
        </p:nvSpPr>
        <p:spPr>
          <a:xfrm>
            <a:off x="5500221" y="492788"/>
            <a:ext cx="576064" cy="576064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3.2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1BD41-6FFF-4036-8321-947E50B5E20C}"/>
              </a:ext>
            </a:extLst>
          </p:cNvPr>
          <p:cNvSpPr txBox="1"/>
          <p:nvPr/>
        </p:nvSpPr>
        <p:spPr>
          <a:xfrm>
            <a:off x="179512" y="267792"/>
            <a:ext cx="517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Подписание ключевых документов, регулирующих развитие промышленного кластера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5FFEB-8FF9-4BB5-B2B7-2F472785CB27}"/>
              </a:ext>
            </a:extLst>
          </p:cNvPr>
          <p:cNvSpPr txBox="1"/>
          <p:nvPr/>
        </p:nvSpPr>
        <p:spPr>
          <a:xfrm>
            <a:off x="216440" y="5085184"/>
            <a:ext cx="5175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Franklin Gothic Book" panose="020B0503020102020204" pitchFamily="34" charset="0"/>
              </a:defRPr>
            </a:lvl1pPr>
          </a:lstStyle>
          <a:p>
            <a:r>
              <a:rPr lang="ru-RU" b="1" dirty="0"/>
              <a:t>01.02.2018</a:t>
            </a:r>
          </a:p>
          <a:p>
            <a:r>
              <a:rPr lang="ru-RU" dirty="0"/>
              <a:t>Подготовка документов, подтверждающих соответствие промышленного кластера требованиям ПП от 31 июля 2015г. №779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EAAE3B-AB33-4B49-B7CB-FD683FFD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6120"/>
            <a:ext cx="720000" cy="935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9BE513-0FD4-441D-8A60-E581CECE9536}"/>
              </a:ext>
            </a:extLst>
          </p:cNvPr>
          <p:cNvSpPr txBox="1"/>
          <p:nvPr/>
        </p:nvSpPr>
        <p:spPr>
          <a:xfrm>
            <a:off x="6991239" y="478413"/>
            <a:ext cx="203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Утвержденная программа развития промышленного кластера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C91E78-8D91-44B0-8619-84EC4D678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9855"/>
            <a:ext cx="720000" cy="9350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FEAC23-8BF0-4180-AA3D-C04B8439CF5F}"/>
              </a:ext>
            </a:extLst>
          </p:cNvPr>
          <p:cNvSpPr txBox="1"/>
          <p:nvPr/>
        </p:nvSpPr>
        <p:spPr>
          <a:xfrm>
            <a:off x="6991239" y="2247255"/>
            <a:ext cx="203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Соглашение о создании промышленного кластера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7EEA42-8B4A-4374-BC09-36544E0C6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29200"/>
            <a:ext cx="720000" cy="935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C1EE03-B138-4653-BEA1-F6CE11DB3455}"/>
              </a:ext>
            </a:extLst>
          </p:cNvPr>
          <p:cNvSpPr txBox="1"/>
          <p:nvPr/>
        </p:nvSpPr>
        <p:spPr>
          <a:xfrm>
            <a:off x="6991239" y="5486600"/>
            <a:ext cx="203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Пакет документов для прохождения проверки на соответствие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D23E8EC-FB4B-46DF-8EE9-EEDC33FFA198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2750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5940152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318" y="33352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Распределение ролей</a:t>
            </a:r>
          </a:p>
        </p:txBody>
      </p:sp>
      <p:pic>
        <p:nvPicPr>
          <p:cNvPr id="9" name="Рисунок 8" descr="Изображение выглядит как внутренний, кухня, ед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38DFBF4-9A6F-4FC4-87AB-254BB520B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5" t="399" r="9392" b="1"/>
          <a:stretch/>
        </p:blipFill>
        <p:spPr>
          <a:xfrm>
            <a:off x="6084168" y="0"/>
            <a:ext cx="3059832" cy="6830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3E6DAC-12B5-4A3F-B7D9-CE970D826A56}"/>
              </a:ext>
            </a:extLst>
          </p:cNvPr>
          <p:cNvSpPr/>
          <p:nvPr/>
        </p:nvSpPr>
        <p:spPr>
          <a:xfrm>
            <a:off x="899592" y="1335738"/>
            <a:ext cx="5040560" cy="1512169"/>
          </a:xfrm>
          <a:prstGeom prst="rect">
            <a:avLst/>
          </a:prstGeom>
          <a:noFill/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Нанолек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КФ АО «АВВА РУС»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«СКБ МТ»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Агровет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«НИПИ БИОТИН»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E26935-E7E0-430E-99A6-8EF19DE39E67}"/>
              </a:ext>
            </a:extLst>
          </p:cNvPr>
          <p:cNvSpPr/>
          <p:nvPr/>
        </p:nvSpPr>
        <p:spPr>
          <a:xfrm>
            <a:off x="899592" y="2996952"/>
            <a:ext cx="5040560" cy="3419708"/>
          </a:xfrm>
          <a:prstGeom prst="rect">
            <a:avLst/>
          </a:prstGeom>
          <a:noFill/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АО «Кировская фармацевтическая фабрика»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ФГБУ РМНПЦ «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Росплазма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ТД «Вятка Восток-сервис»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ЗАО «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Кировпромвентиляция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ФГБОУ ВО Кировский ГМУ Минздрава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«Кировский областной центр дезинфекции»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Формед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АО «Куприт»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«Лаборатория 100»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ООО «Кировский региональный центр «Охрана труда»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ТД ООО «Вятка-</a:t>
            </a:r>
            <a:r>
              <a:rPr lang="ru-RU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Упак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3B3D84-5ADE-47C1-B94A-C6694CBA7F2E}"/>
              </a:ext>
            </a:extLst>
          </p:cNvPr>
          <p:cNvSpPr/>
          <p:nvPr/>
        </p:nvSpPr>
        <p:spPr>
          <a:xfrm>
            <a:off x="188318" y="1335738"/>
            <a:ext cx="567258" cy="1512169"/>
          </a:xfrm>
          <a:prstGeom prst="rect">
            <a:avLst/>
          </a:prstGeom>
          <a:noFill/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Учредители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D1AE2BA-F7D8-47B2-AAC3-218FA56ED15A}"/>
              </a:ext>
            </a:extLst>
          </p:cNvPr>
          <p:cNvSpPr/>
          <p:nvPr/>
        </p:nvSpPr>
        <p:spPr>
          <a:xfrm>
            <a:off x="188318" y="2996950"/>
            <a:ext cx="567258" cy="3419709"/>
          </a:xfrm>
          <a:prstGeom prst="rect">
            <a:avLst/>
          </a:prstGeom>
          <a:noFill/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Участники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728667-4176-4788-AFC1-A749EEE06913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5091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5940152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318" y="333526"/>
            <a:ext cx="55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Схема взаимодействия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1D3FD-3D8A-44E6-B4FA-3A77749C8CF0}"/>
              </a:ext>
            </a:extLst>
          </p:cNvPr>
          <p:cNvSpPr/>
          <p:nvPr/>
        </p:nvSpPr>
        <p:spPr>
          <a:xfrm>
            <a:off x="188318" y="1844824"/>
            <a:ext cx="1751023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Субстанция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Вспомогательные вещества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Спецодежда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Комплектующие и расходники…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62F535-C01D-415C-A771-2F6B4F83D2B2}"/>
              </a:ext>
            </a:extLst>
          </p:cNvPr>
          <p:cNvSpPr/>
          <p:nvPr/>
        </p:nvSpPr>
        <p:spPr>
          <a:xfrm>
            <a:off x="188318" y="3587328"/>
            <a:ext cx="1751023" cy="993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ФГБОУ ВО «ВятГУ»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CA4C78-5A39-4AF9-A2B5-C0412293CF72}"/>
              </a:ext>
            </a:extLst>
          </p:cNvPr>
          <p:cNvSpPr/>
          <p:nvPr/>
        </p:nvSpPr>
        <p:spPr>
          <a:xfrm>
            <a:off x="188318" y="5339510"/>
            <a:ext cx="1751023" cy="9698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Центр кластерного развития Кировской области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FDEE9D-C823-4B6F-88DB-BA859D0A3F74}"/>
              </a:ext>
            </a:extLst>
          </p:cNvPr>
          <p:cNvSpPr/>
          <p:nvPr/>
        </p:nvSpPr>
        <p:spPr>
          <a:xfrm>
            <a:off x="2460937" y="1844824"/>
            <a:ext cx="1751023" cy="993800"/>
          </a:xfrm>
          <a:prstGeom prst="rect">
            <a:avLst/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ФГБОУ ВО «ВятГУ»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ООО «СКБ МТ»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ФГБОУ ВО Кировский ГМУ</a:t>
            </a:r>
          </a:p>
          <a:p>
            <a:pPr lvl="0"/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КФ АО «АВВА РУС»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0624DE-7FE2-40C1-AA30-62129603011D}"/>
              </a:ext>
            </a:extLst>
          </p:cNvPr>
          <p:cNvSpPr/>
          <p:nvPr/>
        </p:nvSpPr>
        <p:spPr>
          <a:xfrm>
            <a:off x="2460937" y="3587328"/>
            <a:ext cx="1751023" cy="993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Росплазма </a:t>
            </a:r>
          </a:p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ООО «Агровет»</a:t>
            </a:r>
          </a:p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ООО «Нанолек»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0B7C20-C92A-4BF5-ACF4-C549B7DD5A64}"/>
              </a:ext>
            </a:extLst>
          </p:cNvPr>
          <p:cNvSpPr/>
          <p:nvPr/>
        </p:nvSpPr>
        <p:spPr>
          <a:xfrm>
            <a:off x="2460937" y="5339509"/>
            <a:ext cx="1751023" cy="9689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Центр кластерного развития Кировской области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Кировский областной фонд поддержки малого и среднего предпринимательства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313A707-DCEC-4E31-94C8-ADAA7473DB5C}"/>
              </a:ext>
            </a:extLst>
          </p:cNvPr>
          <p:cNvSpPr/>
          <p:nvPr/>
        </p:nvSpPr>
        <p:spPr>
          <a:xfrm>
            <a:off x="4765193" y="1844824"/>
            <a:ext cx="1751023" cy="993800"/>
          </a:xfrm>
          <a:prstGeom prst="rect">
            <a:avLst/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ФГБОУ ВО» ВятГУ»</a:t>
            </a:r>
          </a:p>
          <a:p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000" dirty="0" err="1">
                <a:solidFill>
                  <a:srgbClr val="1F3864"/>
                </a:solidFill>
                <a:latin typeface="Franklin Gothic Book" panose="020B0503020102020204" pitchFamily="34" charset="0"/>
              </a:rPr>
              <a:t>Нанолек</a:t>
            </a:r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»</a:t>
            </a:r>
          </a:p>
          <a:p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000" dirty="0" err="1">
                <a:solidFill>
                  <a:srgbClr val="1F3864"/>
                </a:solidFill>
                <a:latin typeface="Franklin Gothic Book" panose="020B0503020102020204" pitchFamily="34" charset="0"/>
              </a:rPr>
              <a:t>Агровет</a:t>
            </a:r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»</a:t>
            </a:r>
          </a:p>
          <a:p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ФГБУ РМНПЦ «</a:t>
            </a:r>
            <a:r>
              <a:rPr lang="ru-RU" sz="1000" dirty="0" err="1">
                <a:solidFill>
                  <a:srgbClr val="1F3864"/>
                </a:solidFill>
                <a:latin typeface="Franklin Gothic Book" panose="020B0503020102020204" pitchFamily="34" charset="0"/>
              </a:rPr>
              <a:t>Росплазма</a:t>
            </a:r>
            <a:r>
              <a:rPr lang="ru-RU" sz="1000" dirty="0">
                <a:solidFill>
                  <a:srgbClr val="1F3864"/>
                </a:solidFill>
                <a:latin typeface="Franklin Gothic Book" panose="020B0503020102020204" pitchFamily="34" charset="0"/>
              </a:rPr>
              <a:t>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15516A-5751-4E3C-AFE5-E05ED86DF2A7}"/>
              </a:ext>
            </a:extLst>
          </p:cNvPr>
          <p:cNvSpPr/>
          <p:nvPr/>
        </p:nvSpPr>
        <p:spPr>
          <a:xfrm>
            <a:off x="4765193" y="3586298"/>
            <a:ext cx="1751023" cy="993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КФ АО «АВВА РУС»</a:t>
            </a:r>
          </a:p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ООО «Нанолек»</a:t>
            </a:r>
          </a:p>
          <a:p>
            <a:pPr lvl="0"/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ОАО «Кировская фармацевтическая фабрика»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EC08A9-19D6-4750-8E48-B8C2E82589B5}"/>
              </a:ext>
            </a:extLst>
          </p:cNvPr>
          <p:cNvSpPr/>
          <p:nvPr/>
        </p:nvSpPr>
        <p:spPr>
          <a:xfrm>
            <a:off x="4765193" y="5325198"/>
            <a:ext cx="4055279" cy="9698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Упаковка, спецодежда и расходные материалы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Посуда лабораторная, оборудование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Технические испытания, исследования, анализ и сертификация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Утилизация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Транспорт</a:t>
            </a:r>
          </a:p>
          <a:p>
            <a:r>
              <a:rPr lang="en-US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</a:t>
            </a:r>
            <a:r>
              <a:rPr lang="ru-RU" sz="1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linical</a:t>
            </a:r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 </a:t>
            </a:r>
            <a:r>
              <a:rPr lang="ru-RU" sz="1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research</a:t>
            </a:r>
            <a:r>
              <a:rPr lang="ru-RU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 </a:t>
            </a:r>
            <a:r>
              <a:rPr lang="ru-RU" sz="10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organization</a:t>
            </a:r>
            <a:endParaRPr lang="ru-RU" sz="1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CB746A-6C81-4B20-8521-34AB95E67B78}"/>
              </a:ext>
            </a:extLst>
          </p:cNvPr>
          <p:cNvSpPr/>
          <p:nvPr/>
        </p:nvSpPr>
        <p:spPr>
          <a:xfrm>
            <a:off x="188318" y="1470472"/>
            <a:ext cx="1751023" cy="388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Материалы и комплектующие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F12015-8299-4530-BAD7-768AAB217BBB}"/>
              </a:ext>
            </a:extLst>
          </p:cNvPr>
          <p:cNvSpPr/>
          <p:nvPr/>
        </p:nvSpPr>
        <p:spPr>
          <a:xfrm>
            <a:off x="2460937" y="1456160"/>
            <a:ext cx="1751023" cy="388664"/>
          </a:xfrm>
          <a:prstGeom prst="rect">
            <a:avLst/>
          </a:prstGeom>
          <a:solidFill>
            <a:srgbClr val="1F3864"/>
          </a:solidFill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R&amp;D </a:t>
            </a:r>
            <a:endParaRPr lang="ru-RU" sz="14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фармацевтика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9BD92C-E0CD-4546-B0AA-8E3C6A1BD0AE}"/>
              </a:ext>
            </a:extLst>
          </p:cNvPr>
          <p:cNvSpPr/>
          <p:nvPr/>
        </p:nvSpPr>
        <p:spPr>
          <a:xfrm>
            <a:off x="4765193" y="1456160"/>
            <a:ext cx="1751023" cy="388664"/>
          </a:xfrm>
          <a:prstGeom prst="rect">
            <a:avLst/>
          </a:prstGeom>
          <a:solidFill>
            <a:srgbClr val="1F3864"/>
          </a:solidFill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R&amp;D</a:t>
            </a:r>
            <a:endParaRPr lang="ru-RU" sz="14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400" dirty="0" err="1">
                <a:latin typeface="Franklin Gothic Book" panose="020B0503020102020204" pitchFamily="34" charset="0"/>
              </a:rPr>
              <a:t>биофармацевтика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DE1E503-4654-4E7C-AE52-A87C01BBDDC3}"/>
              </a:ext>
            </a:extLst>
          </p:cNvPr>
          <p:cNvSpPr/>
          <p:nvPr/>
        </p:nvSpPr>
        <p:spPr>
          <a:xfrm>
            <a:off x="188318" y="3212976"/>
            <a:ext cx="1751023" cy="388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Подготовка кадров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6D7C295-096A-434A-BFDC-466160BD1632}"/>
              </a:ext>
            </a:extLst>
          </p:cNvPr>
          <p:cNvSpPr/>
          <p:nvPr/>
        </p:nvSpPr>
        <p:spPr>
          <a:xfrm>
            <a:off x="2460937" y="3198664"/>
            <a:ext cx="1751023" cy="38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Производство </a:t>
            </a:r>
            <a:r>
              <a:rPr lang="ru-RU" sz="1400" dirty="0" err="1">
                <a:latin typeface="Franklin Gothic Book" panose="020B0503020102020204" pitchFamily="34" charset="0"/>
              </a:rPr>
              <a:t>биофарм</a:t>
            </a:r>
            <a:r>
              <a:rPr lang="ru-RU" sz="1400" dirty="0">
                <a:latin typeface="Franklin Gothic Book" panose="020B0503020102020204" pitchFamily="34" charset="0"/>
              </a:rPr>
              <a:t>. ГЛФ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1D131F-60AD-4725-9645-AC1BA7829565}"/>
              </a:ext>
            </a:extLst>
          </p:cNvPr>
          <p:cNvSpPr/>
          <p:nvPr/>
        </p:nvSpPr>
        <p:spPr>
          <a:xfrm>
            <a:off x="4765193" y="3198664"/>
            <a:ext cx="1751023" cy="388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Franklin Gothic Book" panose="020B0503020102020204" pitchFamily="34" charset="0"/>
              </a:rPr>
              <a:t>Производство </a:t>
            </a:r>
          </a:p>
          <a:p>
            <a:pPr algn="ctr"/>
            <a:r>
              <a:rPr lang="ru-RU" sz="1400">
                <a:latin typeface="Franklin Gothic Book" panose="020B0503020102020204" pitchFamily="34" charset="0"/>
              </a:rPr>
              <a:t>ГЛФ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42437FC-5580-463E-89F4-AD162EE2B5C6}"/>
              </a:ext>
            </a:extLst>
          </p:cNvPr>
          <p:cNvSpPr/>
          <p:nvPr/>
        </p:nvSpPr>
        <p:spPr>
          <a:xfrm>
            <a:off x="188318" y="4950846"/>
            <a:ext cx="1751023" cy="388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Продвижение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94507FE-68C2-4E60-85F7-1607B8DF5E1E}"/>
              </a:ext>
            </a:extLst>
          </p:cNvPr>
          <p:cNvSpPr/>
          <p:nvPr/>
        </p:nvSpPr>
        <p:spPr>
          <a:xfrm>
            <a:off x="2460935" y="4936534"/>
            <a:ext cx="1751023" cy="38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Инфраструктура поддержки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3016020-5F3A-4674-92A9-509FA5BE01A4}"/>
              </a:ext>
            </a:extLst>
          </p:cNvPr>
          <p:cNvSpPr/>
          <p:nvPr/>
        </p:nvSpPr>
        <p:spPr>
          <a:xfrm>
            <a:off x="4765193" y="4936534"/>
            <a:ext cx="4055279" cy="38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Сервисные организации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8E49763-F1A4-483E-B28F-21CA055CB350}"/>
              </a:ext>
            </a:extLst>
          </p:cNvPr>
          <p:cNvSpPr/>
          <p:nvPr/>
        </p:nvSpPr>
        <p:spPr>
          <a:xfrm>
            <a:off x="7069449" y="1844824"/>
            <a:ext cx="1751023" cy="994830"/>
          </a:xfrm>
          <a:prstGeom prst="rect">
            <a:avLst/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>
                <a:solidFill>
                  <a:srgbClr val="1F3864"/>
                </a:solidFill>
                <a:latin typeface="Franklin Gothic Book" panose="020B0503020102020204" pitchFamily="34" charset="0"/>
              </a:rPr>
              <a:t>НИПИ БИОТИН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E6A584D-59DC-4C14-B206-8E8E9647C2D2}"/>
              </a:ext>
            </a:extLst>
          </p:cNvPr>
          <p:cNvSpPr/>
          <p:nvPr/>
        </p:nvSpPr>
        <p:spPr>
          <a:xfrm>
            <a:off x="7069449" y="3601640"/>
            <a:ext cx="1751023" cy="9748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>
                <a:solidFill>
                  <a:schemeClr val="tx1"/>
                </a:solidFill>
                <a:latin typeface="Franklin Gothic Book" panose="020B0503020102020204" pitchFamily="34" charset="0"/>
              </a:rPr>
              <a:t>ООО «СКБ МТ»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B2AC2EF-0BFD-477E-98CF-A4071DD34774}"/>
              </a:ext>
            </a:extLst>
          </p:cNvPr>
          <p:cNvSpPr/>
          <p:nvPr/>
        </p:nvSpPr>
        <p:spPr>
          <a:xfrm>
            <a:off x="7069449" y="1457190"/>
            <a:ext cx="1751023" cy="388664"/>
          </a:xfrm>
          <a:prstGeom prst="rect">
            <a:avLst/>
          </a:prstGeom>
          <a:solidFill>
            <a:srgbClr val="1F3864"/>
          </a:solidFill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Инжиниринг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C9306CB-0D62-422A-9956-B8574E8A63D2}"/>
              </a:ext>
            </a:extLst>
          </p:cNvPr>
          <p:cNvSpPr/>
          <p:nvPr/>
        </p:nvSpPr>
        <p:spPr>
          <a:xfrm>
            <a:off x="7069449" y="3199694"/>
            <a:ext cx="1751023" cy="388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Производство мед. изделий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0A3064F-BE21-4021-B9A9-F47941599F97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 flipV="1">
            <a:off x="1939341" y="2341724"/>
            <a:ext cx="521596" cy="7156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4F92DB4-683F-49F3-A12A-3937FCCBBF74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4211960" y="2341724"/>
            <a:ext cx="553233" cy="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FD9B4D10-CE5F-4D91-A880-514BFDDE8EF4}"/>
              </a:ext>
            </a:extLst>
          </p:cNvPr>
          <p:cNvCxnSpPr>
            <a:cxnSpLocks/>
            <a:stCxn id="32" idx="1"/>
            <a:endCxn id="20" idx="3"/>
          </p:cNvCxnSpPr>
          <p:nvPr/>
        </p:nvCxnSpPr>
        <p:spPr>
          <a:xfrm flipH="1" flipV="1">
            <a:off x="6516216" y="2341724"/>
            <a:ext cx="553233" cy="515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F9A6BD13-E381-48D0-BE06-7D627FF91586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1939341" y="4084228"/>
            <a:ext cx="521596" cy="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0827A82-18B6-4774-BBA2-2B2DA3B9BA53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4211960" y="4083198"/>
            <a:ext cx="553233" cy="103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CADFB711-B64E-423D-86AB-5FCF04E1CF8F}"/>
              </a:ext>
            </a:extLst>
          </p:cNvPr>
          <p:cNvCxnSpPr>
            <a:cxnSpLocks/>
            <a:stCxn id="21" idx="3"/>
            <a:endCxn id="33" idx="1"/>
          </p:cNvCxnSpPr>
          <p:nvPr/>
        </p:nvCxnSpPr>
        <p:spPr>
          <a:xfrm>
            <a:off x="6516216" y="4083198"/>
            <a:ext cx="553233" cy="5869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6646AE88-A981-44FA-A943-89F4F15DBFC6}"/>
              </a:ext>
            </a:extLst>
          </p:cNvPr>
          <p:cNvCxnSpPr>
            <a:cxnSpLocks/>
            <a:stCxn id="26" idx="0"/>
            <a:endCxn id="2" idx="2"/>
          </p:cNvCxnSpPr>
          <p:nvPr/>
        </p:nvCxnSpPr>
        <p:spPr>
          <a:xfrm flipV="1">
            <a:off x="1063830" y="2852936"/>
            <a:ext cx="0" cy="36004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7A3E7763-52B9-499A-AE20-BB49453DE4CC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>
            <a:off x="1063830" y="4581128"/>
            <a:ext cx="0" cy="369718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264B28FD-6F6B-41D2-A2B5-ABBE283EF42D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1939341" y="5823979"/>
            <a:ext cx="521596" cy="436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FF9EC84-D081-4076-AAD5-FCACD65101F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7944960" y="4576494"/>
            <a:ext cx="1" cy="356436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6B113A7D-6804-411D-B423-084873574E0F}"/>
              </a:ext>
            </a:extLst>
          </p:cNvPr>
          <p:cNvCxnSpPr>
            <a:cxnSpLocks/>
            <a:stCxn id="32" idx="2"/>
            <a:endCxn id="36" idx="0"/>
          </p:cNvCxnSpPr>
          <p:nvPr/>
        </p:nvCxnSpPr>
        <p:spPr>
          <a:xfrm>
            <a:off x="7944961" y="2839654"/>
            <a:ext cx="0" cy="36004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3093E335-94DE-45E5-8CF8-6D95BDBF1ECC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>
            <a:off x="5640705" y="2838624"/>
            <a:ext cx="0" cy="36004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A7BBA241-1044-4614-8A86-BB42A4E014AA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>
            <a:off x="3336449" y="2838624"/>
            <a:ext cx="0" cy="360040"/>
          </a:xfrm>
          <a:prstGeom prst="straightConnector1">
            <a:avLst/>
          </a:prstGeom>
          <a:ln w="31750">
            <a:solidFill>
              <a:srgbClr val="1F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EA31566-E1D6-4E5A-AAFE-2678B4F485B3}"/>
              </a:ext>
            </a:extLst>
          </p:cNvPr>
          <p:cNvCxnSpPr/>
          <p:nvPr/>
        </p:nvCxnSpPr>
        <p:spPr>
          <a:xfrm>
            <a:off x="3336446" y="3018644"/>
            <a:ext cx="4608514" cy="0"/>
          </a:xfrm>
          <a:prstGeom prst="line">
            <a:avLst/>
          </a:prstGeom>
          <a:ln w="31750">
            <a:solidFill>
              <a:srgbClr val="1F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2225FCA-0F56-44F1-940E-5E187AD29B8A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317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5940152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318" y="33352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Распределение ролей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E26935-E7E0-430E-99A6-8EF19DE39E67}"/>
              </a:ext>
            </a:extLst>
          </p:cNvPr>
          <p:cNvSpPr/>
          <p:nvPr/>
        </p:nvSpPr>
        <p:spPr>
          <a:xfrm>
            <a:off x="899592" y="3068090"/>
            <a:ext cx="5040560" cy="1080120"/>
          </a:xfrm>
          <a:prstGeom prst="rect">
            <a:avLst/>
          </a:prstGeom>
          <a:solidFill>
            <a:srgbClr val="7030A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Кировский ГМУ Минздрава России,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«НИПИ БИОТИН»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D1AE2BA-F7D8-47B2-AAC3-218FA56ED15A}"/>
              </a:ext>
            </a:extLst>
          </p:cNvPr>
          <p:cNvSpPr/>
          <p:nvPr/>
        </p:nvSpPr>
        <p:spPr>
          <a:xfrm>
            <a:off x="179512" y="3068089"/>
            <a:ext cx="567258" cy="1080120"/>
          </a:xfrm>
          <a:prstGeom prst="rect">
            <a:avLst/>
          </a:prstGeom>
          <a:solidFill>
            <a:srgbClr val="7030A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Наука и кадры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37EFF8-7A37-4360-B03F-0B41FF373EDB}"/>
              </a:ext>
            </a:extLst>
          </p:cNvPr>
          <p:cNvSpPr/>
          <p:nvPr/>
        </p:nvSpPr>
        <p:spPr>
          <a:xfrm>
            <a:off x="890786" y="4303248"/>
            <a:ext cx="5040560" cy="2113411"/>
          </a:xfrm>
          <a:prstGeom prst="rect">
            <a:avLst/>
          </a:prstGeom>
          <a:solidFill>
            <a:srgbClr val="FFC00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ТД «Вятка Восток-сервис»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ЗАО «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Кировпромвентиляция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«Кировский областной центр дезинфекции»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Формед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АО «Куприт»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«Лаборатория 100»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«Кировский региональный центр «Охрана труда»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ТД ООО «Вятка-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Упак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A9D2CB-6307-4A4A-B2FB-A72A3445F406}"/>
              </a:ext>
            </a:extLst>
          </p:cNvPr>
          <p:cNvSpPr/>
          <p:nvPr/>
        </p:nvSpPr>
        <p:spPr>
          <a:xfrm>
            <a:off x="179512" y="4303247"/>
            <a:ext cx="567258" cy="2113411"/>
          </a:xfrm>
          <a:prstGeom prst="rect">
            <a:avLst/>
          </a:prstGeom>
          <a:solidFill>
            <a:srgbClr val="FFC00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Инфраструктура и сервис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F495F9-3ABC-4A8E-8CFF-DAC1F6B36153}"/>
              </a:ext>
            </a:extLst>
          </p:cNvPr>
          <p:cNvSpPr/>
          <p:nvPr/>
        </p:nvSpPr>
        <p:spPr>
          <a:xfrm>
            <a:off x="890786" y="1377446"/>
            <a:ext cx="5040560" cy="1547498"/>
          </a:xfrm>
          <a:prstGeom prst="rect">
            <a:avLst/>
          </a:prstGeom>
          <a:solidFill>
            <a:srgbClr val="00B05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Нанолек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КФ АО «АВВА РУС»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«СКБ МТ»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ООО «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Агровет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АО «Кировская фармацевтическая фабрика»</a:t>
            </a:r>
          </a:p>
          <a:p>
            <a:pPr fontAlgn="base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ФГБУ РМНПЦ «</a:t>
            </a:r>
            <a:r>
              <a:rPr lang="ru-RU" sz="16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Росплазма</a:t>
            </a:r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653C02-C3A9-4C0A-BECA-8A6E2F20C11E}"/>
              </a:ext>
            </a:extLst>
          </p:cNvPr>
          <p:cNvSpPr/>
          <p:nvPr/>
        </p:nvSpPr>
        <p:spPr>
          <a:xfrm>
            <a:off x="179512" y="1377445"/>
            <a:ext cx="567258" cy="1547498"/>
          </a:xfrm>
          <a:prstGeom prst="rect">
            <a:avLst/>
          </a:prstGeom>
          <a:solidFill>
            <a:srgbClr val="00B050"/>
          </a:solidFill>
          <a:ln w="317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Производство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149D9-F7D6-4092-A9FA-FC3738953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1" r="50000"/>
          <a:stretch/>
        </p:blipFill>
        <p:spPr>
          <a:xfrm>
            <a:off x="6128470" y="0"/>
            <a:ext cx="3015530" cy="68624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3CC3FB-BCE5-4FF3-91AD-187680E55054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3568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885562f2b89c0d208cc99f2d4d1c1d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r="11288"/>
          <a:stretch/>
        </p:blipFill>
        <p:spPr bwMode="auto">
          <a:xfrm>
            <a:off x="0" y="1"/>
            <a:ext cx="3028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8748464" cy="165618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3190" y="69356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Роль 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2" name="Овал 1"/>
          <p:cNvSpPr/>
          <p:nvPr/>
        </p:nvSpPr>
        <p:spPr>
          <a:xfrm>
            <a:off x="3257600" y="2180764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57600" y="3501008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216508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Инициатор проектов внутри кластера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350100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Подрядчик в исследовательских работах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0" y="483025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Центр подготовки кадров будущего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0B64BC7-70E6-44F8-9823-24F3DA0C8B3C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18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1B6AC78-C389-4C72-B57F-2595385FCB97}"/>
              </a:ext>
            </a:extLst>
          </p:cNvPr>
          <p:cNvSpPr/>
          <p:nvPr/>
        </p:nvSpPr>
        <p:spPr>
          <a:xfrm>
            <a:off x="3257600" y="4849705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129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4716017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9" y="324424"/>
            <a:ext cx="44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Риски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EAE049-9E3F-484F-9CA8-FFAF24B91A5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19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B7084D-A739-4E3E-B4BD-6D10E351E22E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pic>
        <p:nvPicPr>
          <p:cNvPr id="59" name="Picture 2" descr="C:\Users\Admin\Desktop\tabletki-ot-boli-v-spine-i-pojasnic.jpg">
            <a:extLst>
              <a:ext uri="{FF2B5EF4-FFF2-40B4-BE49-F238E27FC236}">
                <a16:creationId xmlns:a16="http://schemas.microsoft.com/office/drawing/2014/main" id="{CA4F702C-90C2-47B0-9732-8093620A6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3427" r="20916" b="83229"/>
          <a:stretch/>
        </p:blipFill>
        <p:spPr bwMode="auto">
          <a:xfrm>
            <a:off x="4716017" y="112080"/>
            <a:ext cx="4427984" cy="10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B18FCF-40C3-4B11-97C4-05F204468ECF}"/>
              </a:ext>
            </a:extLst>
          </p:cNvPr>
          <p:cNvSpPr/>
          <p:nvPr/>
        </p:nvSpPr>
        <p:spPr>
          <a:xfrm>
            <a:off x="251520" y="1340768"/>
            <a:ext cx="8712968" cy="504056"/>
          </a:xfrm>
          <a:prstGeom prst="rect">
            <a:avLst/>
          </a:prstGeom>
          <a:solidFill>
            <a:srgbClr val="1F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Franklin Gothic Book" panose="020B0503020102020204" pitchFamily="34" charset="0"/>
              </a:rPr>
              <a:t>1. Риски, связанные с внешней средой функционирования кластера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48E8E5-ED21-45FC-96A9-60D27397AA10}"/>
              </a:ext>
            </a:extLst>
          </p:cNvPr>
          <p:cNvSpPr/>
          <p:nvPr/>
        </p:nvSpPr>
        <p:spPr>
          <a:xfrm>
            <a:off x="1197126" y="1916832"/>
            <a:ext cx="795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Политические: изменение политического курса государства, изменение трендов на импортозамещение, возрастание давления со стороны других стран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BC21DA9-6A98-47EB-8D83-D02E796AD297}"/>
              </a:ext>
            </a:extLst>
          </p:cNvPr>
          <p:cNvSpPr/>
          <p:nvPr/>
        </p:nvSpPr>
        <p:spPr>
          <a:xfrm>
            <a:off x="261359" y="2924944"/>
            <a:ext cx="8712968" cy="504056"/>
          </a:xfrm>
          <a:prstGeom prst="rect">
            <a:avLst/>
          </a:prstGeom>
          <a:solidFill>
            <a:srgbClr val="1F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2. Риски, связанные с деятельностью субъектов кластера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6AE2EDC-53BC-428C-9B24-4B7C311F1780}"/>
              </a:ext>
            </a:extLst>
          </p:cNvPr>
          <p:cNvSpPr/>
          <p:nvPr/>
        </p:nvSpPr>
        <p:spPr>
          <a:xfrm>
            <a:off x="1197125" y="3645024"/>
            <a:ext cx="805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ranklin Gothic Book" panose="020B0503020102020204" pitchFamily="34" charset="0"/>
              </a:rPr>
              <a:t>Поведенческие: оппортунистическое поведение участников кластера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46C2778-7489-4532-AA0E-D72E77AFA3DF}"/>
              </a:ext>
            </a:extLst>
          </p:cNvPr>
          <p:cNvSpPr/>
          <p:nvPr/>
        </p:nvSpPr>
        <p:spPr>
          <a:xfrm>
            <a:off x="261359" y="4293096"/>
            <a:ext cx="8712968" cy="504056"/>
          </a:xfrm>
          <a:prstGeom prst="rect">
            <a:avLst/>
          </a:prstGeom>
          <a:solidFill>
            <a:srgbClr val="1F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3. Риски, связанные с деятельностью органов власти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0545003-892A-4C20-8475-ED4C856F581F}"/>
              </a:ext>
            </a:extLst>
          </p:cNvPr>
          <p:cNvSpPr/>
          <p:nvPr/>
        </p:nvSpPr>
        <p:spPr>
          <a:xfrm>
            <a:off x="1187624" y="4869160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ranklin Gothic Book" panose="020B0503020102020204" pitchFamily="34" charset="0"/>
              </a:rPr>
              <a:t>Ресурсные: недостаточность или неэффективное распределение ресурсов, выделяемых на поддержку кластеров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9A1C2EB-AAF5-4079-9186-21A007350529}"/>
              </a:ext>
            </a:extLst>
          </p:cNvPr>
          <p:cNvSpPr/>
          <p:nvPr/>
        </p:nvSpPr>
        <p:spPr>
          <a:xfrm>
            <a:off x="1197124" y="5469031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ranklin Gothic Book" panose="020B0503020102020204" pitchFamily="34" charset="0"/>
              </a:rPr>
              <a:t>Структурные: попытки инициировать создание кластеров в тех отраслях и регионах, где для этого нет объективных экономических предпосылок, т.е. не сформировались естественным путем «</a:t>
            </a:r>
            <a:r>
              <a:rPr lang="ru-RU" dirty="0" err="1">
                <a:latin typeface="Franklin Gothic Book" panose="020B0503020102020204" pitchFamily="34" charset="0"/>
              </a:rPr>
              <a:t>протокластеры</a:t>
            </a:r>
            <a:r>
              <a:rPr lang="ru-RU" dirty="0">
                <a:latin typeface="Franklin Gothic Book" panose="020B05030201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4711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A7218E5-8294-4D50-AF8A-904EE731F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" y="1384554"/>
            <a:ext cx="2152568" cy="2447319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4716018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8318" y="324424"/>
            <a:ext cx="474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контекст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9" name="Овал 8"/>
          <p:cNvSpPr/>
          <p:nvPr/>
        </p:nvSpPr>
        <p:spPr>
          <a:xfrm>
            <a:off x="2589880" y="1622413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589880" y="2913041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89880" y="4137177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4239" y="1602958"/>
            <a:ext cx="549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Имеются древесина и торф, отсутствуют запасы углеводородов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4239" y="2893586"/>
            <a:ext cx="549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Низкий объем валового регионального продукта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6388" y="4117722"/>
            <a:ext cx="549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Появление крупных биофармацевтических предприятий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9880" y="5373216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8796" y="5157192"/>
            <a:ext cx="548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Возрастание глобальной конкуренции среди ВУЗов за ресурсы для развития науки и образования</a:t>
            </a:r>
          </a:p>
        </p:txBody>
      </p:sp>
      <p:pic>
        <p:nvPicPr>
          <p:cNvPr id="7" name="Рисунок 6" descr="Изображение выглядит как дерево, внешний, трава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9756B7-FA98-43FB-B515-33A63233E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60295" r="24486" b="13283"/>
          <a:stretch/>
        </p:blipFill>
        <p:spPr>
          <a:xfrm>
            <a:off x="4639451" y="116632"/>
            <a:ext cx="4504549" cy="107101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59F46A-D099-4F1F-BC12-83188F395E9D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2</a:t>
            </a:r>
          </a:p>
        </p:txBody>
      </p:sp>
      <p:pic>
        <p:nvPicPr>
          <p:cNvPr id="1026" name="Picture 2" descr="Картинки по запросу герб киров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17722"/>
            <a:ext cx="1239473" cy="1663722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0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74" y="-34280"/>
            <a:ext cx="9147674" cy="364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pic>
        <p:nvPicPr>
          <p:cNvPr id="7171" name="Picture 3" descr="C:\Users\Admin\Desktop\orlovskoe-farmacevticheskoe-predpriyatie-nachinaet-rabotat-na-eksport-5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 bwMode="auto">
          <a:xfrm>
            <a:off x="184644" y="65744"/>
            <a:ext cx="2897513" cy="25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735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0" r="10707" b="15076"/>
          <a:stretch/>
        </p:blipFill>
        <p:spPr bwMode="auto">
          <a:xfrm>
            <a:off x="3238500" y="65745"/>
            <a:ext cx="2953680" cy="25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30aad711f423f80c02dc5531b8dfaa4c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4" r="1" b="30309"/>
          <a:stretch/>
        </p:blipFill>
        <p:spPr bwMode="auto">
          <a:xfrm>
            <a:off x="6373710" y="65745"/>
            <a:ext cx="2646193" cy="25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74" y="1844824"/>
            <a:ext cx="4805860" cy="122649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8807" y="2137115"/>
            <a:ext cx="444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Слагаемые успеха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1D6E7C3-CF32-4EC9-8068-CCD6939B7482}"/>
              </a:ext>
            </a:extLst>
          </p:cNvPr>
          <p:cNvSpPr/>
          <p:nvPr/>
        </p:nvSpPr>
        <p:spPr>
          <a:xfrm>
            <a:off x="222339" y="4465707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F6519-54C8-4D0B-A838-CA2258D90457}"/>
              </a:ext>
            </a:extLst>
          </p:cNvPr>
          <p:cNvSpPr txBox="1"/>
          <p:nvPr/>
        </p:nvSpPr>
        <p:spPr>
          <a:xfrm>
            <a:off x="1166892" y="4533728"/>
            <a:ext cx="337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Долговременные связи университета с предприятиями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1F712B4-B1DA-4010-9568-C5059B7C656A}"/>
              </a:ext>
            </a:extLst>
          </p:cNvPr>
          <p:cNvSpPr/>
          <p:nvPr/>
        </p:nvSpPr>
        <p:spPr>
          <a:xfrm>
            <a:off x="212534" y="5582853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BC3CFE-BBFF-4235-940F-435698C9A73F}"/>
              </a:ext>
            </a:extLst>
          </p:cNvPr>
          <p:cNvSpPr txBox="1"/>
          <p:nvPr/>
        </p:nvSpPr>
        <p:spPr>
          <a:xfrm>
            <a:off x="1166893" y="5517232"/>
            <a:ext cx="3377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Наличие у университета востребованной инфраструктуры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DDA684B-77C3-4D16-9D57-27F0DD815875}"/>
              </a:ext>
            </a:extLst>
          </p:cNvPr>
          <p:cNvSpPr/>
          <p:nvPr/>
        </p:nvSpPr>
        <p:spPr>
          <a:xfrm>
            <a:off x="212534" y="3384708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9BA1A-38A4-42C5-925F-3CD307104FE9}"/>
              </a:ext>
            </a:extLst>
          </p:cNvPr>
          <p:cNvSpPr txBox="1"/>
          <p:nvPr/>
        </p:nvSpPr>
        <p:spPr>
          <a:xfrm>
            <a:off x="1166893" y="3212976"/>
            <a:ext cx="3377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Заинтересованность и поддержка со стороны Правительства Кировской области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0C65864-5426-4278-A242-5D8C3DC2E296}"/>
              </a:ext>
            </a:extLst>
          </p:cNvPr>
          <p:cNvSpPr/>
          <p:nvPr/>
        </p:nvSpPr>
        <p:spPr>
          <a:xfrm>
            <a:off x="4716016" y="3422613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4253C-EBFE-4C8C-866D-01221CDBD051}"/>
              </a:ext>
            </a:extLst>
          </p:cNvPr>
          <p:cNvSpPr txBox="1"/>
          <p:nvPr/>
        </p:nvSpPr>
        <p:spPr>
          <a:xfrm>
            <a:off x="5670376" y="3356992"/>
            <a:ext cx="322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Наличие минимум одного предприятия, готового стать драйвером объединения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D8A9AB7-FA6E-49C0-B902-C70EE9830F44}"/>
              </a:ext>
            </a:extLst>
          </p:cNvPr>
          <p:cNvSpPr/>
          <p:nvPr/>
        </p:nvSpPr>
        <p:spPr>
          <a:xfrm>
            <a:off x="4716016" y="4465472"/>
            <a:ext cx="792088" cy="792088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Book" panose="020B05030201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F69A3E-CCC2-48D3-A633-C3812269DA21}"/>
              </a:ext>
            </a:extLst>
          </p:cNvPr>
          <p:cNvSpPr txBox="1"/>
          <p:nvPr/>
        </p:nvSpPr>
        <p:spPr>
          <a:xfrm>
            <a:off x="5670376" y="4399851"/>
            <a:ext cx="322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Восприятие университета как интегратора, мозговой центр (</a:t>
            </a:r>
            <a:r>
              <a:rPr lang="ru-RU" dirty="0" err="1"/>
              <a:t>ThinkTank</a:t>
            </a:r>
            <a:r>
              <a:rPr lang="ru-RU" dirty="0">
                <a:latin typeface="Franklin Gothic Book" panose="020B0503020102020204" pitchFamily="34" charset="0"/>
              </a:rPr>
              <a:t>)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ru-RU" dirty="0">
                <a:latin typeface="Franklin Gothic Book" panose="020B0503020102020204" pitchFamily="34" charset="0"/>
              </a:rPr>
              <a:t>универсальную дискуссионную площадку.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5F4D81-BC3B-4523-B2F4-A811E66C8040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20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84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pic>
        <p:nvPicPr>
          <p:cNvPr id="5127" name="Picture 7" descr="C:\Users\Admin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5503"/>
            <a:ext cx="2346990" cy="23469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40D36-34E5-4909-A749-1E9724D6DA45}"/>
              </a:ext>
            </a:extLst>
          </p:cNvPr>
          <p:cNvSpPr txBox="1"/>
          <p:nvPr/>
        </p:nvSpPr>
        <p:spPr>
          <a:xfrm>
            <a:off x="3396024" y="3136612"/>
            <a:ext cx="59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Franklin Gothic Book" panose="020B0503020102020204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2B7CAB-152E-4A4E-B166-3C606F866F06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21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487" y="40023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Литвинец Сергей Геннадьевич,</a:t>
            </a:r>
          </a:p>
          <a:p>
            <a:r>
              <a:rPr lang="ru-RU" dirty="0"/>
              <a:t>Проректор по науке и инновациям</a:t>
            </a:r>
          </a:p>
          <a:p>
            <a:r>
              <a:rPr lang="en-US" dirty="0"/>
              <a:t>E-mail: litvinets@vyatsu.ru</a:t>
            </a:r>
          </a:p>
          <a:p>
            <a:r>
              <a:rPr lang="ru-RU" dirty="0"/>
              <a:t>Тел: </a:t>
            </a:r>
            <a:r>
              <a:rPr lang="en-US" dirty="0"/>
              <a:t>(8332) 74-28-28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9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429446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A7218E5-8294-4D50-AF8A-904EE731F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2" y="1303532"/>
            <a:ext cx="4592906" cy="522181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9EA541-C0D8-42F0-B527-B0938AE24179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B209F-D6BF-4B3A-8E6E-369EEB3C2ECB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83494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EEDD5D-6E17-44A8-A661-22890095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3" y="1300665"/>
            <a:ext cx="4594122" cy="52231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429446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pic>
        <p:nvPicPr>
          <p:cNvPr id="8" name="Picture 2" descr="C:\Users\Admin\Desktop\path2996-4-7.png">
            <a:extLst>
              <a:ext uri="{FF2B5EF4-FFF2-40B4-BE49-F238E27FC236}">
                <a16:creationId xmlns:a16="http://schemas.microsoft.com/office/drawing/2014/main" id="{11F37CFC-F23B-4A82-B254-73097906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45" y="2236224"/>
            <a:ext cx="760728" cy="760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path2996-4-7.png">
            <a:extLst>
              <a:ext uri="{FF2B5EF4-FFF2-40B4-BE49-F238E27FC236}">
                <a16:creationId xmlns:a16="http://schemas.microsoft.com/office/drawing/2014/main" id="{D1268A06-7593-48DE-BE08-61E7CEA6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path2996-4-7.png">
            <a:extLst>
              <a:ext uri="{FF2B5EF4-FFF2-40B4-BE49-F238E27FC236}">
                <a16:creationId xmlns:a16="http://schemas.microsoft.com/office/drawing/2014/main" id="{3E42A71B-C0DA-41D4-814C-70713C73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path2996-4-7.png">
            <a:extLst>
              <a:ext uri="{FF2B5EF4-FFF2-40B4-BE49-F238E27FC236}">
                <a16:creationId xmlns:a16="http://schemas.microsoft.com/office/drawing/2014/main" id="{4AAF59C1-5E46-4E54-A820-C2719F30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esktop\bitmap.png">
            <a:extLst>
              <a:ext uri="{FF2B5EF4-FFF2-40B4-BE49-F238E27FC236}">
                <a16:creationId xmlns:a16="http://schemas.microsoft.com/office/drawing/2014/main" id="{64A68331-752D-4B19-890D-F0D32429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61C338-92CB-4CAA-843A-1529301A1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3499729"/>
            <a:ext cx="759600" cy="75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89B947-0352-4277-94AD-330BCC6EE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4653136"/>
            <a:ext cx="759600" cy="7596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EAE049-9E3F-484F-9CA8-FFAF24B91A5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479E6-1BA6-426A-8F08-BF16AF5A3E1A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356356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EEDD5D-6E17-44A8-A661-22890095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3" y="1300665"/>
            <a:ext cx="4594122" cy="52231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429446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pic>
        <p:nvPicPr>
          <p:cNvPr id="8" name="Picture 2" descr="C:\Users\Admin\Desktop\path2996-4-7.png">
            <a:extLst>
              <a:ext uri="{FF2B5EF4-FFF2-40B4-BE49-F238E27FC236}">
                <a16:creationId xmlns:a16="http://schemas.microsoft.com/office/drawing/2014/main" id="{11F37CFC-F23B-4A82-B254-73097906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45" y="2236224"/>
            <a:ext cx="760728" cy="760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path2996-4-7.png">
            <a:extLst>
              <a:ext uri="{FF2B5EF4-FFF2-40B4-BE49-F238E27FC236}">
                <a16:creationId xmlns:a16="http://schemas.microsoft.com/office/drawing/2014/main" id="{D1268A06-7593-48DE-BE08-61E7CEA6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path2996-4-7.png">
            <a:extLst>
              <a:ext uri="{FF2B5EF4-FFF2-40B4-BE49-F238E27FC236}">
                <a16:creationId xmlns:a16="http://schemas.microsoft.com/office/drawing/2014/main" id="{3E42A71B-C0DA-41D4-814C-70713C73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path2996-4-7.png">
            <a:extLst>
              <a:ext uri="{FF2B5EF4-FFF2-40B4-BE49-F238E27FC236}">
                <a16:creationId xmlns:a16="http://schemas.microsoft.com/office/drawing/2014/main" id="{4AAF59C1-5E46-4E54-A820-C2719F30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esktop\bitmap.png">
            <a:extLst>
              <a:ext uri="{FF2B5EF4-FFF2-40B4-BE49-F238E27FC236}">
                <a16:creationId xmlns:a16="http://schemas.microsoft.com/office/drawing/2014/main" id="{64A68331-752D-4B19-890D-F0D32429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61C338-92CB-4CAA-843A-1529301A1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3499729"/>
            <a:ext cx="759600" cy="75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89B947-0352-4277-94AD-330BCC6EE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4653136"/>
            <a:ext cx="759600" cy="7596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EAE049-9E3F-484F-9CA8-FFAF24B91A5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5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3BDD0A8-202B-4397-82CA-89776B624BF1}"/>
              </a:ext>
            </a:extLst>
          </p:cNvPr>
          <p:cNvCxnSpPr>
            <a:stCxn id="22" idx="0"/>
            <a:endCxn id="8" idx="2"/>
          </p:cNvCxnSpPr>
          <p:nvPr/>
        </p:nvCxnSpPr>
        <p:spPr>
          <a:xfrm flipV="1">
            <a:off x="3319845" y="2996952"/>
            <a:ext cx="564" cy="502777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3EA1770-2BB9-47F9-B2B2-C54D7925FD58}"/>
              </a:ext>
            </a:extLst>
          </p:cNvPr>
          <p:cNvCxnSpPr>
            <a:cxnSpLocks/>
          </p:cNvCxnSpPr>
          <p:nvPr/>
        </p:nvCxnSpPr>
        <p:spPr>
          <a:xfrm flipH="1">
            <a:off x="3635896" y="3429001"/>
            <a:ext cx="504057" cy="216023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1018F9F-AB19-4703-946A-4681CD1C989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635897" y="4077073"/>
            <a:ext cx="432047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82F1A1-729A-4743-BE1E-8BBD13D32574}"/>
              </a:ext>
            </a:extLst>
          </p:cNvPr>
          <p:cNvCxnSpPr>
            <a:cxnSpLocks/>
          </p:cNvCxnSpPr>
          <p:nvPr/>
        </p:nvCxnSpPr>
        <p:spPr>
          <a:xfrm flipH="1" flipV="1">
            <a:off x="2339753" y="3429000"/>
            <a:ext cx="600292" cy="28803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E448E16-E5BE-4C85-8B2E-7AAA4CDD38D0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411760" y="4077073"/>
            <a:ext cx="528285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CA209D-E822-4893-9C31-45EB5FF1851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3308909" y="4223216"/>
            <a:ext cx="10936" cy="429920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8D92DCE-017D-4B62-AC6E-6B5D4FC2224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246" y="2616588"/>
            <a:ext cx="610799" cy="30886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6477DB2-8394-45C1-B7A1-A99F17CA79B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3700773" y="2616588"/>
            <a:ext cx="470342" cy="24633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444D7BD-3DD8-4D6E-AF1C-389B93670D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4447744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8AE7512-F806-4166-BF6A-5C3B82EE38A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2031960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3F6D5E7-B68A-4CEA-8432-E500884F5A2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296744" y="4735601"/>
            <a:ext cx="643301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9A934D1-6270-43C7-885E-4BF5F7DD586F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699645" y="4735601"/>
            <a:ext cx="598676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58C47A0-41C1-4765-AC43-76BFAA5C5935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6198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429446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F23D3D1-B5A3-42C8-966E-D3030A74D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2" y="1303532"/>
            <a:ext cx="4592906" cy="5221811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B879E03-8E33-4FD8-B601-196A4C77CDCB}"/>
              </a:ext>
            </a:extLst>
          </p:cNvPr>
          <p:cNvGrpSpPr/>
          <p:nvPr/>
        </p:nvGrpSpPr>
        <p:grpSpPr>
          <a:xfrm>
            <a:off x="635628" y="1496079"/>
            <a:ext cx="5526933" cy="4287946"/>
            <a:chOff x="3077515" y="2237398"/>
            <a:chExt cx="5526933" cy="4287946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04F01899-18FC-457E-9771-4C0A07368668}"/>
                </a:ext>
              </a:extLst>
            </p:cNvPr>
            <p:cNvSpPr/>
            <p:nvPr/>
          </p:nvSpPr>
          <p:spPr>
            <a:xfrm>
              <a:off x="4882729" y="4363619"/>
              <a:ext cx="1685849" cy="800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26F94F23-26EE-49E7-BB97-00823234A1FF}"/>
                </a:ext>
              </a:extLst>
            </p:cNvPr>
            <p:cNvSpPr/>
            <p:nvPr/>
          </p:nvSpPr>
          <p:spPr>
            <a:xfrm>
              <a:off x="6625946" y="4366561"/>
              <a:ext cx="1598702" cy="800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64281D9D-2B11-40E9-9C63-A7E5DD933889}"/>
                </a:ext>
              </a:extLst>
            </p:cNvPr>
            <p:cNvSpPr/>
            <p:nvPr/>
          </p:nvSpPr>
          <p:spPr>
            <a:xfrm>
              <a:off x="3292840" y="4363619"/>
              <a:ext cx="1536463" cy="800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FE5535-5426-4617-9415-4083B89ACAA1}"/>
                </a:ext>
              </a:extLst>
            </p:cNvPr>
            <p:cNvSpPr/>
            <p:nvPr/>
          </p:nvSpPr>
          <p:spPr>
            <a:xfrm>
              <a:off x="6897340" y="3586544"/>
              <a:ext cx="759600" cy="75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Picture 2" descr="C:\Users\Admin\Desktop\g3898.png">
              <a:extLst>
                <a:ext uri="{FF2B5EF4-FFF2-40B4-BE49-F238E27FC236}">
                  <a16:creationId xmlns:a16="http://schemas.microsoft.com/office/drawing/2014/main" id="{4026042F-6D74-476B-BD07-F8AC5750A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909" y="3540528"/>
              <a:ext cx="759600" cy="759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C:\Users\Admin\Desktop\g3205.png">
              <a:extLst>
                <a:ext uri="{FF2B5EF4-FFF2-40B4-BE49-F238E27FC236}">
                  <a16:creationId xmlns:a16="http://schemas.microsoft.com/office/drawing/2014/main" id="{84EC9B0F-EFB2-4BEF-8B8D-9BF722AC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441" y="3586544"/>
              <a:ext cx="759600" cy="759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Visionary\Desktop\g4225.png">
              <a:extLst>
                <a:ext uri="{FF2B5EF4-FFF2-40B4-BE49-F238E27FC236}">
                  <a16:creationId xmlns:a16="http://schemas.microsoft.com/office/drawing/2014/main" id="{7AA339CC-DD25-476E-BCC6-675526FD8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048" y="3540528"/>
              <a:ext cx="759600" cy="759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E9E59BF-465A-4A45-AD81-645A9C82A2BB}"/>
                </a:ext>
              </a:extLst>
            </p:cNvPr>
            <p:cNvSpPr txBox="1"/>
            <p:nvPr/>
          </p:nvSpPr>
          <p:spPr>
            <a:xfrm>
              <a:off x="3312134" y="4571836"/>
              <a:ext cx="1619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Franklin Gothic Book" panose="020B0503020102020204" pitchFamily="34" charset="0"/>
                </a:rPr>
                <a:t>Специалисты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82219D-25D6-4456-9D48-B5EE4C001D86}"/>
                </a:ext>
              </a:extLst>
            </p:cNvPr>
            <p:cNvSpPr txBox="1"/>
            <p:nvPr/>
          </p:nvSpPr>
          <p:spPr>
            <a:xfrm>
              <a:off x="6568579" y="4437112"/>
              <a:ext cx="16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Franklin Gothic Book" panose="020B0503020102020204" pitchFamily="34" charset="0"/>
                </a:rPr>
                <a:t>Исследования и разработки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077154-A671-4D95-AF61-D3B484683256}"/>
                </a:ext>
              </a:extLst>
            </p:cNvPr>
            <p:cNvSpPr txBox="1"/>
            <p:nvPr/>
          </p:nvSpPr>
          <p:spPr>
            <a:xfrm>
              <a:off x="4854004" y="4300128"/>
              <a:ext cx="1763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Franklin Gothic Book" panose="020B0503020102020204" pitchFamily="34" charset="0"/>
                </a:rPr>
                <a:t>Доклинические </a:t>
              </a:r>
              <a:endParaRPr lang="en-US" b="1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ru-RU" b="1" dirty="0">
                  <a:latin typeface="Franklin Gothic Book" panose="020B0503020102020204" pitchFamily="34" charset="0"/>
                </a:rPr>
                <a:t>исследования, </a:t>
              </a:r>
              <a:endParaRPr lang="en-US" b="1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ru-RU" b="1" dirty="0">
                  <a:latin typeface="Franklin Gothic Book" panose="020B0503020102020204" pitchFamily="34" charset="0"/>
                </a:rPr>
                <a:t>инжиниринг</a:t>
              </a: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0546ADC-9812-4A92-AFE4-8C483415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048" y="2237398"/>
              <a:ext cx="759600" cy="759600"/>
            </a:xfrm>
            <a:prstGeom prst="rect">
              <a:avLst/>
            </a:prstGeom>
          </p:spPr>
        </p:pic>
        <p:pic>
          <p:nvPicPr>
            <p:cNvPr id="80" name="Picture 2" descr="C:\Users\Admin\Desktop\path2996-4-7.png">
              <a:extLst>
                <a:ext uri="{FF2B5EF4-FFF2-40B4-BE49-F238E27FC236}">
                  <a16:creationId xmlns:a16="http://schemas.microsoft.com/office/drawing/2014/main" id="{91102365-6331-4A1C-87CE-D90F9795B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515" y="5763516"/>
              <a:ext cx="760728" cy="7607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C:\Users\Admin\Desktop\path2996-4-7.png">
              <a:extLst>
                <a:ext uri="{FF2B5EF4-FFF2-40B4-BE49-F238E27FC236}">
                  <a16:creationId xmlns:a16="http://schemas.microsoft.com/office/drawing/2014/main" id="{1E992824-93C0-4EE8-9B8B-E67BAAE9C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607" y="5735445"/>
              <a:ext cx="759600" cy="759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Admin\Desktop\path2996-4-7.png">
              <a:extLst>
                <a:ext uri="{FF2B5EF4-FFF2-40B4-BE49-F238E27FC236}">
                  <a16:creationId xmlns:a16="http://schemas.microsoft.com/office/drawing/2014/main" id="{462A80CD-41EF-47FA-A75E-C97BE722D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884" y="5761563"/>
              <a:ext cx="759600" cy="759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Users\Admin\Desktop\path2996-4-7.png">
              <a:extLst>
                <a:ext uri="{FF2B5EF4-FFF2-40B4-BE49-F238E27FC236}">
                  <a16:creationId xmlns:a16="http://schemas.microsoft.com/office/drawing/2014/main" id="{A521D548-8FF3-412E-98F5-F019B135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125" y="5765744"/>
              <a:ext cx="759600" cy="759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C:\Users\Admin\Desktop\bitmap.png">
              <a:extLst>
                <a:ext uri="{FF2B5EF4-FFF2-40B4-BE49-F238E27FC236}">
                  <a16:creationId xmlns:a16="http://schemas.microsoft.com/office/drawing/2014/main" id="{06BED8C4-84B1-4454-9102-7B3BA573A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366" y="5761563"/>
              <a:ext cx="759600" cy="759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8AF1F410-FCE0-471E-B976-9E56F096F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848" y="5735445"/>
              <a:ext cx="759600" cy="759600"/>
            </a:xfrm>
            <a:prstGeom prst="rect">
              <a:avLst/>
            </a:prstGeom>
          </p:spPr>
        </p:pic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id="{343B5391-B2AF-45DF-8FBB-B95777F2E397}"/>
                </a:ext>
              </a:extLst>
            </p:cNvPr>
            <p:cNvCxnSpPr>
              <a:cxnSpLocks/>
              <a:stCxn id="79" idx="2"/>
              <a:endCxn id="73" idx="0"/>
            </p:cNvCxnSpPr>
            <p:nvPr/>
          </p:nvCxnSpPr>
          <p:spPr>
            <a:xfrm flipH="1">
              <a:off x="4099709" y="2996998"/>
              <a:ext cx="1636139" cy="54353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>
              <a:extLst>
                <a:ext uri="{FF2B5EF4-FFF2-40B4-BE49-F238E27FC236}">
                  <a16:creationId xmlns:a16="http://schemas.microsoft.com/office/drawing/2014/main" id="{542B3E64-43EF-4405-9685-A63BBC3F507A}"/>
                </a:ext>
              </a:extLst>
            </p:cNvPr>
            <p:cNvCxnSpPr>
              <a:cxnSpLocks/>
              <a:stCxn id="79" idx="2"/>
              <a:endCxn id="74" idx="0"/>
            </p:cNvCxnSpPr>
            <p:nvPr/>
          </p:nvCxnSpPr>
          <p:spPr>
            <a:xfrm>
              <a:off x="5735848" y="2996998"/>
              <a:ext cx="1552393" cy="589546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>
              <a:extLst>
                <a:ext uri="{FF2B5EF4-FFF2-40B4-BE49-F238E27FC236}">
                  <a16:creationId xmlns:a16="http://schemas.microsoft.com/office/drawing/2014/main" id="{BDE965EC-A8A0-4C7B-824F-CD9AC9EA9BF0}"/>
                </a:ext>
              </a:extLst>
            </p:cNvPr>
            <p:cNvCxnSpPr>
              <a:cxnSpLocks/>
              <a:stCxn id="79" idx="2"/>
              <a:endCxn id="75" idx="0"/>
            </p:cNvCxnSpPr>
            <p:nvPr/>
          </p:nvCxnSpPr>
          <p:spPr>
            <a:xfrm>
              <a:off x="5735848" y="2996998"/>
              <a:ext cx="0" cy="54353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>
              <a:extLst>
                <a:ext uri="{FF2B5EF4-FFF2-40B4-BE49-F238E27FC236}">
                  <a16:creationId xmlns:a16="http://schemas.microsoft.com/office/drawing/2014/main" id="{EF6C3139-CA54-407A-A786-4B789E02B0AB}"/>
                </a:ext>
              </a:extLst>
            </p:cNvPr>
            <p:cNvCxnSpPr>
              <a:cxnSpLocks/>
            </p:cNvCxnSpPr>
            <p:nvPr/>
          </p:nvCxnSpPr>
          <p:spPr>
            <a:xfrm>
              <a:off x="4898722" y="5223459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>
              <a:extLst>
                <a:ext uri="{FF2B5EF4-FFF2-40B4-BE49-F238E27FC236}">
                  <a16:creationId xmlns:a16="http://schemas.microsoft.com/office/drawing/2014/main" id="{92DB5FDF-4BDF-43E1-BD81-8A4CFB26E6C8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64" y="5223459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id="{C16B0FB4-B734-4D70-9862-732E2F260E15}"/>
                </a:ext>
              </a:extLst>
            </p:cNvPr>
            <p:cNvCxnSpPr>
              <a:cxnSpLocks/>
            </p:cNvCxnSpPr>
            <p:nvPr/>
          </p:nvCxnSpPr>
          <p:spPr>
            <a:xfrm>
              <a:off x="5713506" y="5223459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73FC0312-DB0A-4218-A2A5-934A3CC164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3848" y="5223459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3A2B3F0B-25FB-4246-B22D-3DC5BC6DD99B}"/>
                </a:ext>
              </a:extLst>
            </p:cNvPr>
            <p:cNvCxnSpPr>
              <a:cxnSpLocks/>
            </p:cNvCxnSpPr>
            <p:nvPr/>
          </p:nvCxnSpPr>
          <p:spPr>
            <a:xfrm>
              <a:off x="3292840" y="5223458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>
              <a:extLst>
                <a:ext uri="{FF2B5EF4-FFF2-40B4-BE49-F238E27FC236}">
                  <a16:creationId xmlns:a16="http://schemas.microsoft.com/office/drawing/2014/main" id="{7D8957EB-86CC-49D9-B1ED-7554DCB0A112}"/>
                </a:ext>
              </a:extLst>
            </p:cNvPr>
            <p:cNvCxnSpPr>
              <a:cxnSpLocks/>
            </p:cNvCxnSpPr>
            <p:nvPr/>
          </p:nvCxnSpPr>
          <p:spPr>
            <a:xfrm>
              <a:off x="3703182" y="5223458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>
              <a:extLst>
                <a:ext uri="{FF2B5EF4-FFF2-40B4-BE49-F238E27FC236}">
                  <a16:creationId xmlns:a16="http://schemas.microsoft.com/office/drawing/2014/main" id="{FF9D5EF9-DC26-474C-B8C8-B91A48B88534}"/>
                </a:ext>
              </a:extLst>
            </p:cNvPr>
            <p:cNvCxnSpPr>
              <a:cxnSpLocks/>
            </p:cNvCxnSpPr>
            <p:nvPr/>
          </p:nvCxnSpPr>
          <p:spPr>
            <a:xfrm>
              <a:off x="4107624" y="5223458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>
              <a:extLst>
                <a:ext uri="{FF2B5EF4-FFF2-40B4-BE49-F238E27FC236}">
                  <a16:creationId xmlns:a16="http://schemas.microsoft.com/office/drawing/2014/main" id="{B86EEF36-3851-4DF1-81BA-B428B624069C}"/>
                </a:ext>
              </a:extLst>
            </p:cNvPr>
            <p:cNvCxnSpPr>
              <a:cxnSpLocks/>
            </p:cNvCxnSpPr>
            <p:nvPr/>
          </p:nvCxnSpPr>
          <p:spPr>
            <a:xfrm>
              <a:off x="4517966" y="5223458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>
              <a:extLst>
                <a:ext uri="{FF2B5EF4-FFF2-40B4-BE49-F238E27FC236}">
                  <a16:creationId xmlns:a16="http://schemas.microsoft.com/office/drawing/2014/main" id="{B617AFB8-EA7D-4DD7-9C9D-C04CDFB845A3}"/>
                </a:ext>
              </a:extLst>
            </p:cNvPr>
            <p:cNvCxnSpPr>
              <a:cxnSpLocks/>
            </p:cNvCxnSpPr>
            <p:nvPr/>
          </p:nvCxnSpPr>
          <p:spPr>
            <a:xfrm>
              <a:off x="8121108" y="5223458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>
              <a:extLst>
                <a:ext uri="{FF2B5EF4-FFF2-40B4-BE49-F238E27FC236}">
                  <a16:creationId xmlns:a16="http://schemas.microsoft.com/office/drawing/2014/main" id="{6BD0F437-6F22-4A56-A1F8-3DC1379D88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5226" y="5223456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>
              <a:extLst>
                <a:ext uri="{FF2B5EF4-FFF2-40B4-BE49-F238E27FC236}">
                  <a16:creationId xmlns:a16="http://schemas.microsoft.com/office/drawing/2014/main" id="{0EC77FC6-B35E-4051-8A39-95FF0C1F51CD}"/>
                </a:ext>
              </a:extLst>
            </p:cNvPr>
            <p:cNvCxnSpPr>
              <a:cxnSpLocks/>
            </p:cNvCxnSpPr>
            <p:nvPr/>
          </p:nvCxnSpPr>
          <p:spPr>
            <a:xfrm>
              <a:off x="6925568" y="5223456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>
              <a:extLst>
                <a:ext uri="{FF2B5EF4-FFF2-40B4-BE49-F238E27FC236}">
                  <a16:creationId xmlns:a16="http://schemas.microsoft.com/office/drawing/2014/main" id="{493B7D23-8A1C-4107-8684-2615B4AD15A5}"/>
                </a:ext>
              </a:extLst>
            </p:cNvPr>
            <p:cNvCxnSpPr>
              <a:cxnSpLocks/>
            </p:cNvCxnSpPr>
            <p:nvPr/>
          </p:nvCxnSpPr>
          <p:spPr>
            <a:xfrm>
              <a:off x="7330010" y="5223456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2219270C-E533-471D-BF36-4269F656495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5223456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>
              <a:extLst>
                <a:ext uri="{FF2B5EF4-FFF2-40B4-BE49-F238E27FC236}">
                  <a16:creationId xmlns:a16="http://schemas.microsoft.com/office/drawing/2014/main" id="{69A14A4D-88D1-455B-ABDA-8A35DC5699F8}"/>
                </a:ext>
              </a:extLst>
            </p:cNvPr>
            <p:cNvCxnSpPr>
              <a:cxnSpLocks/>
            </p:cNvCxnSpPr>
            <p:nvPr/>
          </p:nvCxnSpPr>
          <p:spPr>
            <a:xfrm>
              <a:off x="8460432" y="5223456"/>
              <a:ext cx="0" cy="48260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04D8C38-45C3-481F-BFF5-D5160FA47ED0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5C82A1-0DA0-41EA-AA68-38C06AA9ABE4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05801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EEDD5D-6E17-44A8-A661-22890095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3" y="1300665"/>
            <a:ext cx="4594122" cy="52231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429446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pic>
        <p:nvPicPr>
          <p:cNvPr id="8" name="Picture 2" descr="C:\Users\Admin\Desktop\path2996-4-7.png">
            <a:extLst>
              <a:ext uri="{FF2B5EF4-FFF2-40B4-BE49-F238E27FC236}">
                <a16:creationId xmlns:a16="http://schemas.microsoft.com/office/drawing/2014/main" id="{11F37CFC-F23B-4A82-B254-73097906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45" y="2236224"/>
            <a:ext cx="760728" cy="760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path2996-4-7.png">
            <a:extLst>
              <a:ext uri="{FF2B5EF4-FFF2-40B4-BE49-F238E27FC236}">
                <a16:creationId xmlns:a16="http://schemas.microsoft.com/office/drawing/2014/main" id="{D1268A06-7593-48DE-BE08-61E7CEA6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path2996-4-7.png">
            <a:extLst>
              <a:ext uri="{FF2B5EF4-FFF2-40B4-BE49-F238E27FC236}">
                <a16:creationId xmlns:a16="http://schemas.microsoft.com/office/drawing/2014/main" id="{3E42A71B-C0DA-41D4-814C-70713C73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path2996-4-7.png">
            <a:extLst>
              <a:ext uri="{FF2B5EF4-FFF2-40B4-BE49-F238E27FC236}">
                <a16:creationId xmlns:a16="http://schemas.microsoft.com/office/drawing/2014/main" id="{4AAF59C1-5E46-4E54-A820-C2719F30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esktop\bitmap.png">
            <a:extLst>
              <a:ext uri="{FF2B5EF4-FFF2-40B4-BE49-F238E27FC236}">
                <a16:creationId xmlns:a16="http://schemas.microsoft.com/office/drawing/2014/main" id="{64A68331-752D-4B19-890D-F0D32429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61C338-92CB-4CAA-843A-1529301A1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3499729"/>
            <a:ext cx="759600" cy="75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89B947-0352-4277-94AD-330BCC6EE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4653136"/>
            <a:ext cx="759600" cy="7596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EAE049-9E3F-484F-9CA8-FFAF24B91A5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7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3BDD0A8-202B-4397-82CA-89776B624BF1}"/>
              </a:ext>
            </a:extLst>
          </p:cNvPr>
          <p:cNvCxnSpPr>
            <a:stCxn id="22" idx="0"/>
            <a:endCxn id="8" idx="2"/>
          </p:cNvCxnSpPr>
          <p:nvPr/>
        </p:nvCxnSpPr>
        <p:spPr>
          <a:xfrm flipV="1">
            <a:off x="3319845" y="2996952"/>
            <a:ext cx="564" cy="502777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3EA1770-2BB9-47F9-B2B2-C54D7925FD58}"/>
              </a:ext>
            </a:extLst>
          </p:cNvPr>
          <p:cNvCxnSpPr>
            <a:cxnSpLocks/>
          </p:cNvCxnSpPr>
          <p:nvPr/>
        </p:nvCxnSpPr>
        <p:spPr>
          <a:xfrm flipH="1">
            <a:off x="3635896" y="3429001"/>
            <a:ext cx="504057" cy="216023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1018F9F-AB19-4703-946A-4681CD1C989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635897" y="4077073"/>
            <a:ext cx="432047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82F1A1-729A-4743-BE1E-8BBD13D32574}"/>
              </a:ext>
            </a:extLst>
          </p:cNvPr>
          <p:cNvCxnSpPr>
            <a:cxnSpLocks/>
          </p:cNvCxnSpPr>
          <p:nvPr/>
        </p:nvCxnSpPr>
        <p:spPr>
          <a:xfrm flipH="1" flipV="1">
            <a:off x="2339753" y="3429000"/>
            <a:ext cx="600292" cy="28803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E448E16-E5BE-4C85-8B2E-7AAA4CDD38D0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411760" y="4077073"/>
            <a:ext cx="528285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CA209D-E822-4893-9C31-45EB5FF1851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3308909" y="4223216"/>
            <a:ext cx="10936" cy="429920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8D92DCE-017D-4B62-AC6E-6B5D4FC2224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246" y="2616588"/>
            <a:ext cx="610799" cy="30886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6477DB2-8394-45C1-B7A1-A99F17CA79B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3700773" y="2616588"/>
            <a:ext cx="470342" cy="24633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444D7BD-3DD8-4D6E-AF1C-389B93670D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4447744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8AE7512-F806-4166-BF6A-5C3B82EE38A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2031960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3F6D5E7-B68A-4CEA-8432-E500884F5A2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296744" y="4735601"/>
            <a:ext cx="643301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9A934D1-6270-43C7-885E-4BF5F7DD586F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699645" y="4735601"/>
            <a:ext cx="598676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20128E-755C-47B7-999B-F666B783775D}"/>
              </a:ext>
            </a:extLst>
          </p:cNvPr>
          <p:cNvGrpSpPr/>
          <p:nvPr/>
        </p:nvGrpSpPr>
        <p:grpSpPr>
          <a:xfrm>
            <a:off x="6588224" y="1744674"/>
            <a:ext cx="1542404" cy="3937562"/>
            <a:chOff x="6588224" y="1744674"/>
            <a:chExt cx="1542404" cy="3937562"/>
          </a:xfrm>
        </p:grpSpPr>
        <p:pic>
          <p:nvPicPr>
            <p:cNvPr id="27" name="Picture 4" descr="C:\Users\Visionary\Desktop\bitmap3.png">
              <a:extLst>
                <a:ext uri="{FF2B5EF4-FFF2-40B4-BE49-F238E27FC236}">
                  <a16:creationId xmlns:a16="http://schemas.microsoft.com/office/drawing/2014/main" id="{BFC4D170-2513-4FA8-B7B7-8A98F8398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992" y="1744674"/>
              <a:ext cx="885600" cy="885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Visionary\Desktop\bitmap5.png">
              <a:extLst>
                <a:ext uri="{FF2B5EF4-FFF2-40B4-BE49-F238E27FC236}">
                  <a16:creationId xmlns:a16="http://schemas.microsoft.com/office/drawing/2014/main" id="{4D25FD41-C92E-45F3-A423-CD4EBD5BD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992" y="2758908"/>
              <a:ext cx="885600" cy="885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Visionary\Desktop\bitmap7.png">
              <a:extLst>
                <a:ext uri="{FF2B5EF4-FFF2-40B4-BE49-F238E27FC236}">
                  <a16:creationId xmlns:a16="http://schemas.microsoft.com/office/drawing/2014/main" id="{0C22D60C-0508-426B-8422-CAD298AC2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992" y="4796636"/>
              <a:ext cx="885600" cy="885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Admin\Desktop\bitmap.png">
              <a:extLst>
                <a:ext uri="{FF2B5EF4-FFF2-40B4-BE49-F238E27FC236}">
                  <a16:creationId xmlns:a16="http://schemas.microsoft.com/office/drawing/2014/main" id="{F93077EA-C33C-4316-9094-1CBCE88F0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028" y="3777772"/>
              <a:ext cx="885600" cy="885600"/>
            </a:xfrm>
            <a:prstGeom prst="rect">
              <a:avLst/>
            </a:prstGeom>
            <a:noFill/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44356811-1926-4DA1-B8D9-915686B68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24" y="2187474"/>
              <a:ext cx="599985" cy="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9580B3BE-C6E3-47F7-AD45-3848DDFB1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24" y="3190774"/>
              <a:ext cx="599985" cy="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C752A6EC-9F9A-43A4-A4C1-B972E40EB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24" y="4230228"/>
              <a:ext cx="599985" cy="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EB9F1C0F-F392-4094-97B7-0292594AB7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224" y="5214425"/>
              <a:ext cx="599985" cy="0"/>
            </a:xfrm>
            <a:prstGeom prst="straightConnector1">
              <a:avLst/>
            </a:prstGeom>
            <a:ln w="31750">
              <a:solidFill>
                <a:srgbClr val="1F38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5152D4-5392-4767-95E0-85545E17D911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23619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EEDD5D-6E17-44A8-A661-22890095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3" y="1300665"/>
            <a:ext cx="4594122" cy="52231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EF148-BABD-4305-8284-96CB3FEBB105}"/>
              </a:ext>
            </a:extLst>
          </p:cNvPr>
          <p:cNvSpPr/>
          <p:nvPr/>
        </p:nvSpPr>
        <p:spPr>
          <a:xfrm>
            <a:off x="-1" y="116632"/>
            <a:ext cx="5580113" cy="107101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6C10E-81D9-415B-9BF2-5AE112362966}"/>
              </a:ext>
            </a:extLst>
          </p:cNvPr>
          <p:cNvSpPr txBox="1"/>
          <p:nvPr/>
        </p:nvSpPr>
        <p:spPr>
          <a:xfrm>
            <a:off x="188318" y="324424"/>
            <a:ext cx="524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Перспективный облик</a:t>
            </a:r>
          </a:p>
        </p:txBody>
      </p:sp>
      <p:pic>
        <p:nvPicPr>
          <p:cNvPr id="8" name="Picture 2" descr="C:\Users\Admin\Desktop\path2996-4-7.png">
            <a:extLst>
              <a:ext uri="{FF2B5EF4-FFF2-40B4-BE49-F238E27FC236}">
                <a16:creationId xmlns:a16="http://schemas.microsoft.com/office/drawing/2014/main" id="{11F37CFC-F23B-4A82-B254-73097906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45" y="2236224"/>
            <a:ext cx="760728" cy="760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path2996-4-7.png">
            <a:extLst>
              <a:ext uri="{FF2B5EF4-FFF2-40B4-BE49-F238E27FC236}">
                <a16:creationId xmlns:a16="http://schemas.microsoft.com/office/drawing/2014/main" id="{D1268A06-7593-48DE-BE08-61E7CEA6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path2996-4-7.png">
            <a:extLst>
              <a:ext uri="{FF2B5EF4-FFF2-40B4-BE49-F238E27FC236}">
                <a16:creationId xmlns:a16="http://schemas.microsoft.com/office/drawing/2014/main" id="{3E42A71B-C0DA-41D4-814C-70713C73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2799396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path2996-4-7.png">
            <a:extLst>
              <a:ext uri="{FF2B5EF4-FFF2-40B4-BE49-F238E27FC236}">
                <a16:creationId xmlns:a16="http://schemas.microsoft.com/office/drawing/2014/main" id="{4AAF59C1-5E46-4E54-A820-C2719F30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esktop\bitmap.png">
            <a:extLst>
              <a:ext uri="{FF2B5EF4-FFF2-40B4-BE49-F238E27FC236}">
                <a16:creationId xmlns:a16="http://schemas.microsoft.com/office/drawing/2014/main" id="{64A68331-752D-4B19-890D-F0D32429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160" y="4035268"/>
            <a:ext cx="759600" cy="75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61C338-92CB-4CAA-843A-1529301A1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3499729"/>
            <a:ext cx="759600" cy="75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89B947-0352-4277-94AD-330BCC6EE1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5" y="4653136"/>
            <a:ext cx="759600" cy="7596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73FBAD-15DF-4994-8102-14DEDC65D478}"/>
              </a:ext>
            </a:extLst>
          </p:cNvPr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EAE049-9E3F-484F-9CA8-FFAF24B91A55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8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3BDD0A8-202B-4397-82CA-89776B624BF1}"/>
              </a:ext>
            </a:extLst>
          </p:cNvPr>
          <p:cNvCxnSpPr>
            <a:cxnSpLocks/>
            <a:stCxn id="22" idx="0"/>
            <a:endCxn id="8" idx="2"/>
          </p:cNvCxnSpPr>
          <p:nvPr/>
        </p:nvCxnSpPr>
        <p:spPr>
          <a:xfrm flipV="1">
            <a:off x="3319845" y="2996952"/>
            <a:ext cx="564" cy="502777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3EA1770-2BB9-47F9-B2B2-C54D7925FD58}"/>
              </a:ext>
            </a:extLst>
          </p:cNvPr>
          <p:cNvCxnSpPr>
            <a:cxnSpLocks/>
          </p:cNvCxnSpPr>
          <p:nvPr/>
        </p:nvCxnSpPr>
        <p:spPr>
          <a:xfrm flipH="1">
            <a:off x="3635896" y="3429001"/>
            <a:ext cx="504057" cy="216023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1018F9F-AB19-4703-946A-4681CD1C989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635897" y="4077073"/>
            <a:ext cx="432047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82F1A1-729A-4743-BE1E-8BBD13D32574}"/>
              </a:ext>
            </a:extLst>
          </p:cNvPr>
          <p:cNvCxnSpPr>
            <a:cxnSpLocks/>
          </p:cNvCxnSpPr>
          <p:nvPr/>
        </p:nvCxnSpPr>
        <p:spPr>
          <a:xfrm flipH="1" flipV="1">
            <a:off x="2339753" y="3429000"/>
            <a:ext cx="600292" cy="28803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E448E16-E5BE-4C85-8B2E-7AAA4CDD38D0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411760" y="4077073"/>
            <a:ext cx="528285" cy="33799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CA209D-E822-4893-9C31-45EB5FF1851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3308909" y="4223216"/>
            <a:ext cx="10936" cy="429920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8D92DCE-017D-4B62-AC6E-6B5D4FC2224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246" y="2616588"/>
            <a:ext cx="610799" cy="30886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6477DB2-8394-45C1-B7A1-A99F17CA79B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3700773" y="2616588"/>
            <a:ext cx="470342" cy="24633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444D7BD-3DD8-4D6E-AF1C-389B93670D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4447744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8AE7512-F806-4166-BF6A-5C3B82EE38A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2031960" y="3558996"/>
            <a:ext cx="0" cy="476272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3F6D5E7-B68A-4CEA-8432-E500884F5A2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296744" y="4735601"/>
            <a:ext cx="643301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9A934D1-6270-43C7-885E-4BF5F7DD586F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699645" y="4735601"/>
            <a:ext cx="598676" cy="297335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C:\Users\Visionary\Desktop\bitmap3.png">
            <a:extLst>
              <a:ext uri="{FF2B5EF4-FFF2-40B4-BE49-F238E27FC236}">
                <a16:creationId xmlns:a16="http://schemas.microsoft.com/office/drawing/2014/main" id="{BFC4D170-2513-4FA8-B7B7-8A98F839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759600" cy="759600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Visionary\Desktop\bitmap5.png">
            <a:extLst>
              <a:ext uri="{FF2B5EF4-FFF2-40B4-BE49-F238E27FC236}">
                <a16:creationId xmlns:a16="http://schemas.microsoft.com/office/drawing/2014/main" id="{4D25FD41-C92E-45F3-A423-CD4EBD5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413" y="1628800"/>
            <a:ext cx="759600" cy="759600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Visionary\Desktop\bitmap7.png">
            <a:extLst>
              <a:ext uri="{FF2B5EF4-FFF2-40B4-BE49-F238E27FC236}">
                <a16:creationId xmlns:a16="http://schemas.microsoft.com/office/drawing/2014/main" id="{0C22D60C-0508-426B-8422-CAD298AC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480" y="5234416"/>
            <a:ext cx="759600" cy="759600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bitmap.png">
            <a:extLst>
              <a:ext uri="{FF2B5EF4-FFF2-40B4-BE49-F238E27FC236}">
                <a16:creationId xmlns:a16="http://schemas.microsoft.com/office/drawing/2014/main" id="{F93077EA-C33C-4316-9094-1CBCE88F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940" y="5234416"/>
            <a:ext cx="759600" cy="759600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EA2F1CD-B45B-42CE-8B82-53AEC5DB7F51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413013" y="2008600"/>
            <a:ext cx="646819" cy="340280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D8D8395-5887-439C-9573-F90431597B37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 flipH="1">
            <a:off x="2031960" y="2388400"/>
            <a:ext cx="1253" cy="41099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6159164-AC12-4FC4-8237-F2A2BA733045}"/>
              </a:ext>
            </a:extLst>
          </p:cNvPr>
          <p:cNvCxnSpPr>
            <a:cxnSpLocks/>
            <a:stCxn id="9" idx="0"/>
            <a:endCxn id="27" idx="2"/>
          </p:cNvCxnSpPr>
          <p:nvPr/>
        </p:nvCxnSpPr>
        <p:spPr>
          <a:xfrm flipV="1">
            <a:off x="4447744" y="2388400"/>
            <a:ext cx="0" cy="41099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F68DC7D-1ECC-4A74-AE55-3E3A7192C7F5}"/>
              </a:ext>
            </a:extLst>
          </p:cNvPr>
          <p:cNvCxnSpPr>
            <a:cxnSpLocks/>
            <a:stCxn id="12" idx="2"/>
            <a:endCxn id="32" idx="0"/>
          </p:cNvCxnSpPr>
          <p:nvPr/>
        </p:nvCxnSpPr>
        <p:spPr>
          <a:xfrm>
            <a:off x="2031960" y="4794868"/>
            <a:ext cx="1780" cy="439548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DD91669-07C0-4E10-8405-5CB4BBBD223A}"/>
              </a:ext>
            </a:extLst>
          </p:cNvPr>
          <p:cNvCxnSpPr>
            <a:cxnSpLocks/>
            <a:stCxn id="11" idx="2"/>
            <a:endCxn id="31" idx="0"/>
          </p:cNvCxnSpPr>
          <p:nvPr/>
        </p:nvCxnSpPr>
        <p:spPr>
          <a:xfrm flipH="1">
            <a:off x="4447280" y="4794868"/>
            <a:ext cx="464" cy="439548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6687E37-C5E8-4C34-BC55-C6348F33E8A4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2413540" y="5234416"/>
            <a:ext cx="574284" cy="379800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C392BEAD-9857-4DE2-B598-337B7001E5DA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563888" y="2008600"/>
            <a:ext cx="504056" cy="310733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E872743-08E9-4CB3-A829-55A37A46272A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609835" y="5271140"/>
            <a:ext cx="457645" cy="343076"/>
          </a:xfrm>
          <a:prstGeom prst="straightConnector1">
            <a:avLst/>
          </a:prstGeom>
          <a:ln w="31750">
            <a:solidFill>
              <a:srgbClr val="1F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1AEE943-89A9-4E7E-8558-90CB0F69D33F}"/>
              </a:ext>
            </a:extLst>
          </p:cNvPr>
          <p:cNvGrpSpPr/>
          <p:nvPr/>
        </p:nvGrpSpPr>
        <p:grpSpPr>
          <a:xfrm>
            <a:off x="5907663" y="1187649"/>
            <a:ext cx="3107882" cy="4605115"/>
            <a:chOff x="5907663" y="1187649"/>
            <a:chExt cx="3107882" cy="4605115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BCF657B-BCF2-4AFD-BBBC-3111BE85B484}"/>
                </a:ext>
              </a:extLst>
            </p:cNvPr>
            <p:cNvSpPr/>
            <p:nvPr/>
          </p:nvSpPr>
          <p:spPr>
            <a:xfrm>
              <a:off x="5907663" y="1187649"/>
              <a:ext cx="3091437" cy="698608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Franklin Gothic Book" panose="020B0503020102020204" pitchFamily="34" charset="0"/>
                </a:rPr>
                <a:t>Эффекты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741BA7A2-CD6F-40DE-8699-1063734113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64" y="1187649"/>
              <a:ext cx="0" cy="4185567"/>
            </a:xfrm>
            <a:prstGeom prst="line">
              <a:avLst/>
            </a:prstGeom>
            <a:ln w="25400">
              <a:solidFill>
                <a:srgbClr val="1F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6C0F4F0-DF09-4B8D-922C-3D83985EA421}"/>
                </a:ext>
              </a:extLst>
            </p:cNvPr>
            <p:cNvSpPr/>
            <p:nvPr/>
          </p:nvSpPr>
          <p:spPr>
            <a:xfrm>
              <a:off x="6086059" y="2164151"/>
              <a:ext cx="29130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Повышение инвестиционной привлекательности региона</a:t>
              </a:r>
              <a:endParaRPr lang="ru-RU" sz="16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6184682-2DA2-45FD-9175-6B48C186E5E5}"/>
                </a:ext>
              </a:extLst>
            </p:cNvPr>
            <p:cNvSpPr/>
            <p:nvPr/>
          </p:nvSpPr>
          <p:spPr>
            <a:xfrm>
              <a:off x="6081353" y="2897649"/>
              <a:ext cx="29341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Развитие региональной биофармацевтической промышленности и повышение уровня жизни населения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6458BA0C-2449-4768-854A-8EFBEFE12D99}"/>
                </a:ext>
              </a:extLst>
            </p:cNvPr>
            <p:cNvSpPr/>
            <p:nvPr/>
          </p:nvSpPr>
          <p:spPr>
            <a:xfrm>
              <a:off x="6081353" y="4326195"/>
              <a:ext cx="2934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Университет выходит на уровень интегратора системных решений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8FE6C12B-9DE5-409A-B2D1-DD3044B673BD}"/>
                </a:ext>
              </a:extLst>
            </p:cNvPr>
            <p:cNvSpPr/>
            <p:nvPr/>
          </p:nvSpPr>
          <p:spPr>
            <a:xfrm>
              <a:off x="6075349" y="5207989"/>
              <a:ext cx="2934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Дополнительные ресурсы на проведение исследований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07AB28A-4ED5-48FC-B30B-874842669B02}"/>
                </a:ext>
              </a:extLst>
            </p:cNvPr>
            <p:cNvCxnSpPr/>
            <p:nvPr/>
          </p:nvCxnSpPr>
          <p:spPr>
            <a:xfrm>
              <a:off x="5907663" y="2348880"/>
              <a:ext cx="248513" cy="0"/>
            </a:xfrm>
            <a:prstGeom prst="line">
              <a:avLst/>
            </a:prstGeom>
            <a:ln w="25400">
              <a:solidFill>
                <a:srgbClr val="1F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FA16E64-668F-4AAC-9CD4-F5AE70924996}"/>
                </a:ext>
              </a:extLst>
            </p:cNvPr>
            <p:cNvCxnSpPr/>
            <p:nvPr/>
          </p:nvCxnSpPr>
          <p:spPr>
            <a:xfrm>
              <a:off x="5907663" y="3068960"/>
              <a:ext cx="248513" cy="0"/>
            </a:xfrm>
            <a:prstGeom prst="line">
              <a:avLst/>
            </a:prstGeom>
            <a:ln w="25400">
              <a:solidFill>
                <a:srgbClr val="1F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C12EB2C-03D5-4638-B13A-3EDB3D9DAF3D}"/>
                </a:ext>
              </a:extLst>
            </p:cNvPr>
            <p:cNvCxnSpPr/>
            <p:nvPr/>
          </p:nvCxnSpPr>
          <p:spPr>
            <a:xfrm>
              <a:off x="5907663" y="4509120"/>
              <a:ext cx="248513" cy="0"/>
            </a:xfrm>
            <a:prstGeom prst="line">
              <a:avLst/>
            </a:prstGeom>
            <a:ln w="25400">
              <a:solidFill>
                <a:srgbClr val="1F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2956B8FC-D7E2-4289-859C-757B07A1A67F}"/>
                </a:ext>
              </a:extLst>
            </p:cNvPr>
            <p:cNvCxnSpPr/>
            <p:nvPr/>
          </p:nvCxnSpPr>
          <p:spPr>
            <a:xfrm>
              <a:off x="5907663" y="5373216"/>
              <a:ext cx="248513" cy="0"/>
            </a:xfrm>
            <a:prstGeom prst="line">
              <a:avLst/>
            </a:prstGeom>
            <a:ln w="25400">
              <a:solidFill>
                <a:srgbClr val="1F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AB7084D-A739-4E3E-B4BD-6D10E351E22E}"/>
              </a:ext>
            </a:extLst>
          </p:cNvPr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214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dmin\Desktop\large-size-pills-weight-loss-surgery-karen-gillm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999"/>
          <a:stretch/>
        </p:blipFill>
        <p:spPr bwMode="auto">
          <a:xfrm>
            <a:off x="6084168" y="0"/>
            <a:ext cx="3059832" cy="68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5580112" cy="10801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119496"/>
            <a:ext cx="525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Franklin Gothic Book" panose="020B0503020102020204" pitchFamily="34" charset="0"/>
              </a:rPr>
              <a:t>Оказать активное влияние на формирование в Кировской области новой высокотехнологичной отрасли - </a:t>
            </a:r>
            <a:r>
              <a:rPr lang="ru-RU" sz="2400" dirty="0" err="1">
                <a:latin typeface="Franklin Gothic Book" panose="020B0503020102020204" pitchFamily="34" charset="0"/>
              </a:rPr>
              <a:t>биофармацевтики</a:t>
            </a:r>
            <a:r>
              <a:rPr lang="ru-RU" sz="2400" dirty="0">
                <a:latin typeface="Franklin Gothic Book" panose="020B0503020102020204" pitchFamily="34" charset="0"/>
              </a:rPr>
              <a:t>, ориентированной на выпуск продукции с высокой добавленной стоимостью и способной стать флагманом развития региона.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318" y="333526"/>
            <a:ext cx="517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</a:rPr>
              <a:t>Цель</a:t>
            </a:r>
            <a:r>
              <a:rPr lang="en-US" sz="3600" b="1" cap="all" dirty="0">
                <a:solidFill>
                  <a:schemeClr val="bg1"/>
                </a:solidFill>
              </a:rPr>
              <a:t> </a:t>
            </a:r>
            <a:r>
              <a:rPr lang="ru-RU" sz="3600" b="1" cap="all" dirty="0">
                <a:solidFill>
                  <a:schemeClr val="bg1"/>
                </a:solidFill>
              </a:rPr>
              <a:t>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C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03422" y="6511032"/>
            <a:ext cx="55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ФГБОУ ВО «Вятский государственный университет»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038B4-D3CB-4764-BFF5-3AC46CA0988F}"/>
              </a:ext>
            </a:extLst>
          </p:cNvPr>
          <p:cNvSpPr/>
          <p:nvPr/>
        </p:nvSpPr>
        <p:spPr>
          <a:xfrm>
            <a:off x="2058" y="6525344"/>
            <a:ext cx="465485" cy="33265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Book" panose="020B0503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50668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1098</Words>
  <Application>Microsoft Office PowerPoint</Application>
  <PresentationFormat>Экран (4:3)</PresentationFormat>
  <Paragraphs>260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Литвинец</dc:creator>
  <cp:lastModifiedBy>Литвинец Сергей Геннадьевич</cp:lastModifiedBy>
  <cp:revision>160</cp:revision>
  <dcterms:created xsi:type="dcterms:W3CDTF">2017-11-16T06:39:35Z</dcterms:created>
  <dcterms:modified xsi:type="dcterms:W3CDTF">2017-12-13T05:31:46Z</dcterms:modified>
</cp:coreProperties>
</file>