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6" r:id="rId2"/>
    <p:sldId id="341" r:id="rId3"/>
    <p:sldId id="333" r:id="rId4"/>
    <p:sldId id="342" r:id="rId5"/>
    <p:sldId id="335" r:id="rId6"/>
    <p:sldId id="336" r:id="rId7"/>
    <p:sldId id="337" r:id="rId8"/>
    <p:sldId id="338" r:id="rId9"/>
    <p:sldId id="339" r:id="rId10"/>
    <p:sldId id="343" r:id="rId11"/>
    <p:sldId id="346" r:id="rId12"/>
    <p:sldId id="350" r:id="rId13"/>
    <p:sldId id="315" r:id="rId14"/>
    <p:sldId id="347" r:id="rId15"/>
    <p:sldId id="348" r:id="rId16"/>
    <p:sldId id="344" r:id="rId17"/>
    <p:sldId id="345" r:id="rId18"/>
    <p:sldId id="340" r:id="rId19"/>
    <p:sldId id="332" r:id="rId20"/>
    <p:sldId id="326" r:id="rId21"/>
    <p:sldId id="328" r:id="rId22"/>
    <p:sldId id="330" r:id="rId23"/>
    <p:sldId id="331" r:id="rId24"/>
    <p:sldId id="351" r:id="rId25"/>
    <p:sldId id="353" r:id="rId26"/>
    <p:sldId id="352" r:id="rId27"/>
    <p:sldId id="349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3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2" autoAdjust="0"/>
    <p:restoredTop sz="93930" autoAdjust="0"/>
  </p:normalViewPr>
  <p:slideViewPr>
    <p:cSldViewPr>
      <p:cViewPr>
        <p:scale>
          <a:sx n="61" d="100"/>
          <a:sy n="61" d="100"/>
        </p:scale>
        <p:origin x="1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2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7552-4495-4412-AD9F-E5A80AB1F797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FF21-C962-49A7-B513-B808072455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9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4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частных случаев топографо-геодезических изысканий можно считать использование мобильных сканирующих систем.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самого</a:t>
            </a:r>
            <a:r>
              <a:rPr lang="ru-RU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лазерного сканера они содержат элементы для точного позиционирования (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GNSS-</a:t>
            </a:r>
            <a:r>
              <a:rPr lang="ru-RU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приемники, блок инерциальных измерений, одометр) и фотокамеры для получения панорамных снимков.</a:t>
            </a:r>
            <a:endParaRPr lang="ru-R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30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Множество прикладных пространственных задач может быть решено не средствами пространственного анализа ГИС, а при помощи виртуальных измерений по облаку точек.</a:t>
            </a:r>
          </a:p>
          <a:p>
            <a:endParaRPr lang="ru-R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Измерение размеров и расстояний между объектами городской застройки.</a:t>
            </a:r>
          </a:p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Измерение кренов и провисов инженерных сооружений.</a:t>
            </a:r>
          </a:p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Измерение площадей различных покрытий.</a:t>
            </a:r>
          </a:p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Сверка данных из хранилища с натурными наблюдениями.</a:t>
            </a:r>
          </a:p>
          <a:p>
            <a:r>
              <a:rPr lang="ru-R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Изучение изменения состояния территории во времени (при повторном сканировании).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5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 smtClean="0"/>
              <a:t>Для реализации проекта «Цифровая территория» на базе Центрально-чернозёмного опорного университета создана рабочая группа. Результатом данного проекта должна стать цифровая модель г. Воронежа с возможностями предоставления необходимых данных всем заинтересованным субъектам г. Воронежа. Данный проект поддержан администрацией г. Воронежа и Министерством Образования РФ.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8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Именно поэтому,</a:t>
            </a:r>
            <a:r>
              <a:rPr lang="ru-RU" baseline="0" dirty="0" smtClean="0"/>
              <a:t> в своей работе мы уделяем особое внимание обучению и продвижению технологий информационного моделирования в рамках сотрудничества с ВГТУ.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1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 smtClean="0"/>
              <a:t>В рамках реализации проекта по созданию информационных моделей корпусов ВГТУ в настоящее время разрабатывается ряд 3D-моделей по имеющейся исполнительной документации с получением комплексной 3</a:t>
            </a:r>
            <a:r>
              <a:rPr lang="en-US" sz="900" dirty="0" smtClean="0"/>
              <a:t>D </a:t>
            </a:r>
            <a:r>
              <a:rPr lang="ru-RU" sz="900" dirty="0" smtClean="0"/>
              <a:t>информационной модели. В комплексной сборке модели предусмотрены ссылки на документацию в электронном виде и наличие характеристик объектов в соответствии с  исходными проектными данными. </a:t>
            </a:r>
          </a:p>
          <a:p>
            <a:endParaRPr lang="ru-RU" sz="9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 smtClean="0"/>
              <a:t>В проекте</a:t>
            </a:r>
            <a:r>
              <a:rPr lang="ru-RU" sz="900" baseline="0" dirty="0" smtClean="0"/>
              <a:t> активное участие принимают сотрудники и студенты ВУЗа при поддержке специалистов ДОАО «Газпроектинжиниринг».</a:t>
            </a:r>
            <a:endParaRPr lang="ru-RU" sz="900" dirty="0" smtClean="0"/>
          </a:p>
          <a:p>
            <a:endParaRPr lang="ru-RU" sz="900" dirty="0" smtClean="0"/>
          </a:p>
          <a:p>
            <a:r>
              <a:rPr lang="ru-RU" sz="900" dirty="0" smtClean="0"/>
              <a:t>Итогом данной</a:t>
            </a:r>
            <a:r>
              <a:rPr lang="ru-RU" sz="900" baseline="0" dirty="0" smtClean="0"/>
              <a:t> работы </a:t>
            </a:r>
            <a:r>
              <a:rPr lang="ru-RU" sz="900" dirty="0" smtClean="0"/>
              <a:t>станет проект «Умный кампус» ВГТУ, который позволит на практике отработать технологии создания и дальнейшего использования информационной модели</a:t>
            </a:r>
            <a:r>
              <a:rPr lang="ru-RU" sz="900" baseline="0" dirty="0" smtClean="0"/>
              <a:t> для целей эксплуатации объектов социальной инфраструктуры города.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7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 smtClean="0"/>
              <a:t>В рамках реализации проекта по созданию информационных моделей корпусов ВГТУ в настоящее время разрабатывается ряд 3D-моделей по имеющейся исполнительной документации с получением комплексной 3</a:t>
            </a:r>
            <a:r>
              <a:rPr lang="en-US" sz="900" dirty="0" smtClean="0"/>
              <a:t>D </a:t>
            </a:r>
            <a:r>
              <a:rPr lang="ru-RU" sz="900" dirty="0" smtClean="0"/>
              <a:t>информационной модели. В комплексной сборке модели предусмотрены ссылки на документацию в электронном виде и наличие характеристик объектов в соответствии с  исходными проектными данными. </a:t>
            </a:r>
          </a:p>
          <a:p>
            <a:endParaRPr lang="ru-RU" sz="9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 smtClean="0"/>
              <a:t>В проекте</a:t>
            </a:r>
            <a:r>
              <a:rPr lang="ru-RU" sz="900" baseline="0" dirty="0" smtClean="0"/>
              <a:t> активное участие принимают сотрудники и студенты ВУЗа при поддержке специалистов ДОАО «Газпроектинжиниринг».</a:t>
            </a:r>
            <a:endParaRPr lang="ru-RU" sz="900" dirty="0" smtClean="0"/>
          </a:p>
          <a:p>
            <a:endParaRPr lang="ru-RU" sz="900" dirty="0" smtClean="0"/>
          </a:p>
          <a:p>
            <a:r>
              <a:rPr lang="ru-RU" sz="900" dirty="0" smtClean="0"/>
              <a:t>Итогом данной</a:t>
            </a:r>
            <a:r>
              <a:rPr lang="ru-RU" sz="900" baseline="0" dirty="0" smtClean="0"/>
              <a:t> работы </a:t>
            </a:r>
            <a:r>
              <a:rPr lang="ru-RU" sz="900" dirty="0" smtClean="0"/>
              <a:t>станет проект «Умный кампус» ВГТУ, который позволит на практике отработать технологии создания и дальнейшего использования информационной модели</a:t>
            </a:r>
            <a:r>
              <a:rPr lang="ru-RU" sz="900" baseline="0" dirty="0" smtClean="0"/>
              <a:t> для целей эксплуатации объектов социальной инфраструктуры города.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1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 smtClean="0"/>
              <a:t>В рамках реализации проекта по созданию информационных моделей корпусов ВГТУ в настоящее время разрабатывается ряд 3D-моделей по имеющейся исполнительной документации с получением комплексной 3</a:t>
            </a:r>
            <a:r>
              <a:rPr lang="en-US" sz="900" dirty="0" smtClean="0"/>
              <a:t>D </a:t>
            </a:r>
            <a:r>
              <a:rPr lang="ru-RU" sz="900" dirty="0" smtClean="0"/>
              <a:t>информационной модели. В комплексной сборке модели предусмотрены ссылки на документацию в электронном виде и наличие характеристик объектов в соответствии с  исходными проектными данными. </a:t>
            </a:r>
          </a:p>
          <a:p>
            <a:endParaRPr lang="ru-RU" sz="9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 smtClean="0"/>
              <a:t>В проекте</a:t>
            </a:r>
            <a:r>
              <a:rPr lang="ru-RU" sz="900" baseline="0" dirty="0" smtClean="0"/>
              <a:t> активное участие принимают сотрудники и студенты ВУЗа при поддержке специалистов ДОАО «Газпроектинжиниринг».</a:t>
            </a:r>
            <a:endParaRPr lang="ru-RU" sz="900" dirty="0" smtClean="0"/>
          </a:p>
          <a:p>
            <a:endParaRPr lang="ru-RU" sz="900" dirty="0" smtClean="0"/>
          </a:p>
          <a:p>
            <a:r>
              <a:rPr lang="ru-RU" sz="900" dirty="0" smtClean="0"/>
              <a:t>Итогом данной</a:t>
            </a:r>
            <a:r>
              <a:rPr lang="ru-RU" sz="900" baseline="0" dirty="0" smtClean="0"/>
              <a:t> работы </a:t>
            </a:r>
            <a:r>
              <a:rPr lang="ru-RU" sz="900" dirty="0" smtClean="0"/>
              <a:t>станет проект «Умный кампус» ВГТУ, который позволит на практике отработать технологии создания и дальнейшего использования информационной модели</a:t>
            </a:r>
            <a:r>
              <a:rPr lang="ru-RU" sz="900" baseline="0" dirty="0" smtClean="0"/>
              <a:t> для целей эксплуатации объектов социальной инфраструктуры города.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FF21-C962-49A7-B513-B8080724558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6"/>
          <p:cNvSpPr>
            <a:spLocks noGrp="1"/>
          </p:cNvSpPr>
          <p:nvPr>
            <p:ph sz="quarter" idx="13" hasCustomPrompt="1"/>
          </p:nvPr>
        </p:nvSpPr>
        <p:spPr>
          <a:xfrm>
            <a:off x="3923928" y="1628800"/>
            <a:ext cx="4896544" cy="2304256"/>
          </a:xfrm>
          <a:prstGeom prst="rect">
            <a:avLst/>
          </a:prstGeom>
          <a:noFill/>
        </p:spPr>
        <p:txBody>
          <a:bodyPr lIns="68580" tIns="34290" rIns="68580" bIns="34290" anchor="ctr" anchorCtr="0">
            <a:normAutofit/>
          </a:bodyPr>
          <a:lstStyle>
            <a:lvl1pPr marL="0" indent="0" algn="l">
              <a:buFontTx/>
              <a:buNone/>
              <a:defRPr sz="3300" b="1" baseline="0">
                <a:solidFill>
                  <a:srgbClr val="003F8A"/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 smtClean="0"/>
              <a:t>Титульный слайд раздела</a:t>
            </a:r>
            <a:endParaRPr lang="en-US" dirty="0" smtClean="0"/>
          </a:p>
        </p:txBody>
      </p:sp>
      <p:sp>
        <p:nvSpPr>
          <p:cNvPr id="13" name="Содержимое 6"/>
          <p:cNvSpPr>
            <a:spLocks noGrp="1"/>
          </p:cNvSpPr>
          <p:nvPr>
            <p:ph sz="quarter" idx="11" hasCustomPrompt="1"/>
          </p:nvPr>
        </p:nvSpPr>
        <p:spPr>
          <a:xfrm>
            <a:off x="3923928" y="4293096"/>
            <a:ext cx="4896544" cy="504056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 algn="l">
              <a:buFontTx/>
              <a:buNone/>
              <a:defRPr sz="18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 smtClean="0"/>
              <a:t>Текст слайда</a:t>
            </a:r>
            <a:endParaRPr lang="en-US" dirty="0" smtClean="0"/>
          </a:p>
        </p:txBody>
      </p:sp>
      <p:sp>
        <p:nvSpPr>
          <p:cNvPr id="14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923928" y="4797152"/>
            <a:ext cx="4896544" cy="360040"/>
          </a:xfrm>
          <a:prstGeom prst="rect">
            <a:avLst/>
          </a:prstGeom>
          <a:noFill/>
        </p:spPr>
        <p:txBody>
          <a:bodyPr lIns="68580" tIns="34290" rIns="68580" bIns="34290">
            <a:noAutofit/>
          </a:bodyPr>
          <a:lstStyle>
            <a:lvl1pPr marL="0" indent="0" algn="l">
              <a:buFontTx/>
              <a:buNone/>
              <a:defRPr sz="1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 smtClean="0"/>
              <a:t>Текст слайда</a:t>
            </a:r>
            <a:endParaRPr lang="en-US" dirty="0" smtClean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79512" y="3212976"/>
            <a:ext cx="3384376" cy="244827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0" y="1224136"/>
            <a:ext cx="2708920" cy="2708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6"/>
          <p:cNvSpPr>
            <a:spLocks noGrp="1"/>
          </p:cNvSpPr>
          <p:nvPr>
            <p:ph sz="quarter" idx="13" hasCustomPrompt="1"/>
          </p:nvPr>
        </p:nvSpPr>
        <p:spPr>
          <a:xfrm>
            <a:off x="0" y="932723"/>
            <a:ext cx="9144000" cy="2880320"/>
          </a:xfrm>
          <a:prstGeom prst="rect">
            <a:avLst/>
          </a:prstGeom>
          <a:noFill/>
        </p:spPr>
        <p:txBody>
          <a:bodyPr lIns="68580" tIns="34290" rIns="68580" bIns="34290" anchor="ctr" anchorCtr="1">
            <a:normAutofit/>
          </a:bodyPr>
          <a:lstStyle>
            <a:lvl1pPr algn="ctr">
              <a:buFontTx/>
              <a:buNone/>
              <a:defRPr sz="3600" b="1" baseline="0">
                <a:solidFill>
                  <a:srgbClr val="003F8A"/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 smtClean="0"/>
              <a:t>СЛАЙД</a:t>
            </a:r>
          </a:p>
          <a:p>
            <a:pPr lvl="0"/>
            <a:r>
              <a:rPr lang="ru-RU" dirty="0" smtClean="0"/>
              <a:t>С КЛЮЧЕВЫМ</a:t>
            </a:r>
          </a:p>
          <a:p>
            <a:pPr lvl="0"/>
            <a:r>
              <a:rPr lang="ru-RU" dirty="0" smtClean="0"/>
              <a:t>СЛОВОМ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2400" b="1"/>
            </a:lvl1pPr>
          </a:lstStyle>
          <a:p>
            <a:r>
              <a:rPr lang="ru-RU" dirty="0" smtClean="0"/>
              <a:t>Слайд с заголовком и текстом (1 колонка)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4"/>
          </p:nvPr>
        </p:nvSpPr>
        <p:spPr>
          <a:xfrm>
            <a:off x="179512" y="1196752"/>
            <a:ext cx="8784976" cy="453650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lnSpc>
                <a:spcPct val="150000"/>
              </a:lnSpc>
              <a:defRPr sz="1700" baseline="0"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buFontTx/>
              <a:buBlip>
                <a:blip r:embed="rId2"/>
              </a:buBlip>
              <a:defRPr sz="1500"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FontTx/>
              <a:buBlip>
                <a:blip r:embed="rId2"/>
              </a:buBlip>
              <a:defRPr sz="1400">
                <a:latin typeface="Arial" pitchFamily="34" charset="0"/>
                <a:cs typeface="Arial" pitchFamily="34" charset="0"/>
              </a:defRPr>
            </a:lvl3pPr>
            <a:lvl4pPr>
              <a:lnSpc>
                <a:spcPct val="150000"/>
              </a:lnSpc>
              <a:buFontTx/>
              <a:buBlip>
                <a:blip r:embed="rId2"/>
              </a:buBlip>
              <a:defRPr sz="1300">
                <a:latin typeface="Arial" pitchFamily="34" charset="0"/>
                <a:cs typeface="Arial" pitchFamily="34" charset="0"/>
              </a:defRPr>
            </a:lvl4pPr>
            <a:lvl5pPr>
              <a:lnSpc>
                <a:spcPct val="150000"/>
              </a:lnSpc>
              <a:buFontTx/>
              <a:buBlip>
                <a:blip r:embed="rId2"/>
              </a:buBlip>
              <a:defRPr sz="1200">
                <a:latin typeface="Arial" pitchFamily="34" charset="0"/>
                <a:cs typeface="Arial" pitchFamily="34" charset="0"/>
              </a:defRPr>
            </a:lvl5pPr>
            <a:lvl8pPr>
              <a:buNone/>
              <a:defRPr/>
            </a:lvl8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5874956"/>
            <a:ext cx="9144000" cy="983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74" y="188640"/>
            <a:ext cx="1571213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24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4" hasCustomPrompt="1"/>
          </p:nvPr>
        </p:nvSpPr>
        <p:spPr>
          <a:xfrm>
            <a:off x="179512" y="1844824"/>
            <a:ext cx="8784976" cy="388843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None/>
              <a:defRPr sz="17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2"/>
              </a:buBlip>
              <a:defRPr sz="1500">
                <a:latin typeface="PF DinDisplay Pro Medium" pitchFamily="2" charset="0"/>
              </a:defRPr>
            </a:lvl2pPr>
            <a:lvl3pPr>
              <a:buFontTx/>
              <a:buBlip>
                <a:blip r:embed="rId2"/>
              </a:buBlip>
              <a:defRPr sz="1400">
                <a:latin typeface="PF DinDisplay Pro Medium" pitchFamily="2" charset="0"/>
              </a:defRPr>
            </a:lvl3pPr>
            <a:lvl4pPr>
              <a:buFontTx/>
              <a:buBlip>
                <a:blip r:embed="rId2"/>
              </a:buBlip>
              <a:defRPr sz="1200">
                <a:latin typeface="PF DinDisplay Pro Medium" pitchFamily="2" charset="0"/>
              </a:defRPr>
            </a:lvl4pPr>
            <a:lvl5pPr>
              <a:buFontTx/>
              <a:buBlip>
                <a:blip r:embed="rId2"/>
              </a:buBlip>
              <a:defRPr sz="1100">
                <a:latin typeface="PF DinDisplay Pro Medium" pitchFamily="2" charset="0"/>
              </a:defRPr>
            </a:lvl5pPr>
            <a:lvl8pPr>
              <a:buNone/>
              <a:defRPr/>
            </a:lvl8pPr>
          </a:lstStyle>
          <a:p>
            <a:pPr lvl="0"/>
            <a:r>
              <a:rPr lang="ru-RU" dirty="0" smtClean="0"/>
              <a:t>Таблица</a:t>
            </a:r>
            <a:endParaRPr lang="en-US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79389" y="1196978"/>
            <a:ext cx="8785225" cy="57626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None/>
              <a:defRPr sz="18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5874956"/>
            <a:ext cx="9144000" cy="98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74" y="188640"/>
            <a:ext cx="1571213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Слайд с заголовком и текстом (2 колонки)</a:t>
            </a:r>
            <a:endParaRPr lang="ru-RU" dirty="0"/>
          </a:p>
        </p:txBody>
      </p:sp>
      <p:sp>
        <p:nvSpPr>
          <p:cNvPr id="5" name="Содержимое 10"/>
          <p:cNvSpPr>
            <a:spLocks noGrp="1"/>
          </p:cNvSpPr>
          <p:nvPr>
            <p:ph sz="quarter" idx="14" hasCustomPrompt="1"/>
          </p:nvPr>
        </p:nvSpPr>
        <p:spPr>
          <a:xfrm>
            <a:off x="179512" y="1196752"/>
            <a:ext cx="4320480" cy="4536504"/>
          </a:xfrm>
          <a:prstGeom prst="rect">
            <a:avLst/>
          </a:prstGeom>
        </p:spPr>
        <p:txBody>
          <a:bodyPr lIns="68580" tIns="34290" rIns="68580" bIns="34290" numCol="1"/>
          <a:lstStyle>
            <a:lvl1pPr marL="0" indent="180000" algn="l">
              <a:lnSpc>
                <a:spcPct val="150000"/>
              </a:lnSpc>
              <a:buNone/>
              <a:defRPr sz="1800" b="0">
                <a:latin typeface="Arial" pitchFamily="34" charset="0"/>
                <a:cs typeface="Arial" pitchFamily="34" charset="0"/>
              </a:defRPr>
            </a:lvl1pPr>
            <a:lvl2pPr>
              <a:defRPr sz="1500">
                <a:latin typeface="PF DinDisplay Pro Medium" pitchFamily="2" charset="0"/>
              </a:defRPr>
            </a:lvl2pPr>
            <a:lvl3pPr>
              <a:defRPr sz="1400">
                <a:latin typeface="PF DinDisplay Pro Medium" pitchFamily="2" charset="0"/>
              </a:defRPr>
            </a:lvl3pPr>
            <a:lvl4pPr>
              <a:defRPr sz="1200">
                <a:latin typeface="PF DinDisplay Pro Medium" pitchFamily="2" charset="0"/>
              </a:defRPr>
            </a:lvl4pPr>
            <a:lvl5pPr>
              <a:defRPr sz="1100">
                <a:latin typeface="PF DinDisplay Pro Medium" pitchFamily="2" charset="0"/>
              </a:defRPr>
            </a:lvl5pPr>
          </a:lstStyle>
          <a:p>
            <a:pPr lvl="0"/>
            <a:r>
              <a:rPr lang="ru-RU" dirty="0" smtClean="0"/>
              <a:t>Текст слайда</a:t>
            </a:r>
          </a:p>
        </p:txBody>
      </p:sp>
      <p:sp>
        <p:nvSpPr>
          <p:cNvPr id="8" name="Содержимое 10"/>
          <p:cNvSpPr>
            <a:spLocks noGrp="1"/>
          </p:cNvSpPr>
          <p:nvPr>
            <p:ph sz="quarter" idx="15"/>
          </p:nvPr>
        </p:nvSpPr>
        <p:spPr>
          <a:xfrm>
            <a:off x="4644008" y="1196752"/>
            <a:ext cx="4320480" cy="453650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lnSpc>
                <a:spcPct val="150000"/>
              </a:lnSpc>
              <a:defRPr sz="1400">
                <a:latin typeface="Arial" pitchFamily="34" charset="0"/>
                <a:cs typeface="Arial" pitchFamily="34" charset="0"/>
              </a:defRPr>
            </a:lvl1pPr>
            <a:lvl2pPr>
              <a:defRPr sz="1500">
                <a:latin typeface="PF DinDisplay Pro Medium" pitchFamily="2" charset="0"/>
              </a:defRPr>
            </a:lvl2pPr>
            <a:lvl3pPr>
              <a:defRPr sz="1400">
                <a:latin typeface="PF DinDisplay Pro Medium" pitchFamily="2" charset="0"/>
              </a:defRPr>
            </a:lvl3pPr>
            <a:lvl4pPr>
              <a:defRPr sz="1200">
                <a:latin typeface="PF DinDisplay Pro Medium" pitchFamily="2" charset="0"/>
              </a:defRPr>
            </a:lvl4pPr>
            <a:lvl5pPr>
              <a:defRPr sz="1100">
                <a:latin typeface="PF DinDisplay Pro Medium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r>
              <a:rPr lang="ru-RU" dirty="0" smtClean="0"/>
              <a:t>Образец текста</a:t>
            </a:r>
          </a:p>
          <a:p>
            <a:pPr lvl="0"/>
            <a:r>
              <a:rPr lang="ru-RU" dirty="0" smtClean="0"/>
              <a:t>Образец текста</a:t>
            </a:r>
          </a:p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874956"/>
            <a:ext cx="9144000" cy="98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74" y="188640"/>
            <a:ext cx="1571213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Слайд с заголовком, текстом и изображениями</a:t>
            </a:r>
            <a:endParaRPr lang="ru-RU" dirty="0"/>
          </a:p>
        </p:txBody>
      </p:sp>
      <p:sp>
        <p:nvSpPr>
          <p:cNvPr id="7" name="Содержимое 10"/>
          <p:cNvSpPr>
            <a:spLocks noGrp="1"/>
          </p:cNvSpPr>
          <p:nvPr>
            <p:ph sz="quarter" idx="16" hasCustomPrompt="1"/>
          </p:nvPr>
        </p:nvSpPr>
        <p:spPr>
          <a:xfrm>
            <a:off x="4644008" y="5517232"/>
            <a:ext cx="4320480" cy="21602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None/>
              <a:defRPr sz="900">
                <a:latin typeface="Arial" pitchFamily="34" charset="0"/>
                <a:cs typeface="Arial" pitchFamily="34" charset="0"/>
              </a:defRPr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Подпись к изображению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43439" y="1220755"/>
            <a:ext cx="4321175" cy="4224469"/>
          </a:xfrm>
          <a:prstGeom prst="rect">
            <a:avLst/>
          </a:prstGeom>
        </p:spPr>
        <p:txBody>
          <a:bodyPr lIns="68580" tIns="34290" rIns="68580" bIns="34290"/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noProof="0" dirty="0" smtClean="0"/>
              <a:t>Нажмите иконку для вставки рисунка</a:t>
            </a:r>
            <a:endParaRPr lang="en-US" noProof="0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4" hasCustomPrompt="1"/>
          </p:nvPr>
        </p:nvSpPr>
        <p:spPr>
          <a:xfrm>
            <a:off x="179512" y="1196752"/>
            <a:ext cx="4320480" cy="4536504"/>
          </a:xfrm>
          <a:prstGeom prst="rect">
            <a:avLst/>
          </a:prstGeom>
        </p:spPr>
        <p:txBody>
          <a:bodyPr lIns="68580" tIns="34290" rIns="68580" bIns="34290" numCol="1"/>
          <a:lstStyle>
            <a:lvl1pPr marL="0" indent="180000" algn="l">
              <a:lnSpc>
                <a:spcPct val="150000"/>
              </a:lnSpc>
              <a:buNone/>
              <a:defRPr sz="1800" b="0">
                <a:latin typeface="Arial" pitchFamily="34" charset="0"/>
                <a:cs typeface="Arial" pitchFamily="34" charset="0"/>
              </a:defRPr>
            </a:lvl1pPr>
            <a:lvl2pPr>
              <a:defRPr sz="1500">
                <a:latin typeface="PF DinDisplay Pro Medium" pitchFamily="2" charset="0"/>
              </a:defRPr>
            </a:lvl2pPr>
            <a:lvl3pPr>
              <a:defRPr sz="1400">
                <a:latin typeface="PF DinDisplay Pro Medium" pitchFamily="2" charset="0"/>
              </a:defRPr>
            </a:lvl3pPr>
            <a:lvl4pPr>
              <a:defRPr sz="1200">
                <a:latin typeface="PF DinDisplay Pro Medium" pitchFamily="2" charset="0"/>
              </a:defRPr>
            </a:lvl4pPr>
            <a:lvl5pPr>
              <a:defRPr sz="1100">
                <a:latin typeface="PF DinDisplay Pro Medium" pitchFamily="2" charset="0"/>
              </a:defRPr>
            </a:lvl5pPr>
          </a:lstStyle>
          <a:p>
            <a:pPr lvl="0"/>
            <a:r>
              <a:rPr lang="ru-RU" dirty="0" smtClean="0"/>
              <a:t>Текст слайда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874956"/>
            <a:ext cx="9144000" cy="983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74" y="188640"/>
            <a:ext cx="1571213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 noChangeAspect="1"/>
          </p:cNvSpPr>
          <p:nvPr>
            <p:ph type="pic" sz="quarter" idx="11"/>
          </p:nvPr>
        </p:nvSpPr>
        <p:spPr>
          <a:xfrm>
            <a:off x="0" y="2"/>
            <a:ext cx="9144000" cy="56372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Нажмите на иконку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512" y="5637245"/>
            <a:ext cx="8784976" cy="216024"/>
          </a:xfrm>
          <a:noFill/>
        </p:spPr>
        <p:txBody>
          <a:bodyPr/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Подпись к изображению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874956"/>
            <a:ext cx="9144000" cy="98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74" y="188640"/>
            <a:ext cx="1571213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0B292C2-746A-443B-93F4-0A52A85992D7}" type="datetime1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CE301E9-6DA2-4B9D-B14E-E87A7138A7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17641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971" indent="-316771">
              <a:buClr>
                <a:schemeClr val="accent4"/>
              </a:buClr>
              <a:buSzPct val="100000"/>
              <a:buFont typeface="Wingdings" charset="2"/>
              <a:buChar char="§"/>
              <a:defRPr sz="28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831936" indent="-287974">
              <a:buClr>
                <a:schemeClr val="accent4"/>
              </a:buClr>
              <a:buSzPct val="100000"/>
              <a:buFont typeface="Wingdings" charset="2"/>
              <a:buChar char="§"/>
              <a:defRPr sz="23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79901" indent="-259176">
              <a:buClr>
                <a:schemeClr val="accent4"/>
              </a:buClr>
              <a:buSzPct val="100000"/>
              <a:buFont typeface="Wingdings" charset="2"/>
              <a:buChar char="§"/>
              <a:defRPr sz="20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1791862" indent="-230379">
              <a:buClr>
                <a:schemeClr val="accent4"/>
              </a:buClr>
              <a:buSzPct val="100000"/>
              <a:buFont typeface="Wingdings" charset="2"/>
              <a:buChar char="§"/>
              <a:defRPr sz="1700" b="0">
                <a:solidFill>
                  <a:schemeClr val="tx1"/>
                </a:solidFill>
                <a:latin typeface="Arial"/>
                <a:cs typeface="Arial"/>
              </a:defRPr>
            </a:lvl4pPr>
            <a:lvl5pPr marL="2303821" indent="-201582">
              <a:buClr>
                <a:schemeClr val="accent4"/>
              </a:buClr>
              <a:buSzPct val="100000"/>
              <a:buFont typeface="Wingdings" charset="2"/>
              <a:buChar char="§"/>
              <a:defRPr sz="1500" b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aseline="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2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760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4" r:id="rId3"/>
    <p:sldLayoutId id="2147483667" r:id="rId4"/>
    <p:sldLayoutId id="2147483661" r:id="rId5"/>
    <p:sldLayoutId id="2147483662" r:id="rId6"/>
    <p:sldLayoutId id="2147483663" r:id="rId7"/>
    <p:sldLayoutId id="2147483668" r:id="rId8"/>
    <p:sldLayoutId id="2147483669" r:id="rId9"/>
  </p:sldLayoutIdLst>
  <p:txStyles>
    <p:titleStyle>
      <a:lvl1pPr algn="l" defTabSz="685800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PF DinDisplay Pro Medium" pitchFamily="2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Tx/>
        <a:buBlip>
          <a:blip r:embed="rId12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Tx/>
        <a:buBlip>
          <a:blip r:embed="rId1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Tx/>
        <a:buBlip>
          <a:blip r:embed="rId12"/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Tx/>
        <a:buBlip>
          <a:blip r:embed="rId12"/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«ЦИФРОВАЯ ТЕРРИТОРИЯ»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28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/>
        </p:nvSpPr>
        <p:spPr bwMode="auto">
          <a:xfrm>
            <a:off x="-684584" y="-171400"/>
            <a:ext cx="1054866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" tIns="27000" rIns="27000" bIns="27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600" b="1" dirty="0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800" dirty="0"/>
              <a:t>Оптимизация процесса принятия управленческих решений </a:t>
            </a:r>
          </a:p>
          <a:p>
            <a:pPr algn="ctr">
              <a:lnSpc>
                <a:spcPct val="90000"/>
              </a:lnSpc>
            </a:pPr>
            <a:r>
              <a:rPr lang="ru-RU" sz="1800" dirty="0"/>
              <a:t>в результате реализации проекта </a:t>
            </a:r>
          </a:p>
          <a:p>
            <a:pPr algn="ctr">
              <a:lnSpc>
                <a:spcPct val="90000"/>
              </a:lnSpc>
            </a:pPr>
            <a:r>
              <a:rPr lang="ru-RU" sz="1800" dirty="0"/>
              <a:t>«Информационное облако»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8277" r="18438" b="11149"/>
          <a:stretch/>
        </p:blipFill>
        <p:spPr bwMode="auto">
          <a:xfrm>
            <a:off x="395536" y="1052736"/>
            <a:ext cx="8407846" cy="52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3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86126" y="196316"/>
            <a:ext cx="5400600" cy="432048"/>
          </a:xfrm>
        </p:spPr>
        <p:txBody>
          <a:bodyPr>
            <a:normAutofit/>
          </a:bodyPr>
          <a:lstStyle/>
          <a:p>
            <a:r>
              <a:rPr lang="ru-RU" dirty="0"/>
              <a:t>Мобильные сканирующие системы</a:t>
            </a:r>
          </a:p>
        </p:txBody>
      </p:sp>
      <p:pic>
        <p:nvPicPr>
          <p:cNvPr id="10" name="Picture 16" descr="IP-S3_Top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r="16280"/>
          <a:stretch>
            <a:fillRect/>
          </a:stretch>
        </p:blipFill>
        <p:spPr bwMode="auto">
          <a:xfrm>
            <a:off x="2465970" y="2089006"/>
            <a:ext cx="2492564" cy="238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355990" y="3996889"/>
            <a:ext cx="2543175" cy="1907381"/>
            <a:chOff x="1632" y="1025"/>
            <a:chExt cx="2160" cy="1620"/>
          </a:xfrm>
        </p:grpSpPr>
        <p:pic>
          <p:nvPicPr>
            <p:cNvPr id="12" name="Picture 2" descr="Фото02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25"/>
              <a:ext cx="2160" cy="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1680" y="1985"/>
              <a:ext cx="912" cy="96"/>
            </a:xfrm>
            <a:prstGeom prst="rightArrow">
              <a:avLst>
                <a:gd name="adj1" fmla="val 50000"/>
                <a:gd name="adj2" fmla="val 2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050"/>
            </a:p>
          </p:txBody>
        </p:sp>
      </p:grp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3005868" y="4552044"/>
            <a:ext cx="257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200" dirty="0">
                <a:solidFill>
                  <a:srgbClr val="0000CC"/>
                </a:solidFill>
              </a:rPr>
              <a:t>Компьютер для обработки данных</a:t>
            </a:r>
            <a:endParaRPr lang="en-US" sz="1200" dirty="0">
              <a:solidFill>
                <a:srgbClr val="0000CC"/>
              </a:solidFill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476043" y="2878556"/>
            <a:ext cx="2571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0000CC"/>
                </a:solidFill>
              </a:rPr>
              <a:t>GNSS</a:t>
            </a:r>
            <a:r>
              <a:rPr lang="ru-RU" sz="1200" dirty="0">
                <a:solidFill>
                  <a:srgbClr val="0000CC"/>
                </a:solidFill>
              </a:rPr>
              <a:t>-антенна</a:t>
            </a:r>
            <a:endParaRPr lang="en-US" sz="1200" dirty="0">
              <a:solidFill>
                <a:srgbClr val="0000CC"/>
              </a:solidFill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93490" y="3595180"/>
            <a:ext cx="2571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200" dirty="0">
                <a:solidFill>
                  <a:srgbClr val="0000CC"/>
                </a:solidFill>
              </a:rPr>
              <a:t>Фотокамеры</a:t>
            </a:r>
            <a:endParaRPr lang="en-US" sz="1200" dirty="0">
              <a:solidFill>
                <a:srgbClr val="0000CC"/>
              </a:solidFill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745298" y="2468976"/>
            <a:ext cx="2571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200" dirty="0">
                <a:solidFill>
                  <a:srgbClr val="0000CC"/>
                </a:solidFill>
              </a:rPr>
              <a:t>Лазерный сканер</a:t>
            </a:r>
            <a:endParaRPr lang="en-US" sz="1200" dirty="0">
              <a:solidFill>
                <a:srgbClr val="0000CC"/>
              </a:solidFill>
            </a:endParaRP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301634" y="3506731"/>
            <a:ext cx="2571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0000CC"/>
                </a:solidFill>
              </a:rPr>
              <a:t>IMU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978238" y="4905108"/>
            <a:ext cx="257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200" dirty="0">
                <a:solidFill>
                  <a:srgbClr val="0000CC"/>
                </a:solidFill>
              </a:rPr>
              <a:t>Одометр</a:t>
            </a:r>
          </a:p>
          <a:p>
            <a:pPr algn="ctr"/>
            <a:r>
              <a:rPr lang="ru-RU" sz="1200" dirty="0">
                <a:solidFill>
                  <a:srgbClr val="0000CC"/>
                </a:solidFill>
              </a:rPr>
              <a:t>(Датчик пройденного пути)</a:t>
            </a:r>
            <a:endParaRPr lang="en-US" sz="1200" dirty="0">
              <a:solidFill>
                <a:srgbClr val="0000CC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9977647">
            <a:off x="2285620" y="3265488"/>
            <a:ext cx="1136712" cy="20047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3" name="Стрелка вправо 22"/>
          <p:cNvSpPr/>
          <p:nvPr/>
        </p:nvSpPr>
        <p:spPr>
          <a:xfrm rot="19648705">
            <a:off x="5217802" y="4267371"/>
            <a:ext cx="1136712" cy="20047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4" name="Стрелка вправо 23"/>
          <p:cNvSpPr/>
          <p:nvPr/>
        </p:nvSpPr>
        <p:spPr>
          <a:xfrm rot="20515891">
            <a:off x="2306889" y="2797125"/>
            <a:ext cx="1133340" cy="20068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5" name="Стрелка вправо 24"/>
          <p:cNvSpPr/>
          <p:nvPr/>
        </p:nvSpPr>
        <p:spPr>
          <a:xfrm rot="10525112">
            <a:off x="4168934" y="2587822"/>
            <a:ext cx="1136712" cy="20047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6" name="Стрелка вправо 25"/>
          <p:cNvSpPr/>
          <p:nvPr/>
        </p:nvSpPr>
        <p:spPr>
          <a:xfrm rot="10525112">
            <a:off x="4168934" y="3577266"/>
            <a:ext cx="1136712" cy="20047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6316" y="1657546"/>
            <a:ext cx="584091" cy="9991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4465" y="1745040"/>
            <a:ext cx="584091" cy="999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36641" y="2976504"/>
            <a:ext cx="1083031" cy="130084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549988" y="1754814"/>
            <a:ext cx="1763006" cy="6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779365" y="1754814"/>
            <a:ext cx="1664043" cy="6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210161" y="1606540"/>
            <a:ext cx="2571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BC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200" dirty="0">
                <a:solidFill>
                  <a:srgbClr val="0000CC"/>
                </a:solidFill>
              </a:rPr>
              <a:t>Базовые станции </a:t>
            </a:r>
            <a:r>
              <a:rPr lang="en-US" sz="1200" dirty="0">
                <a:solidFill>
                  <a:srgbClr val="0000CC"/>
                </a:solidFill>
              </a:rPr>
              <a:t>GNSS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717822" y="1754815"/>
            <a:ext cx="1687955" cy="79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647181" y="1836986"/>
            <a:ext cx="3665813" cy="729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8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47664" y="208638"/>
            <a:ext cx="5400600" cy="432048"/>
          </a:xfrm>
        </p:spPr>
        <p:txBody>
          <a:bodyPr>
            <a:normAutofit/>
          </a:bodyPr>
          <a:lstStyle/>
          <a:p>
            <a:r>
              <a:rPr lang="ru-RU" dirty="0"/>
              <a:t>Прикладные задачи.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291" y="1484784"/>
            <a:ext cx="3811302" cy="393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Измерение размеров и расстояний между объектами городской застройки.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Измерение кренов и провисов инженерных сооружений.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Измерение площадей различных покрытий.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Сверка данных из хранилища с натурными наблюдениями.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Изучение изменения состояния территории во времени (при повторном сканировании).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4163" r="41959"/>
          <a:stretch>
            <a:fillRect/>
          </a:stretch>
        </p:blipFill>
        <p:spPr bwMode="auto">
          <a:xfrm>
            <a:off x="5406015" y="1828959"/>
            <a:ext cx="2574412" cy="100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4817" r="3569" b="18704"/>
          <a:stretch>
            <a:fillRect/>
          </a:stretch>
        </p:blipFill>
        <p:spPr bwMode="auto">
          <a:xfrm>
            <a:off x="4963735" y="2688368"/>
            <a:ext cx="2493493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9593" y="3573016"/>
            <a:ext cx="2471161" cy="1741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8454" y="4177574"/>
            <a:ext cx="2268252" cy="1599928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6483246" y="2456892"/>
            <a:ext cx="68104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033D71"/>
                </a:solidFill>
              </a:rPr>
              <a:t>«Цифровая территория</a:t>
            </a:r>
            <a:r>
              <a:rPr lang="ru-RU" dirty="0" smtClean="0">
                <a:solidFill>
                  <a:srgbClr val="033D71"/>
                </a:solidFill>
              </a:rPr>
              <a:t>» – </a:t>
            </a:r>
            <a:r>
              <a:rPr lang="ru-RU" dirty="0">
                <a:solidFill>
                  <a:srgbClr val="033D71"/>
                </a:solidFill>
              </a:rPr>
              <a:t>проект по созданию </a:t>
            </a:r>
            <a:br>
              <a:rPr lang="ru-RU" dirty="0">
                <a:solidFill>
                  <a:srgbClr val="033D71"/>
                </a:solidFill>
              </a:rPr>
            </a:br>
            <a:r>
              <a:rPr lang="ru-RU" dirty="0">
                <a:solidFill>
                  <a:srgbClr val="033D71"/>
                </a:solidFill>
              </a:rPr>
              <a:t>информационной 3</a:t>
            </a:r>
            <a:r>
              <a:rPr lang="en-US" dirty="0">
                <a:solidFill>
                  <a:srgbClr val="033D71"/>
                </a:solidFill>
              </a:rPr>
              <a:t>D</a:t>
            </a:r>
            <a:r>
              <a:rPr lang="ru-RU" dirty="0">
                <a:solidFill>
                  <a:srgbClr val="033D71"/>
                </a:solidFill>
              </a:rPr>
              <a:t>-модели </a:t>
            </a:r>
            <a:r>
              <a:rPr lang="ru-RU" dirty="0" smtClean="0">
                <a:solidFill>
                  <a:srgbClr val="033D71"/>
                </a:solidFill>
              </a:rPr>
              <a:t>г</a:t>
            </a:r>
            <a:r>
              <a:rPr lang="ru-RU" dirty="0">
                <a:solidFill>
                  <a:srgbClr val="033D71"/>
                </a:solidFill>
              </a:rPr>
              <a:t>. </a:t>
            </a:r>
            <a:r>
              <a:rPr lang="ru-RU" dirty="0" smtClean="0">
                <a:solidFill>
                  <a:srgbClr val="033D71"/>
                </a:solidFill>
              </a:rPr>
              <a:t>Воронежа</a:t>
            </a:r>
            <a:endParaRPr lang="ru-RU" dirty="0"/>
          </a:p>
        </p:txBody>
      </p:sp>
      <p:pic>
        <p:nvPicPr>
          <p:cNvPr id="4" name="Picture 2" descr="O:\Конференции-Совещания\2016\ВГТУ\Снимок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7" t="11360"/>
          <a:stretch/>
        </p:blipFill>
        <p:spPr bwMode="auto">
          <a:xfrm>
            <a:off x="0" y="980728"/>
            <a:ext cx="9144000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1389415" cy="6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8876582" cy="5145931"/>
          </a:xfrm>
        </p:spPr>
      </p:pic>
    </p:spTree>
    <p:extLst>
      <p:ext uri="{BB962C8B-B14F-4D97-AF65-F5344CB8AC3E}">
        <p14:creationId xmlns:p14="http://schemas.microsoft.com/office/powerpoint/2010/main" val="39806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8236070" cy="5143342"/>
          </a:xfrm>
        </p:spPr>
      </p:pic>
    </p:spTree>
    <p:extLst>
      <p:ext uri="{BB962C8B-B14F-4D97-AF65-F5344CB8AC3E}">
        <p14:creationId xmlns:p14="http://schemas.microsoft.com/office/powerpoint/2010/main" val="12651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4624"/>
            <a:ext cx="8010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32771" cy="55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5676" y="2197285"/>
            <a:ext cx="731789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50"/>
          </a:p>
        </p:txBody>
      </p:sp>
      <p:sp>
        <p:nvSpPr>
          <p:cNvPr id="9" name="Заголовок 3"/>
          <p:cNvSpPr>
            <a:spLocks noGrp="1"/>
          </p:cNvSpPr>
          <p:nvPr/>
        </p:nvSpPr>
        <p:spPr bwMode="auto">
          <a:xfrm>
            <a:off x="1327709" y="188640"/>
            <a:ext cx="749276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" tIns="27000" rIns="27000" bIns="27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600" b="1" dirty="0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dirty="0"/>
              <a:t>Проект </a:t>
            </a:r>
            <a:r>
              <a:rPr lang="ru-RU" sz="2000" dirty="0" smtClean="0"/>
              <a:t>«</a:t>
            </a:r>
            <a:r>
              <a:rPr lang="ru-RU" sz="2000" dirty="0"/>
              <a:t>Информационное облако»</a:t>
            </a:r>
          </a:p>
        </p:txBody>
      </p:sp>
    </p:spTree>
    <p:extLst>
      <p:ext uri="{BB962C8B-B14F-4D97-AF65-F5344CB8AC3E}">
        <p14:creationId xmlns:p14="http://schemas.microsoft.com/office/powerpoint/2010/main" val="14945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3568" y="1612922"/>
            <a:ext cx="9757189" cy="62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323528" y="1755332"/>
            <a:ext cx="7704856" cy="792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en-US" dirty="0" smtClean="0"/>
              <a:t>LONG</a:t>
            </a:r>
            <a:r>
              <a:rPr lang="ru-RU" dirty="0" smtClean="0"/>
              <a:t>»</a:t>
            </a:r>
            <a:r>
              <a:rPr lang="en-US" dirty="0" smtClean="0"/>
              <a:t> PROJECT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23528" y="3361556"/>
            <a:ext cx="1728192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Прикладной бакалавриат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23528" y="4160887"/>
            <a:ext cx="3312368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Академический бакалавриат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23528" y="4941168"/>
            <a:ext cx="5328592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Специалитет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64307" y="5737000"/>
            <a:ext cx="7704856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Магистратура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3528" y="2348881"/>
            <a:ext cx="0" cy="3096343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5" idx="3"/>
          </p:cNvCxnSpPr>
          <p:nvPr/>
        </p:nvCxnSpPr>
        <p:spPr>
          <a:xfrm flipV="1">
            <a:off x="2051720" y="2348881"/>
            <a:ext cx="0" cy="140871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9" idx="3"/>
          </p:cNvCxnSpPr>
          <p:nvPr/>
        </p:nvCxnSpPr>
        <p:spPr>
          <a:xfrm flipV="1">
            <a:off x="3635896" y="2348881"/>
            <a:ext cx="0" cy="220805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0" idx="3"/>
          </p:cNvCxnSpPr>
          <p:nvPr/>
        </p:nvCxnSpPr>
        <p:spPr>
          <a:xfrm flipV="1">
            <a:off x="5652120" y="2348881"/>
            <a:ext cx="0" cy="2988331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1" idx="3"/>
            <a:endCxn id="4" idx="3"/>
          </p:cNvCxnSpPr>
          <p:nvPr/>
        </p:nvCxnSpPr>
        <p:spPr>
          <a:xfrm flipH="1" flipV="1">
            <a:off x="8028384" y="2151487"/>
            <a:ext cx="40779" cy="39815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396727" y="2539454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 input</a:t>
            </a:r>
            <a:endParaRPr lang="ru-RU" sz="12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892" y="2984254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 tech</a:t>
            </a:r>
            <a:endParaRPr lang="ru-RU" sz="12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06877" y="3034332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Support</a:t>
            </a:r>
            <a:endParaRPr lang="ru-RU" sz="120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228184" y="3960622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Reseach</a:t>
            </a:r>
            <a:endParaRPr lang="ru-RU" sz="12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03082" y="3485141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 tech</a:t>
            </a:r>
            <a:endParaRPr lang="ru-RU" sz="1200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228184" y="4463669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 product</a:t>
            </a:r>
            <a:endParaRPr lang="ru-RU" sz="1200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203082" y="2550499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 input</a:t>
            </a:r>
            <a:endParaRPr lang="ru-RU" sz="1200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071739" y="3031475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Support</a:t>
            </a:r>
            <a:endParaRPr lang="ru-RU" sz="12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093046" y="3957765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Reseach</a:t>
            </a:r>
            <a:endParaRPr lang="ru-RU" sz="1200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067944" y="3482284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 tech</a:t>
            </a:r>
            <a:endParaRPr lang="ru-RU" sz="1200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2547642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 input</a:t>
            </a:r>
            <a:endParaRPr lang="ru-RU" sz="1200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246437" y="3023287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Support</a:t>
            </a:r>
            <a:endParaRPr lang="ru-RU" sz="1200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242642" y="3474096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 tech</a:t>
            </a:r>
            <a:endParaRPr lang="ru-RU" sz="1200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242642" y="2539454"/>
            <a:ext cx="1152128" cy="37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 input</a:t>
            </a:r>
            <a:endParaRPr lang="ru-RU" sz="1200" dirty="0"/>
          </a:p>
        </p:txBody>
      </p:sp>
      <p:sp>
        <p:nvSpPr>
          <p:cNvPr id="53" name="Стрелка вправо 52"/>
          <p:cNvSpPr/>
          <p:nvPr/>
        </p:nvSpPr>
        <p:spPr>
          <a:xfrm>
            <a:off x="323528" y="1196752"/>
            <a:ext cx="7560840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ПАРТНЕРЫ В РЕАЛИЗАЦИИ ПРОЕКТОВ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4" name="Заголовок 3"/>
          <p:cNvSpPr>
            <a:spLocks noGrp="1"/>
          </p:cNvSpPr>
          <p:nvPr/>
        </p:nvSpPr>
        <p:spPr bwMode="auto">
          <a:xfrm>
            <a:off x="1914058" y="247590"/>
            <a:ext cx="531588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600" b="1" dirty="0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dirty="0" smtClean="0"/>
              <a:t>Проектный подход в образовательном процессе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26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74238" cy="681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9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/>
        </p:nvSpPr>
        <p:spPr bwMode="auto">
          <a:xfrm>
            <a:off x="683568" y="-243408"/>
            <a:ext cx="7776864" cy="120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" tIns="27000" rIns="27000" bIns="27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600" b="1" dirty="0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800" dirty="0"/>
              <a:t>Организационный механизм взаимодействия бизнеса, населения и органов государственной и муниципальной власти по проблемам развития территории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980728"/>
            <a:ext cx="81170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33D71"/>
                </a:solidFill>
              </a:rPr>
              <a:t>Будущее – за «</a:t>
            </a:r>
            <a:r>
              <a:rPr lang="en-US" dirty="0" smtClean="0">
                <a:solidFill>
                  <a:srgbClr val="033D71"/>
                </a:solidFill>
              </a:rPr>
              <a:t>BIM</a:t>
            </a:r>
            <a:r>
              <a:rPr lang="ru-RU" dirty="0" smtClean="0">
                <a:solidFill>
                  <a:srgbClr val="033D71"/>
                </a:solidFill>
              </a:rPr>
              <a:t>-инженерами»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07504" y="1052736"/>
            <a:ext cx="3168352" cy="4680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Переход на </a:t>
            </a:r>
            <a:r>
              <a:rPr lang="en-US" sz="1400" dirty="0"/>
              <a:t>BIM</a:t>
            </a:r>
            <a:r>
              <a:rPr lang="ru-RU" sz="1400" b="1" dirty="0"/>
              <a:t> </a:t>
            </a:r>
            <a:r>
              <a:rPr lang="en-US" sz="1400" dirty="0"/>
              <a:t>-</a:t>
            </a:r>
            <a:r>
              <a:rPr lang="ru-RU" sz="1400" dirty="0"/>
              <a:t> это </a:t>
            </a:r>
            <a:r>
              <a:rPr lang="ru-RU" sz="1400" b="1" dirty="0"/>
              <a:t>смена технологии работы</a:t>
            </a:r>
            <a:r>
              <a:rPr lang="ru-RU" sz="1400" dirty="0"/>
              <a:t>, а не </a:t>
            </a:r>
            <a:r>
              <a:rPr lang="ru-RU" sz="1400" dirty="0" smtClean="0"/>
              <a:t>просто компьютерной программы</a:t>
            </a:r>
          </a:p>
          <a:p>
            <a:pPr>
              <a:lnSpc>
                <a:spcPct val="100000"/>
              </a:lnSpc>
            </a:pPr>
            <a:endParaRPr lang="ru-RU" sz="1400" dirty="0" smtClean="0"/>
          </a:p>
          <a:p>
            <a:pPr>
              <a:lnSpc>
                <a:spcPct val="100000"/>
              </a:lnSpc>
            </a:pPr>
            <a:r>
              <a:rPr lang="ru-RU" sz="1400" dirty="0"/>
              <a:t>Надо </a:t>
            </a:r>
            <a:r>
              <a:rPr lang="ru-RU" sz="1400" b="1" dirty="0">
                <a:solidFill>
                  <a:srgbClr val="000000"/>
                </a:solidFill>
              </a:rPr>
              <a:t>менять психологию проектировщиков</a:t>
            </a:r>
            <a:r>
              <a:rPr lang="ru-RU" sz="1400" dirty="0"/>
              <a:t>: от индивидуальной к </a:t>
            </a:r>
            <a:r>
              <a:rPr lang="ru-RU" sz="1400" dirty="0" smtClean="0"/>
              <a:t>коллективной</a:t>
            </a:r>
          </a:p>
          <a:p>
            <a:pPr>
              <a:lnSpc>
                <a:spcPct val="100000"/>
              </a:lnSpc>
            </a:pPr>
            <a:endParaRPr lang="ru-RU" sz="1400" dirty="0" smtClean="0"/>
          </a:p>
          <a:p>
            <a:pPr>
              <a:lnSpc>
                <a:spcPct val="100000"/>
              </a:lnSpc>
            </a:pPr>
            <a:r>
              <a:rPr lang="ru-RU" sz="1400" dirty="0"/>
              <a:t>Переход на BIM требует </a:t>
            </a:r>
            <a:r>
              <a:rPr lang="ru-RU" sz="1400" b="1" dirty="0">
                <a:solidFill>
                  <a:srgbClr val="000000"/>
                </a:solidFill>
              </a:rPr>
              <a:t>изменения</a:t>
            </a:r>
            <a:r>
              <a:rPr lang="ru-RU" sz="1400" b="1" dirty="0"/>
              <a:t> процесса </a:t>
            </a:r>
            <a:r>
              <a:rPr lang="ru-RU" sz="1400" dirty="0" smtClean="0"/>
              <a:t>работы</a:t>
            </a:r>
          </a:p>
          <a:p>
            <a:pPr>
              <a:lnSpc>
                <a:spcPct val="100000"/>
              </a:lnSpc>
            </a:pPr>
            <a:endParaRPr lang="ru-RU" sz="1400" dirty="0"/>
          </a:p>
          <a:p>
            <a:pPr>
              <a:lnSpc>
                <a:spcPct val="100000"/>
              </a:lnSpc>
            </a:pPr>
            <a:r>
              <a:rPr lang="ru-RU" sz="1400" dirty="0"/>
              <a:t>Возникает необходимость в новых специалистах – </a:t>
            </a:r>
            <a:r>
              <a:rPr lang="ru-RU" sz="1400" b="1" dirty="0"/>
              <a:t>BIM-менеджерах</a:t>
            </a:r>
            <a:r>
              <a:rPr lang="ru-RU" sz="1400" dirty="0"/>
              <a:t> и </a:t>
            </a:r>
            <a:r>
              <a:rPr lang="ru-RU" sz="1400" b="1" dirty="0" smtClean="0"/>
              <a:t>BIM-координаторах</a:t>
            </a:r>
          </a:p>
          <a:p>
            <a:pPr>
              <a:lnSpc>
                <a:spcPct val="100000"/>
              </a:lnSpc>
            </a:pPr>
            <a:endParaRPr lang="ru-RU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При переходе на </a:t>
            </a:r>
            <a:r>
              <a:rPr lang="en-US" sz="1400" dirty="0"/>
              <a:t>BIM</a:t>
            </a:r>
            <a:r>
              <a:rPr lang="ru-RU" sz="1400" dirty="0"/>
              <a:t> </a:t>
            </a:r>
            <a:r>
              <a:rPr lang="ru-RU" sz="1400" b="1" dirty="0">
                <a:solidFill>
                  <a:srgbClr val="000000"/>
                </a:solidFill>
              </a:rPr>
              <a:t>зависимость результата от квалификации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сотрудников многократно </a:t>
            </a:r>
            <a:r>
              <a:rPr lang="ru-RU" sz="1400" dirty="0" smtClean="0"/>
              <a:t>возрастает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908720"/>
            <a:ext cx="4481437" cy="263356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91" y="3068960"/>
            <a:ext cx="4388397" cy="303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1389415" cy="6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«Умный кампус» ВГТУ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498"/>
            <a:ext cx="9144000" cy="4877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1389415" cy="6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4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«Умный кампус» ВГТУ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536504"/>
          </a:xfrm>
        </p:spPr>
      </p:pic>
    </p:spTree>
    <p:extLst>
      <p:ext uri="{BB962C8B-B14F-4D97-AF65-F5344CB8AC3E}">
        <p14:creationId xmlns:p14="http://schemas.microsoft.com/office/powerpoint/2010/main" val="375265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«Умный кампус» ВГТУ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" y="980728"/>
            <a:ext cx="9144000" cy="51193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1389415" cy="6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9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9" y="1052736"/>
            <a:ext cx="8647337" cy="487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44624"/>
            <a:ext cx="8229600" cy="646815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33D71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Новохоперский </a:t>
            </a:r>
            <a:r>
              <a:rPr lang="ru-RU" sz="3600" b="1" dirty="0" err="1" smtClean="0">
                <a:solidFill>
                  <a:srgbClr val="033D71"/>
                </a:solidFill>
                <a:latin typeface="Arial Narrow" panose="020B0606020202030204" pitchFamily="34" charset="0"/>
              </a:rPr>
              <a:t>психо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-неврологический диспансер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4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7695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8874" y="116632"/>
            <a:ext cx="8229600" cy="646815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33D71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Новохоперский </a:t>
            </a:r>
            <a:r>
              <a:rPr lang="ru-RU" sz="3600" b="1" dirty="0" err="1" smtClean="0">
                <a:solidFill>
                  <a:srgbClr val="033D71"/>
                </a:solidFill>
                <a:latin typeface="Arial Narrow" panose="020B0606020202030204" pitchFamily="34" charset="0"/>
              </a:rPr>
              <a:t>психо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-неврологический диспансер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8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5" y="836712"/>
            <a:ext cx="8420274" cy="567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560" y="-27384"/>
            <a:ext cx="8229600" cy="646815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33D71"/>
                </a:solidFill>
                <a:latin typeface="Arial Narrow" panose="020B0606020202030204" pitchFamily="34" charset="0"/>
              </a:rPr>
              <a:t>Проект 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Новохоперский </a:t>
            </a:r>
            <a:r>
              <a:rPr lang="ru-RU" sz="3600" b="1" dirty="0" err="1" smtClean="0">
                <a:solidFill>
                  <a:srgbClr val="033D71"/>
                </a:solidFill>
                <a:latin typeface="Arial Narrow" panose="020B0606020202030204" pitchFamily="34" charset="0"/>
              </a:rPr>
              <a:t>психо</a:t>
            </a:r>
            <a:r>
              <a:rPr lang="ru-RU" sz="36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-неврологический диспансер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34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917" y="1220544"/>
            <a:ext cx="1219373" cy="138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5676" y="2197285"/>
            <a:ext cx="731789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50"/>
          </a:p>
        </p:txBody>
      </p:sp>
      <p:sp>
        <p:nvSpPr>
          <p:cNvPr id="9" name="Заголовок 3"/>
          <p:cNvSpPr>
            <a:spLocks noGrp="1"/>
          </p:cNvSpPr>
          <p:nvPr/>
        </p:nvSpPr>
        <p:spPr bwMode="auto">
          <a:xfrm>
            <a:off x="2591492" y="312249"/>
            <a:ext cx="3986913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" tIns="27000" rIns="27000" bIns="27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600" b="1" dirty="0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800" dirty="0"/>
              <a:t>Официальные партнеры проекта </a:t>
            </a:r>
          </a:p>
          <a:p>
            <a:pPr algn="ctr"/>
            <a:r>
              <a:rPr lang="ru-RU" sz="1800" dirty="0"/>
              <a:t>«Информационное облако»</a:t>
            </a: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3510064" y="2810622"/>
            <a:ext cx="1876765" cy="1934294"/>
          </a:xfrm>
          <a:prstGeom prst="ellipse">
            <a:avLst/>
          </a:prstGeom>
          <a:solidFill>
            <a:srgbClr val="FFFFFF"/>
          </a:solidFill>
          <a:ln w="28575">
            <a:solidFill>
              <a:srgbClr val="17365D"/>
            </a:solidFill>
            <a:prstDash val="lgDash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pic>
        <p:nvPicPr>
          <p:cNvPr id="8" name="Рисунок 7" descr="C:\Users\u00733\Desktop\Герб ВОУ 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484" y="3018389"/>
            <a:ext cx="1531620" cy="151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181" y="2011702"/>
            <a:ext cx="1654348" cy="113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6192180" y="3212976"/>
            <a:ext cx="1664673" cy="1129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050" dirty="0"/>
              <a:t>Объем </a:t>
            </a:r>
            <a:r>
              <a:rPr lang="ru-RU" sz="1050" dirty="0" err="1"/>
              <a:t>софинансирования</a:t>
            </a:r>
            <a:r>
              <a:rPr lang="ru-RU" sz="105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ru-RU" sz="1050" dirty="0"/>
              <a:t>со стороны предприятий-партнеров</a:t>
            </a:r>
          </a:p>
          <a:p>
            <a:pPr algn="ctr">
              <a:lnSpc>
                <a:spcPct val="90000"/>
              </a:lnSpc>
            </a:pPr>
            <a:r>
              <a:rPr lang="ru-RU" sz="1050" dirty="0"/>
              <a:t> по проекту на 2016 г. </a:t>
            </a:r>
          </a:p>
          <a:p>
            <a:pPr algn="ctr">
              <a:lnSpc>
                <a:spcPct val="90000"/>
              </a:lnSpc>
            </a:pPr>
            <a:r>
              <a:rPr lang="ru-RU" sz="1050" dirty="0"/>
              <a:t>= </a:t>
            </a:r>
            <a:r>
              <a:rPr lang="ru-RU" sz="1050" b="1" dirty="0"/>
              <a:t>20 </a:t>
            </a:r>
            <a:r>
              <a:rPr lang="ru-RU" sz="1050" dirty="0"/>
              <a:t>млн. руб.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0927" y="2086814"/>
            <a:ext cx="1421130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4255" y="2744680"/>
            <a:ext cx="2018434" cy="7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2549" y="5021697"/>
            <a:ext cx="1615490" cy="72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6883" y="4617485"/>
            <a:ext cx="1193176" cy="98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1" y="3712175"/>
            <a:ext cx="157192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9644" y="4617486"/>
            <a:ext cx="1604873" cy="71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Двойная стрелка вверх/вниз 19"/>
          <p:cNvSpPr/>
          <p:nvPr/>
        </p:nvSpPr>
        <p:spPr>
          <a:xfrm>
            <a:off x="4401739" y="2468987"/>
            <a:ext cx="159346" cy="27569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" name="Двойная стрелка вверх/вниз 20"/>
          <p:cNvSpPr/>
          <p:nvPr/>
        </p:nvSpPr>
        <p:spPr>
          <a:xfrm rot="10800000">
            <a:off x="4370038" y="4804594"/>
            <a:ext cx="159347" cy="31643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Двойная стрелка вверх/вниз 21"/>
          <p:cNvSpPr/>
          <p:nvPr/>
        </p:nvSpPr>
        <p:spPr>
          <a:xfrm rot="18239473">
            <a:off x="5295003" y="4326398"/>
            <a:ext cx="216024" cy="49855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3" name="Двойная стрелка вверх/вниз 22"/>
          <p:cNvSpPr/>
          <p:nvPr/>
        </p:nvSpPr>
        <p:spPr>
          <a:xfrm rot="13948743">
            <a:off x="3318971" y="4341012"/>
            <a:ext cx="216024" cy="68143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4" name="Двойная стрелка вверх/вниз 23"/>
          <p:cNvSpPr/>
          <p:nvPr/>
        </p:nvSpPr>
        <p:spPr>
          <a:xfrm rot="16200000">
            <a:off x="3070883" y="3680111"/>
            <a:ext cx="216024" cy="49617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5" name="Двойная стрелка вверх/вниз 24"/>
          <p:cNvSpPr/>
          <p:nvPr/>
        </p:nvSpPr>
        <p:spPr>
          <a:xfrm rot="16200000">
            <a:off x="3112424" y="3031359"/>
            <a:ext cx="216024" cy="57925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6" name="Двойная стрелка вверх/вниз 25"/>
          <p:cNvSpPr/>
          <p:nvPr/>
        </p:nvSpPr>
        <p:spPr>
          <a:xfrm rot="18422637">
            <a:off x="3511684" y="2399407"/>
            <a:ext cx="216024" cy="6328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13088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1"/>
          <p:cNvSpPr txBox="1">
            <a:spLocks/>
          </p:cNvSpPr>
          <p:nvPr/>
        </p:nvSpPr>
        <p:spPr>
          <a:xfrm>
            <a:off x="0" y="692696"/>
            <a:ext cx="9144000" cy="2448272"/>
          </a:xfrm>
          <a:prstGeom prst="rect">
            <a:avLst/>
          </a:prstGeom>
          <a:noFill/>
        </p:spPr>
        <p:txBody>
          <a:bodyPr lIns="68580" tIns="34290" rIns="68580" bIns="34290" anchor="ctr" anchorCtr="1">
            <a:normAutofit/>
          </a:bodyPr>
          <a:lstStyle>
            <a:lvl1pPr marL="257175" indent="-257175" algn="ctr" defTabSz="685800" rtl="0" eaLnBrk="1" latinLnBrk="0" hangingPunct="1">
              <a:spcBef>
                <a:spcPct val="20000"/>
              </a:spcBef>
              <a:buFontTx/>
              <a:buNone/>
              <a:defRPr sz="3600" b="1" kern="1200" baseline="0">
                <a:solidFill>
                  <a:srgbClr val="003F8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392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Элементы информационного облака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887525"/>
              </p:ext>
            </p:extLst>
          </p:nvPr>
        </p:nvGraphicFramePr>
        <p:xfrm>
          <a:off x="323528" y="908720"/>
          <a:ext cx="8352929" cy="5288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5598"/>
                <a:gridCol w="500335"/>
                <a:gridCol w="4976996"/>
              </a:tblGrid>
              <a:tr h="683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Элементы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</a:tr>
              <a:tr h="1016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характеристики города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Карта плотности населения.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жилых и производственных площадей.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Концентрация на территории рабочих мест и работников.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Плотность застройки.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</a:tr>
              <a:tr h="1016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Коммунальные характеристики города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Схема водоотведения, водоснабжения, канализации. Состояние трубопроводов.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Потребление питьевой и технической воды.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Транспортные развязки, магистрали и дороги.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</a:tr>
              <a:tr h="946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Социальные характеристики города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Планы жилья.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Плотность индивидуальной и многоэтажной застройки.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Памятники культурного наследия: наличие, состояние.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</a:tr>
              <a:tr h="1016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Характеристики окружающей среды города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2" marR="46102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Генерация твердых отходов.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шума.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Сточные воды.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Моделирование парникового эффекта.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2" marR="46102" marT="0" marB="0"/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241927" y="7071920"/>
            <a:ext cx="2057400" cy="365125"/>
          </a:xfrm>
        </p:spPr>
        <p:txBody>
          <a:bodyPr/>
          <a:lstStyle/>
          <a:p>
            <a:fld id="{9CE301E9-6DA2-4B9D-B14E-E87A7138A7C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820" y="332656"/>
            <a:ext cx="7026563" cy="260508"/>
          </a:xfrm>
        </p:spPr>
        <p:txBody>
          <a:bodyPr>
            <a:noAutofit/>
          </a:bodyPr>
          <a:lstStyle/>
          <a:p>
            <a:r>
              <a:rPr lang="ru-RU" sz="1800" dirty="0"/>
              <a:t>Государственные и муниципальные услуги и функции.  </a:t>
            </a:r>
            <a:endParaRPr lang="ru-RU" sz="1800" b="1" dirty="0"/>
          </a:p>
        </p:txBody>
      </p:sp>
      <p:grpSp>
        <p:nvGrpSpPr>
          <p:cNvPr id="5" name="Полотно 105"/>
          <p:cNvGrpSpPr/>
          <p:nvPr/>
        </p:nvGrpSpPr>
        <p:grpSpPr>
          <a:xfrm>
            <a:off x="1016011" y="1052736"/>
            <a:ext cx="6578424" cy="4634319"/>
            <a:chOff x="-285309" y="-755600"/>
            <a:chExt cx="6462524" cy="481325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6105525" cy="4057650"/>
            </a:xfrm>
            <a:prstGeom prst="rect">
              <a:avLst/>
            </a:prstGeom>
          </p:spPr>
        </p:sp>
        <p:grpSp>
          <p:nvGrpSpPr>
            <p:cNvPr id="7" name="Группа 6"/>
            <p:cNvGrpSpPr/>
            <p:nvPr/>
          </p:nvGrpSpPr>
          <p:grpSpPr>
            <a:xfrm>
              <a:off x="-285309" y="-755600"/>
              <a:ext cx="6462524" cy="4678925"/>
              <a:chOff x="-285309" y="-755600"/>
              <a:chExt cx="6462524" cy="4678925"/>
            </a:xfrm>
          </p:grpSpPr>
          <p:sp>
            <p:nvSpPr>
              <p:cNvPr id="8" name="Двойная стрелка вверх/вниз 7"/>
              <p:cNvSpPr/>
              <p:nvPr/>
            </p:nvSpPr>
            <p:spPr>
              <a:xfrm>
                <a:off x="2087443" y="1865925"/>
                <a:ext cx="322753" cy="514350"/>
              </a:xfrm>
              <a:prstGeom prst="up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75" kern="150" dirty="0">
                    <a:latin typeface="Times New Roman"/>
                    <a:ea typeface="Times New Roman"/>
                    <a:cs typeface="Tahoma"/>
                  </a:rPr>
                  <a:t> </a:t>
                </a:r>
                <a:endParaRPr lang="ru-RU" sz="675" kern="150" dirty="0">
                  <a:latin typeface="Times New Roman"/>
                  <a:ea typeface="Andale Sans UI"/>
                  <a:cs typeface="Tahoma"/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-276972" y="155100"/>
                <a:ext cx="1586024" cy="792465"/>
                <a:chOff x="-269194" y="-24900"/>
                <a:chExt cx="1541486" cy="792465"/>
              </a:xfrm>
            </p:grpSpPr>
            <p:sp>
              <p:nvSpPr>
                <p:cNvPr id="29" name="Прямоугольник 28"/>
                <p:cNvSpPr/>
                <p:nvPr/>
              </p:nvSpPr>
              <p:spPr>
                <a:xfrm>
                  <a:off x="-108833" y="148440"/>
                  <a:ext cx="1381125" cy="619125"/>
                </a:xfrm>
                <a:prstGeom prst="rect">
                  <a:avLst/>
                </a:prstGeom>
                <a:solidFill>
                  <a:srgbClr val="DAC2E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675" kern="150">
                      <a:latin typeface="Times New Roman"/>
                      <a:ea typeface="Times New Roman"/>
                      <a:cs typeface="Tahoma"/>
                    </a:rPr>
                    <a:t> </a:t>
                  </a:r>
                  <a:endParaRPr lang="ru-RU" sz="675" kern="150">
                    <a:latin typeface="Times New Roman"/>
                    <a:ea typeface="Andale Sans UI"/>
                    <a:cs typeface="Tahoma"/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-188232" y="61752"/>
                  <a:ext cx="1381125" cy="619125"/>
                </a:xfrm>
                <a:prstGeom prst="rect">
                  <a:avLst/>
                </a:prstGeom>
                <a:solidFill>
                  <a:srgbClr val="DAC2E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675" kern="150">
                      <a:latin typeface="Times New Roman"/>
                      <a:ea typeface="Times New Roman"/>
                      <a:cs typeface="Tahoma"/>
                    </a:rPr>
                    <a:t> </a:t>
                  </a:r>
                  <a:endParaRPr lang="ru-RU" sz="675" kern="150">
                    <a:latin typeface="Times New Roman"/>
                    <a:ea typeface="Andale Sans UI"/>
                    <a:cs typeface="Tahoma"/>
                  </a:endParaRPr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-269194" y="-24900"/>
                  <a:ext cx="1381125" cy="619125"/>
                </a:xfrm>
                <a:prstGeom prst="rect">
                  <a:avLst/>
                </a:prstGeom>
                <a:solidFill>
                  <a:srgbClr val="DAC2E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1125" b="1" dirty="0">
                      <a:solidFill>
                        <a:schemeClr val="tx2"/>
                      </a:solidFill>
                    </a:rPr>
                    <a:t>ФОИВ</a:t>
                  </a:r>
                </a:p>
              </p:txBody>
            </p: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1430911" y="159303"/>
                <a:ext cx="1592331" cy="794179"/>
                <a:chOff x="2112815" y="-20697"/>
                <a:chExt cx="1547617" cy="794179"/>
              </a:xfrm>
            </p:grpSpPr>
            <p:sp>
              <p:nvSpPr>
                <p:cNvPr id="26" name="Прямоугольник 25"/>
                <p:cNvSpPr/>
                <p:nvPr/>
              </p:nvSpPr>
              <p:spPr>
                <a:xfrm>
                  <a:off x="2279307" y="154357"/>
                  <a:ext cx="1381125" cy="619125"/>
                </a:xfrm>
                <a:prstGeom prst="rect">
                  <a:avLst/>
                </a:prstGeom>
                <a:solidFill>
                  <a:srgbClr val="DBE9F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675" kern="150">
                      <a:latin typeface="Times New Roman"/>
                      <a:ea typeface="Times New Roman"/>
                      <a:cs typeface="Tahoma"/>
                    </a:rPr>
                    <a:t> </a:t>
                  </a:r>
                  <a:endParaRPr lang="ru-RU" sz="675" kern="150">
                    <a:latin typeface="Times New Roman"/>
                    <a:ea typeface="Andale Sans UI"/>
                    <a:cs typeface="Tahoma"/>
                  </a:endParaRPr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2197230" y="61752"/>
                  <a:ext cx="1381125" cy="619125"/>
                </a:xfrm>
                <a:prstGeom prst="rect">
                  <a:avLst/>
                </a:prstGeom>
                <a:solidFill>
                  <a:srgbClr val="DBE9F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675" kern="150">
                      <a:latin typeface="Times New Roman"/>
                      <a:ea typeface="Times New Roman"/>
                      <a:cs typeface="Tahoma"/>
                    </a:rPr>
                    <a:t> </a:t>
                  </a:r>
                  <a:endParaRPr lang="ru-RU" sz="675" kern="150">
                    <a:latin typeface="Times New Roman"/>
                    <a:ea typeface="Andale Sans UI"/>
                    <a:cs typeface="Tahoma"/>
                  </a:endParaRP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2112815" y="-20697"/>
                  <a:ext cx="1381125" cy="619125"/>
                </a:xfrm>
                <a:prstGeom prst="rect">
                  <a:avLst/>
                </a:prstGeom>
                <a:solidFill>
                  <a:srgbClr val="DBE9F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1125" b="1" dirty="0">
                      <a:solidFill>
                        <a:schemeClr val="tx2"/>
                      </a:solidFill>
                    </a:rPr>
                    <a:t>ИОГВ/ОМСУ</a:t>
                  </a:r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-281219" y="1493763"/>
                <a:ext cx="6386744" cy="342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sz="1125" b="1" dirty="0">
                    <a:solidFill>
                      <a:schemeClr val="tx2"/>
                    </a:solidFill>
                  </a:rPr>
                  <a:t>СМЭВ</a:t>
                </a:r>
              </a:p>
            </p:txBody>
          </p:sp>
          <p:sp>
            <p:nvSpPr>
              <p:cNvPr id="12" name="Двойная стрелка вверх/вниз 11"/>
              <p:cNvSpPr/>
              <p:nvPr/>
            </p:nvSpPr>
            <p:spPr>
              <a:xfrm>
                <a:off x="116010" y="953963"/>
                <a:ext cx="323407" cy="533400"/>
              </a:xfrm>
              <a:prstGeom prst="up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75" kern="150" dirty="0">
                    <a:latin typeface="Times New Roman"/>
                    <a:ea typeface="Times New Roman"/>
                    <a:cs typeface="Tahoma"/>
                  </a:rPr>
                  <a:t> </a:t>
                </a:r>
                <a:endParaRPr lang="ru-RU" sz="675" kern="150" dirty="0">
                  <a:latin typeface="Times New Roman"/>
                  <a:ea typeface="Andale Sans UI"/>
                  <a:cs typeface="Tahoma"/>
                </a:endParaRPr>
              </a:p>
            </p:txBody>
          </p:sp>
          <p:sp>
            <p:nvSpPr>
              <p:cNvPr id="13" name="Двойная стрелка вверх/вниз 12"/>
              <p:cNvSpPr/>
              <p:nvPr/>
            </p:nvSpPr>
            <p:spPr>
              <a:xfrm>
                <a:off x="2109955" y="960362"/>
                <a:ext cx="323407" cy="533400"/>
              </a:xfrm>
              <a:prstGeom prst="up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75" kern="150">
                    <a:latin typeface="Times New Roman"/>
                    <a:ea typeface="Times New Roman"/>
                    <a:cs typeface="Tahoma"/>
                  </a:rPr>
                  <a:t> </a:t>
                </a:r>
                <a:endParaRPr lang="ru-RU" sz="675" kern="150">
                  <a:latin typeface="Times New Roman"/>
                  <a:ea typeface="Andale Sans UI"/>
                  <a:cs typeface="Tahoma"/>
                </a:endParaRPr>
              </a:p>
            </p:txBody>
          </p:sp>
          <p:grpSp>
            <p:nvGrpSpPr>
              <p:cNvPr id="14" name="Группа 13"/>
              <p:cNvGrpSpPr/>
              <p:nvPr/>
            </p:nvGrpSpPr>
            <p:grpSpPr>
              <a:xfrm>
                <a:off x="-285309" y="2387157"/>
                <a:ext cx="4355394" cy="510409"/>
                <a:chOff x="-285309" y="2387157"/>
                <a:chExt cx="4355394" cy="510409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-193670" y="2554666"/>
                  <a:ext cx="4263755" cy="342900"/>
                </a:xfrm>
                <a:prstGeom prst="rect">
                  <a:avLst/>
                </a:prstGeom>
                <a:solidFill>
                  <a:srgbClr val="FFC2A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675"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-243069" y="2468297"/>
                  <a:ext cx="4211120" cy="342900"/>
                </a:xfrm>
                <a:prstGeom prst="rect">
                  <a:avLst/>
                </a:prstGeom>
                <a:solidFill>
                  <a:srgbClr val="FFC2A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675"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-285309" y="2387157"/>
                  <a:ext cx="4161722" cy="342899"/>
                </a:xfrm>
                <a:prstGeom prst="rect">
                  <a:avLst/>
                </a:prstGeom>
                <a:solidFill>
                  <a:srgbClr val="FFC2A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900" b="1" dirty="0">
                      <a:solidFill>
                        <a:schemeClr val="tx2"/>
                      </a:solidFill>
                    </a:rPr>
                    <a:t>ИС и/или порталы предоставления </a:t>
                  </a:r>
                  <a:r>
                    <a:rPr lang="ru-RU" sz="900" b="1" dirty="0" err="1">
                      <a:solidFill>
                        <a:schemeClr val="tx2"/>
                      </a:solidFill>
                    </a:rPr>
                    <a:t>госуслуг</a:t>
                  </a:r>
                  <a:r>
                    <a:rPr lang="ru-RU" sz="900" b="1" dirty="0">
                      <a:solidFill>
                        <a:schemeClr val="tx2"/>
                      </a:solidFill>
                    </a:rPr>
                    <a:t> ИОГВ</a:t>
                  </a: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-276972" y="3412480"/>
                <a:ext cx="6454187" cy="510845"/>
                <a:chOff x="-573631" y="-6020"/>
                <a:chExt cx="6454475" cy="510845"/>
              </a:xfrm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-490326" y="161925"/>
                  <a:ext cx="6371170" cy="3429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675"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-539726" y="84750"/>
                  <a:ext cx="6348877" cy="3429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675"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-573631" y="-6020"/>
                  <a:ext cx="6286159" cy="34289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900" b="1" dirty="0">
                      <a:solidFill>
                        <a:schemeClr val="tx2"/>
                      </a:solidFill>
                    </a:rPr>
                    <a:t>Потребители </a:t>
                  </a:r>
                  <a:r>
                    <a:rPr lang="ru-RU" sz="900" b="1" dirty="0" err="1">
                      <a:solidFill>
                        <a:schemeClr val="tx2"/>
                      </a:solidFill>
                    </a:rPr>
                    <a:t>госуслуг</a:t>
                  </a:r>
                  <a:r>
                    <a:rPr lang="ru-RU" sz="900" b="1" dirty="0">
                      <a:solidFill>
                        <a:schemeClr val="tx2"/>
                      </a:solidFill>
                    </a:rPr>
                    <a:t> (физические и юридические лица)</a:t>
                  </a:r>
                </a:p>
              </p:txBody>
            </p:sp>
          </p:grpSp>
          <p:sp>
            <p:nvSpPr>
              <p:cNvPr id="16" name="Двойная стрелка вверх/вниз 15"/>
              <p:cNvSpPr/>
              <p:nvPr/>
            </p:nvSpPr>
            <p:spPr>
              <a:xfrm>
                <a:off x="2093024" y="2885100"/>
                <a:ext cx="322580" cy="533400"/>
              </a:xfrm>
              <a:prstGeom prst="up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75">
                    <a:latin typeface="Times New Roman"/>
                    <a:ea typeface="Times New Roman"/>
                    <a:cs typeface="Tahoma"/>
                  </a:rPr>
                  <a:t> </a:t>
                </a:r>
                <a:endParaRPr lang="ru-RU" sz="675">
                  <a:latin typeface="Times New Roman"/>
                  <a:ea typeface="Times New Roman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3624888" y="-755600"/>
                <a:ext cx="2480637" cy="1562008"/>
              </a:xfrm>
              <a:prstGeom prst="rect">
                <a:avLst/>
              </a:prstGeom>
              <a:solidFill>
                <a:srgbClr val="D0DD9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sz="1575" b="1" dirty="0">
                    <a:solidFill>
                      <a:schemeClr val="tx2"/>
                    </a:solidFill>
                  </a:rPr>
                  <a:t>Система гарантированного информационного обмена</a:t>
                </a:r>
              </a:p>
            </p:txBody>
          </p:sp>
          <p:sp>
            <p:nvSpPr>
              <p:cNvPr id="18" name="Двойная стрелка вверх/вниз 17"/>
              <p:cNvSpPr/>
              <p:nvPr/>
            </p:nvSpPr>
            <p:spPr>
              <a:xfrm>
                <a:off x="4703599" y="820217"/>
                <a:ext cx="323215" cy="682224"/>
              </a:xfrm>
              <a:prstGeom prst="up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75" dirty="0">
                    <a:latin typeface="Times New Roman"/>
                    <a:ea typeface="Times New Roman"/>
                    <a:cs typeface="Tahoma"/>
                  </a:rPr>
                  <a:t> </a:t>
                </a:r>
                <a:endParaRPr lang="ru-RU" sz="675" dirty="0">
                  <a:latin typeface="Times New Roman"/>
                  <a:ea typeface="Times New Roman"/>
                </a:endParaRPr>
              </a:p>
            </p:txBody>
          </p:sp>
          <p:sp>
            <p:nvSpPr>
              <p:cNvPr id="19" name="Двойная стрелка влево/вправо 18"/>
              <p:cNvSpPr/>
              <p:nvPr/>
            </p:nvSpPr>
            <p:spPr>
              <a:xfrm>
                <a:off x="3025185" y="391204"/>
                <a:ext cx="596883" cy="351450"/>
              </a:xfrm>
              <a:prstGeom prst="leftRight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 sz="1013"/>
              </a:p>
            </p:txBody>
          </p:sp>
        </p:grpSp>
      </p:grpSp>
      <p:sp>
        <p:nvSpPr>
          <p:cNvPr id="32" name="Прямоугольник 31"/>
          <p:cNvSpPr/>
          <p:nvPr/>
        </p:nvSpPr>
        <p:spPr>
          <a:xfrm>
            <a:off x="6417294" y="3945960"/>
            <a:ext cx="583308" cy="412375"/>
          </a:xfrm>
          <a:prstGeom prst="rect">
            <a:avLst/>
          </a:prstGeom>
          <a:solidFill>
            <a:srgbClr val="FBEDC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88" b="1" kern="150" dirty="0">
                <a:solidFill>
                  <a:schemeClr val="tx1"/>
                </a:solidFill>
                <a:latin typeface="Times New Roman"/>
                <a:ea typeface="Times New Roman"/>
                <a:cs typeface="Tahoma"/>
              </a:rPr>
              <a:t> </a:t>
            </a:r>
            <a:r>
              <a:rPr lang="ru-RU" sz="900" b="1" kern="150" dirty="0">
                <a:solidFill>
                  <a:schemeClr val="tx1"/>
                </a:solidFill>
                <a:ea typeface="Times New Roman"/>
                <a:cs typeface="Tahoma"/>
              </a:rPr>
              <a:t>МФЦ</a:t>
            </a:r>
            <a:endParaRPr lang="ru-RU" sz="900" b="1" kern="150" dirty="0">
              <a:solidFill>
                <a:schemeClr val="tx1"/>
              </a:solidFill>
              <a:ea typeface="Andale Sans UI"/>
              <a:cs typeface="Tahoma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594420" y="3964714"/>
            <a:ext cx="618902" cy="395891"/>
          </a:xfrm>
          <a:prstGeom prst="rect">
            <a:avLst/>
          </a:prstGeom>
          <a:solidFill>
            <a:srgbClr val="FBEDC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88" kern="150" dirty="0">
                <a:solidFill>
                  <a:schemeClr val="tx1"/>
                </a:solidFill>
                <a:latin typeface="Times New Roman"/>
                <a:ea typeface="Times New Roman"/>
                <a:cs typeface="Tahoma"/>
              </a:rPr>
              <a:t> </a:t>
            </a:r>
            <a:r>
              <a:rPr lang="ru-RU" sz="1013" b="1" kern="150" dirty="0">
                <a:solidFill>
                  <a:schemeClr val="tx1"/>
                </a:solidFill>
                <a:ea typeface="Times New Roman"/>
                <a:cs typeface="Tahoma"/>
              </a:rPr>
              <a:t>ЕСИА</a:t>
            </a:r>
            <a:endParaRPr lang="ru-RU" sz="1013" b="1" kern="150" dirty="0">
              <a:solidFill>
                <a:schemeClr val="tx1"/>
              </a:solidFill>
              <a:ea typeface="Andale Sans UI"/>
              <a:cs typeface="Tahoma"/>
            </a:endParaRPr>
          </a:p>
        </p:txBody>
      </p:sp>
      <p:sp>
        <p:nvSpPr>
          <p:cNvPr id="64" name="Двойная стрелка вверх/вниз 63"/>
          <p:cNvSpPr/>
          <p:nvPr/>
        </p:nvSpPr>
        <p:spPr>
          <a:xfrm>
            <a:off x="6586887" y="4367554"/>
            <a:ext cx="244126" cy="376963"/>
          </a:xfrm>
          <a:prstGeom prst="up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75" kern="150" dirty="0">
                <a:latin typeface="Times New Roman"/>
                <a:ea typeface="Times New Roman"/>
                <a:cs typeface="Tahoma"/>
              </a:rPr>
              <a:t> </a:t>
            </a:r>
            <a:endParaRPr lang="ru-RU" sz="675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5781807" y="3566931"/>
            <a:ext cx="244126" cy="398096"/>
          </a:xfrm>
          <a:prstGeom prst="up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75" kern="150" dirty="0">
                <a:latin typeface="Times New Roman"/>
                <a:ea typeface="Times New Roman"/>
                <a:cs typeface="Tahoma"/>
              </a:rPr>
              <a:t> </a:t>
            </a:r>
            <a:endParaRPr lang="ru-RU" sz="675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6586887" y="3557388"/>
            <a:ext cx="244126" cy="394701"/>
          </a:xfrm>
          <a:prstGeom prst="up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75" kern="150" dirty="0">
                <a:latin typeface="Times New Roman"/>
                <a:ea typeface="Times New Roman"/>
                <a:cs typeface="Tahoma"/>
              </a:rPr>
              <a:t> </a:t>
            </a:r>
            <a:endParaRPr lang="ru-RU" sz="675" kern="150" dirty="0">
              <a:latin typeface="Times New Roman"/>
              <a:ea typeface="Andale Sans UI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52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-99392"/>
            <a:ext cx="7886700" cy="1735261"/>
          </a:xfrm>
        </p:spPr>
        <p:txBody>
          <a:bodyPr>
            <a:normAutofit/>
          </a:bodyPr>
          <a:lstStyle/>
          <a:p>
            <a:r>
              <a:rPr lang="ru-RU" dirty="0"/>
              <a:t>Эффекты от внедрения информационного облака в деятельность органов государственного и муниципального </a:t>
            </a:r>
            <a:r>
              <a:rPr lang="ru-RU" dirty="0" smtClean="0"/>
              <a:t>управления: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27784" y="2492896"/>
            <a:ext cx="7886700" cy="2304866"/>
          </a:xfrm>
        </p:spPr>
        <p:txBody>
          <a:bodyPr/>
          <a:lstStyle/>
          <a:p>
            <a:r>
              <a:rPr lang="ru-RU" dirty="0" smtClean="0"/>
              <a:t>Экономический </a:t>
            </a:r>
          </a:p>
          <a:p>
            <a:r>
              <a:rPr lang="ru-RU" dirty="0" smtClean="0"/>
              <a:t>Инвестиционный </a:t>
            </a:r>
          </a:p>
          <a:p>
            <a:r>
              <a:rPr lang="ru-RU" dirty="0" smtClean="0"/>
              <a:t>Социальный</a:t>
            </a:r>
          </a:p>
          <a:p>
            <a:r>
              <a:rPr lang="ru-RU" dirty="0" smtClean="0"/>
              <a:t>Экологический </a:t>
            </a:r>
          </a:p>
          <a:p>
            <a:r>
              <a:rPr lang="ru-RU" dirty="0" smtClean="0"/>
              <a:t>Технологический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301E9-6DA2-4B9D-B14E-E87A7138A7C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5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886700" cy="489230"/>
          </a:xfrm>
        </p:spPr>
        <p:txBody>
          <a:bodyPr>
            <a:normAutofit/>
          </a:bodyPr>
          <a:lstStyle/>
          <a:p>
            <a:r>
              <a:rPr lang="ru-RU" dirty="0" smtClean="0"/>
              <a:t>Экономический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4259687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Экономия </a:t>
            </a:r>
            <a:r>
              <a:rPr lang="ru-RU" sz="1600" dirty="0"/>
              <a:t>средств за счет значительного сокращения времени работы органов государственного и муниципального управления в направлении обработки заявок бизнеса и населения по проблемам городской инфраструктуры.</a:t>
            </a:r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При </a:t>
            </a:r>
            <a:r>
              <a:rPr lang="ru-RU" sz="1600" dirty="0"/>
              <a:t>увеличении объемов информации экономия на создании новых центров обработки данных. По разным оценкам создание одного такого центра обходится около 400 млн. рублей</a:t>
            </a:r>
            <a:r>
              <a:rPr lang="ru-RU" sz="1600" dirty="0" smtClean="0"/>
              <a:t>.</a:t>
            </a:r>
            <a:endParaRPr lang="ru-RU" sz="1600" dirty="0"/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Возможность </a:t>
            </a:r>
            <a:r>
              <a:rPr lang="ru-RU" sz="1600" dirty="0"/>
              <a:t>быстрого выявления перспективных зон строительства жилых и производственных помещений, что необходимо для девелоперской деятельности. Соответственно, сокращение затрат девелоперских компаний.</a:t>
            </a:r>
          </a:p>
          <a:p>
            <a:pPr marL="385763" indent="-385763">
              <a:buFont typeface="+mj-lt"/>
              <a:buAutoNum type="arabicPeriod"/>
            </a:pPr>
            <a:r>
              <a:rPr lang="ru-RU" sz="1600" dirty="0"/>
              <a:t> </a:t>
            </a:r>
            <a:r>
              <a:rPr lang="ru-RU" sz="1600" dirty="0" smtClean="0"/>
              <a:t>Возможность </a:t>
            </a:r>
            <a:r>
              <a:rPr lang="ru-RU" sz="1600" dirty="0"/>
              <a:t>быстрого выявления перспективных зон индивидуальной и многоэтажной застройки. Соответственно, сокращение затрат строительных компаний</a:t>
            </a:r>
            <a:r>
              <a:rPr lang="ru-RU" sz="1600" dirty="0" smtClean="0"/>
              <a:t>.</a:t>
            </a:r>
            <a:endParaRPr lang="ru-RU" sz="1600" dirty="0"/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Возможность </a:t>
            </a:r>
            <a:r>
              <a:rPr lang="ru-RU" sz="1600" dirty="0"/>
              <a:t>предоставления информации о концентрации рабочей силы на территории, что сократит затраты на анализ информации о территории инвесторов всех сфер экономики</a:t>
            </a:r>
            <a:r>
              <a:rPr lang="ru-RU" sz="1600" dirty="0" smtClean="0"/>
              <a:t>.</a:t>
            </a:r>
            <a:endParaRPr lang="ru-RU" sz="1600" dirty="0"/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Возможность </a:t>
            </a:r>
            <a:r>
              <a:rPr lang="ru-RU" sz="1600" dirty="0"/>
              <a:t>оперативного восстановления объектов инфраструктуры, что значительно повысит рентабельность многих видов бизнеса</a:t>
            </a:r>
            <a:r>
              <a:rPr lang="ru-RU" sz="1600" dirty="0" smtClean="0"/>
              <a:t>.</a:t>
            </a:r>
            <a:endParaRPr lang="ru-RU" sz="1600" dirty="0"/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Возможность </a:t>
            </a:r>
            <a:r>
              <a:rPr lang="ru-RU" sz="1600" dirty="0"/>
              <a:t>следить за состоянием дорог, их  заполняемостью. Выявление проблем в регулировании движения, зон необходимого расширения дорог, что приведет к повышению привлекательности территории и рентабельности некоторых видов бизнеса</a:t>
            </a:r>
            <a:r>
              <a:rPr lang="ru-RU" sz="1600" dirty="0" smtClean="0"/>
              <a:t>.</a:t>
            </a:r>
            <a:endParaRPr lang="ru-RU" sz="1600" dirty="0"/>
          </a:p>
          <a:p>
            <a:pPr marL="385763" indent="-385763">
              <a:buFont typeface="+mj-lt"/>
              <a:buAutoNum type="arabicPeriod"/>
            </a:pPr>
            <a:r>
              <a:rPr lang="ru-RU" sz="1600" dirty="0" smtClean="0"/>
              <a:t>Сокращение </a:t>
            </a:r>
            <a:r>
              <a:rPr lang="ru-RU" sz="1600" dirty="0"/>
              <a:t>затрат бизнес-сообщества за счет сокращения времени при обращении в органы ГМУ по поводу состояния городской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34521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489230"/>
          </a:xfrm>
        </p:spPr>
        <p:txBody>
          <a:bodyPr>
            <a:normAutofit/>
          </a:bodyPr>
          <a:lstStyle/>
          <a:p>
            <a:r>
              <a:rPr lang="ru-RU" dirty="0" smtClean="0"/>
              <a:t>Инвестиционный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1523732"/>
            <a:ext cx="8254553" cy="42596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1. Рост </a:t>
            </a:r>
            <a:r>
              <a:rPr lang="ru-RU" dirty="0"/>
              <a:t>инвестиционного потенциала за счет: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lvl="0"/>
            <a:r>
              <a:rPr lang="ru-RU" dirty="0"/>
              <a:t>эффективного взаимодействия с органами ГМУ в регионе;</a:t>
            </a:r>
          </a:p>
          <a:p>
            <a:pPr lvl="0"/>
            <a:r>
              <a:rPr lang="ru-RU" dirty="0"/>
              <a:t>сокращения затрат в некоторых сферах деятельности (транспортных расходов, расходов на некоторые другие виды логистических операций);</a:t>
            </a:r>
          </a:p>
          <a:p>
            <a:pPr lvl="0"/>
            <a:r>
              <a:rPr lang="ru-RU" dirty="0"/>
              <a:t>роста привлекательности для инвесторов из сфер бизнеса, смежного или дополняющего информационный портал.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smtClean="0"/>
              <a:t>2. Сокращение </a:t>
            </a:r>
            <a:r>
              <a:rPr lang="ru-RU" dirty="0"/>
              <a:t>инвестиционных рисков за счет развитой инфраструктуры: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lvl="0"/>
            <a:r>
              <a:rPr lang="ru-RU" dirty="0"/>
              <a:t>наличия достоверной информации о состоянии построенных объектов на территории;</a:t>
            </a:r>
          </a:p>
          <a:p>
            <a:pPr lvl="0"/>
            <a:r>
              <a:rPr lang="ru-RU" dirty="0"/>
              <a:t>оперативной работы государственных органов и служб.</a:t>
            </a:r>
          </a:p>
        </p:txBody>
      </p:sp>
    </p:spTree>
    <p:extLst>
      <p:ext uri="{BB962C8B-B14F-4D97-AF65-F5344CB8AC3E}">
        <p14:creationId xmlns:p14="http://schemas.microsoft.com/office/powerpoint/2010/main" val="359436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489230"/>
          </a:xfrm>
        </p:spPr>
        <p:txBody>
          <a:bodyPr>
            <a:normAutofit/>
          </a:bodyPr>
          <a:lstStyle/>
          <a:p>
            <a:r>
              <a:rPr lang="ru-RU" dirty="0" smtClean="0"/>
              <a:t>Экологический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1900440"/>
            <a:ext cx="8254553" cy="34869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Оптимизация сбора и утилизации ТБО, рациональный выбор мест их накопления.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Возможность </a:t>
            </a:r>
            <a:r>
              <a:rPr lang="ru-RU" dirty="0"/>
              <a:t>снижения уровня шума</a:t>
            </a:r>
            <a:r>
              <a:rPr lang="ru-RU" dirty="0" smtClean="0"/>
              <a:t>.</a:t>
            </a:r>
            <a:r>
              <a:rPr lang="ru-RU" dirty="0"/>
              <a:t> </a:t>
            </a:r>
            <a:endParaRPr lang="ru-RU" dirty="0" smtClean="0"/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Возможность </a:t>
            </a:r>
            <a:r>
              <a:rPr lang="ru-RU" dirty="0"/>
              <a:t>регулировки количества сточных </a:t>
            </a:r>
            <a:r>
              <a:rPr lang="ru-RU" dirty="0" smtClean="0"/>
              <a:t>вод.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Возможность </a:t>
            </a:r>
            <a:r>
              <a:rPr lang="ru-RU" dirty="0"/>
              <a:t>моделирования парникового эффекта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301E9-6DA2-4B9D-B14E-E87A7138A7C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489230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Технологический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1523732"/>
            <a:ext cx="8254553" cy="4076163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Возможность </a:t>
            </a:r>
            <a:r>
              <a:rPr lang="ru-RU" dirty="0"/>
              <a:t>оперативного доступа к информации о коммунальных сетях: водоснабжения, водоотведения, канализации и их состоянии в настоящий момент </a:t>
            </a:r>
            <a:r>
              <a:rPr lang="ru-RU" dirty="0" smtClean="0"/>
              <a:t>времени.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Совершенствование </a:t>
            </a:r>
            <a:r>
              <a:rPr lang="ru-RU" dirty="0"/>
              <a:t>технологий обработки информации в органах ГМУ</a:t>
            </a:r>
            <a:r>
              <a:rPr lang="ru-RU" dirty="0" smtClean="0"/>
              <a:t>.</a:t>
            </a:r>
            <a:r>
              <a:rPr lang="ru-RU" dirty="0"/>
              <a:t> </a:t>
            </a:r>
            <a:endParaRPr lang="ru-RU" dirty="0" smtClean="0"/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Оптимизация работы сотрудников и руководителей в сфере ГМУ (сокращение потери времени на согласование документов</a:t>
            </a:r>
            <a:r>
              <a:rPr lang="ru-RU" dirty="0" smtClean="0"/>
              <a:t>).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Повышение </a:t>
            </a:r>
            <a:r>
              <a:rPr lang="ru-RU" dirty="0"/>
              <a:t>производительности труда работников в сфере ГМУ, что даст экономический эффект.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301E9-6DA2-4B9D-B14E-E87A7138A7C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13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777</Words>
  <Application>Microsoft Office PowerPoint</Application>
  <PresentationFormat>Экран (4:3)</PresentationFormat>
  <Paragraphs>198</Paragraphs>
  <Slides>28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Andale Sans UI</vt:lpstr>
      <vt:lpstr>Arial</vt:lpstr>
      <vt:lpstr>Arial Narrow</vt:lpstr>
      <vt:lpstr>Calibri</vt:lpstr>
      <vt:lpstr>PF DinDisplay Pro Medium</vt:lpstr>
      <vt:lpstr>Tahoma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Элементы информационного облака</vt:lpstr>
      <vt:lpstr>Государственные и муниципальные услуги и функции.  </vt:lpstr>
      <vt:lpstr>Эффекты от внедрения информационного облака в деятельность органов государственного и муниципального управления: </vt:lpstr>
      <vt:lpstr>Экономический</vt:lpstr>
      <vt:lpstr>Инвестиционный </vt:lpstr>
      <vt:lpstr>Экологический </vt:lpstr>
      <vt:lpstr>Технологический</vt:lpstr>
      <vt:lpstr>Презентация PowerPoint</vt:lpstr>
      <vt:lpstr>Мобильные сканирующие системы</vt:lpstr>
      <vt:lpstr>Прикладные задачи.</vt:lpstr>
      <vt:lpstr>«Цифровая территория» – проект по созданию  информационной 3D-модели г. Воронежа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Будущее – за «BIM-инженерами»</vt:lpstr>
      <vt:lpstr>Проект «Умный кампус» ВГТУ</vt:lpstr>
      <vt:lpstr>Проект «Умный кампус» ВГТУ</vt:lpstr>
      <vt:lpstr>Проект «Умный кампус» ВГТУ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Gala</dc:creator>
  <cp:lastModifiedBy>Дмитрий проскурин</cp:lastModifiedBy>
  <cp:revision>190</cp:revision>
  <dcterms:created xsi:type="dcterms:W3CDTF">2014-03-21T11:26:18Z</dcterms:created>
  <dcterms:modified xsi:type="dcterms:W3CDTF">2017-12-13T03:05:59Z</dcterms:modified>
</cp:coreProperties>
</file>