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263" r:id="rId4"/>
    <p:sldId id="267" r:id="rId5"/>
    <p:sldId id="257" r:id="rId6"/>
    <p:sldId id="266" r:id="rId7"/>
    <p:sldId id="274" r:id="rId8"/>
    <p:sldId id="275" r:id="rId9"/>
    <p:sldId id="276" r:id="rId10"/>
    <p:sldId id="277" r:id="rId11"/>
    <p:sldId id="268" r:id="rId12"/>
    <p:sldId id="270" r:id="rId13"/>
    <p:sldId id="271" r:id="rId14"/>
    <p:sldId id="272" r:id="rId15"/>
    <p:sldId id="273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27" autoAdjust="0"/>
    <p:restoredTop sz="94660"/>
  </p:normalViewPr>
  <p:slideViewPr>
    <p:cSldViewPr snapToGrid="0">
      <p:cViewPr>
        <p:scale>
          <a:sx n="66" d="100"/>
          <a:sy n="66" d="100"/>
        </p:scale>
        <p:origin x="107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45F4BE-95F9-412D-AA14-F72B11485864}" type="doc">
      <dgm:prSet loTypeId="urn:microsoft.com/office/officeart/2005/8/layout/lProcess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9B6FD6A-F329-4522-B291-262C9D7B4CD0}">
      <dgm:prSet phldrT="[Текст]"/>
      <dgm:spPr/>
      <dgm:t>
        <a:bodyPr/>
        <a:lstStyle/>
        <a:p>
          <a:r>
            <a:rPr lang="ru-RU" dirty="0" smtClean="0"/>
            <a:t>Запросы вузов</a:t>
          </a:r>
          <a:endParaRPr lang="ru-RU" dirty="0"/>
        </a:p>
      </dgm:t>
    </dgm:pt>
    <dgm:pt modelId="{F450C589-D7E7-49FD-89C1-273FAF5BB146}" type="parTrans" cxnId="{872305BF-3443-452A-B532-817750F0552D}">
      <dgm:prSet/>
      <dgm:spPr/>
      <dgm:t>
        <a:bodyPr/>
        <a:lstStyle/>
        <a:p>
          <a:endParaRPr lang="ru-RU"/>
        </a:p>
      </dgm:t>
    </dgm:pt>
    <dgm:pt modelId="{7525FB56-0BE0-4F10-8F7D-46953E6E647A}" type="sibTrans" cxnId="{872305BF-3443-452A-B532-817750F0552D}">
      <dgm:prSet/>
      <dgm:spPr/>
      <dgm:t>
        <a:bodyPr/>
        <a:lstStyle/>
        <a:p>
          <a:endParaRPr lang="ru-RU"/>
        </a:p>
      </dgm:t>
    </dgm:pt>
    <dgm:pt modelId="{5D113616-8EAC-4BC4-ABC2-00501E7622BC}">
      <dgm:prSet phldrT="[Текст]"/>
      <dgm:spPr/>
      <dgm:t>
        <a:bodyPr/>
        <a:lstStyle/>
        <a:p>
          <a:r>
            <a:rPr lang="ru-RU" dirty="0" smtClean="0"/>
            <a:t>78 страт проектов</a:t>
          </a:r>
        </a:p>
      </dgm:t>
    </dgm:pt>
    <dgm:pt modelId="{EB95A802-7FA0-4424-B121-F082E495FB70}" type="parTrans" cxnId="{AAF25189-03DB-45D4-B0DB-ED4A82F00CEA}">
      <dgm:prSet/>
      <dgm:spPr/>
      <dgm:t>
        <a:bodyPr/>
        <a:lstStyle/>
        <a:p>
          <a:endParaRPr lang="ru-RU"/>
        </a:p>
      </dgm:t>
    </dgm:pt>
    <dgm:pt modelId="{FB0FD375-6DBF-454A-B78B-5E8D5AA66580}" type="sibTrans" cxnId="{AAF25189-03DB-45D4-B0DB-ED4A82F00CEA}">
      <dgm:prSet/>
      <dgm:spPr/>
      <dgm:t>
        <a:bodyPr/>
        <a:lstStyle/>
        <a:p>
          <a:endParaRPr lang="ru-RU"/>
        </a:p>
      </dgm:t>
    </dgm:pt>
    <dgm:pt modelId="{B352D6CF-8D8C-43A9-8787-4624BBC1AE89}">
      <dgm:prSet phldrT="[Текст]"/>
      <dgm:spPr/>
      <dgm:t>
        <a:bodyPr/>
        <a:lstStyle/>
        <a:p>
          <a:r>
            <a:rPr lang="ru-RU" dirty="0" smtClean="0"/>
            <a:t>2 175 </a:t>
          </a:r>
          <a:r>
            <a:rPr lang="ru-RU" dirty="0" err="1" smtClean="0"/>
            <a:t>млн.рублей</a:t>
          </a:r>
          <a:endParaRPr lang="ru-RU" dirty="0"/>
        </a:p>
      </dgm:t>
    </dgm:pt>
    <dgm:pt modelId="{AFC6E2BF-C3BD-414A-AE1A-8E8EC470EF51}" type="parTrans" cxnId="{7911846A-7E56-4408-8758-1E832D29BB5A}">
      <dgm:prSet/>
      <dgm:spPr/>
      <dgm:t>
        <a:bodyPr/>
        <a:lstStyle/>
        <a:p>
          <a:endParaRPr lang="ru-RU"/>
        </a:p>
      </dgm:t>
    </dgm:pt>
    <dgm:pt modelId="{FEC26364-E946-46E5-9D5C-4BBEECDFF468}" type="sibTrans" cxnId="{7911846A-7E56-4408-8758-1E832D29BB5A}">
      <dgm:prSet/>
      <dgm:spPr/>
      <dgm:t>
        <a:bodyPr/>
        <a:lstStyle/>
        <a:p>
          <a:endParaRPr lang="ru-RU"/>
        </a:p>
      </dgm:t>
    </dgm:pt>
    <dgm:pt modelId="{4FF41301-A070-48CF-90A3-3EC249107C32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Рекомендовано Советом к реализации</a:t>
          </a:r>
          <a:endParaRPr lang="ru-RU" dirty="0"/>
        </a:p>
      </dgm:t>
    </dgm:pt>
    <dgm:pt modelId="{26A5F2DB-EFD6-45C5-9853-003C6A94CE8B}" type="parTrans" cxnId="{A28CC3C6-3C88-443B-8D81-EE2EBF52195A}">
      <dgm:prSet/>
      <dgm:spPr/>
      <dgm:t>
        <a:bodyPr/>
        <a:lstStyle/>
        <a:p>
          <a:endParaRPr lang="ru-RU"/>
        </a:p>
      </dgm:t>
    </dgm:pt>
    <dgm:pt modelId="{1E268840-FC3E-432C-9F98-F699E04D130B}" type="sibTrans" cxnId="{A28CC3C6-3C88-443B-8D81-EE2EBF52195A}">
      <dgm:prSet/>
      <dgm:spPr/>
      <dgm:t>
        <a:bodyPr/>
        <a:lstStyle/>
        <a:p>
          <a:endParaRPr lang="ru-RU"/>
        </a:p>
      </dgm:t>
    </dgm:pt>
    <dgm:pt modelId="{62D8CAFA-3957-4429-B540-F813567FD356}">
      <dgm:prSet phldrT="[Текст]"/>
      <dgm:spPr/>
      <dgm:t>
        <a:bodyPr/>
        <a:lstStyle/>
        <a:p>
          <a:r>
            <a:rPr lang="ru-RU" dirty="0" smtClean="0"/>
            <a:t>26 страт проектов </a:t>
          </a:r>
          <a:endParaRPr lang="ru-RU" dirty="0"/>
        </a:p>
      </dgm:t>
    </dgm:pt>
    <dgm:pt modelId="{274B8829-7FEA-4D7B-88E9-A40007E72EC6}" type="parTrans" cxnId="{DE8BF290-EBAE-47C9-93B7-9D54B2710D96}">
      <dgm:prSet/>
      <dgm:spPr/>
      <dgm:t>
        <a:bodyPr/>
        <a:lstStyle/>
        <a:p>
          <a:endParaRPr lang="ru-RU"/>
        </a:p>
      </dgm:t>
    </dgm:pt>
    <dgm:pt modelId="{438D174A-01E2-4A09-BB95-E0F8D016073A}" type="sibTrans" cxnId="{DE8BF290-EBAE-47C9-93B7-9D54B2710D96}">
      <dgm:prSet/>
      <dgm:spPr/>
      <dgm:t>
        <a:bodyPr/>
        <a:lstStyle/>
        <a:p>
          <a:endParaRPr lang="ru-RU"/>
        </a:p>
      </dgm:t>
    </dgm:pt>
    <dgm:pt modelId="{24D47C61-1461-4200-BD4B-6729647DDBF8}">
      <dgm:prSet phldrT="[Текст]"/>
      <dgm:spPr/>
      <dgm:t>
        <a:bodyPr/>
        <a:lstStyle/>
        <a:p>
          <a:r>
            <a:rPr lang="ru-RU" dirty="0" smtClean="0"/>
            <a:t>960 </a:t>
          </a:r>
          <a:r>
            <a:rPr lang="ru-RU" dirty="0" err="1" smtClean="0"/>
            <a:t>млн.рублей</a:t>
          </a:r>
          <a:endParaRPr lang="ru-RU" dirty="0"/>
        </a:p>
      </dgm:t>
    </dgm:pt>
    <dgm:pt modelId="{01A6AB80-F0F9-49A3-A80A-628402A5819E}" type="parTrans" cxnId="{0AEFAEF3-64B9-4D33-8CF4-A025F94C9320}">
      <dgm:prSet/>
      <dgm:spPr/>
      <dgm:t>
        <a:bodyPr/>
        <a:lstStyle/>
        <a:p>
          <a:endParaRPr lang="ru-RU"/>
        </a:p>
      </dgm:t>
    </dgm:pt>
    <dgm:pt modelId="{70F596F4-1062-430A-B1EB-E11F6FA12EDC}" type="sibTrans" cxnId="{0AEFAEF3-64B9-4D33-8CF4-A025F94C9320}">
      <dgm:prSet/>
      <dgm:spPr/>
      <dgm:t>
        <a:bodyPr/>
        <a:lstStyle/>
        <a:p>
          <a:endParaRPr lang="ru-RU"/>
        </a:p>
      </dgm:t>
    </dgm:pt>
    <dgm:pt modelId="{D335FFA4-23EA-4FE1-9884-1CB91C53D2A0}" type="pres">
      <dgm:prSet presAssocID="{2F45F4BE-95F9-412D-AA14-F72B1148586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08E407-E722-4655-92B3-E20280480B7C}" type="pres">
      <dgm:prSet presAssocID="{79B6FD6A-F329-4522-B291-262C9D7B4CD0}" presName="compNode" presStyleCnt="0"/>
      <dgm:spPr/>
    </dgm:pt>
    <dgm:pt modelId="{0F714F8E-4093-4D10-8471-54AAF3272AD3}" type="pres">
      <dgm:prSet presAssocID="{79B6FD6A-F329-4522-B291-262C9D7B4CD0}" presName="aNode" presStyleLbl="bgShp" presStyleIdx="0" presStyleCnt="2"/>
      <dgm:spPr/>
      <dgm:t>
        <a:bodyPr/>
        <a:lstStyle/>
        <a:p>
          <a:endParaRPr lang="ru-RU"/>
        </a:p>
      </dgm:t>
    </dgm:pt>
    <dgm:pt modelId="{EFE48AAF-6BB5-4311-AD62-280444430BCF}" type="pres">
      <dgm:prSet presAssocID="{79B6FD6A-F329-4522-B291-262C9D7B4CD0}" presName="textNode" presStyleLbl="bgShp" presStyleIdx="0" presStyleCnt="2"/>
      <dgm:spPr/>
      <dgm:t>
        <a:bodyPr/>
        <a:lstStyle/>
        <a:p>
          <a:endParaRPr lang="ru-RU"/>
        </a:p>
      </dgm:t>
    </dgm:pt>
    <dgm:pt modelId="{04235C84-7C7D-4419-ACE5-73D87A5A041D}" type="pres">
      <dgm:prSet presAssocID="{79B6FD6A-F329-4522-B291-262C9D7B4CD0}" presName="compChildNode" presStyleCnt="0"/>
      <dgm:spPr/>
    </dgm:pt>
    <dgm:pt modelId="{70556C09-615C-460C-8A1C-FFE0587EF727}" type="pres">
      <dgm:prSet presAssocID="{79B6FD6A-F329-4522-B291-262C9D7B4CD0}" presName="theInnerList" presStyleCnt="0"/>
      <dgm:spPr/>
    </dgm:pt>
    <dgm:pt modelId="{EE090220-57CE-4F6B-BE3F-BE5189670178}" type="pres">
      <dgm:prSet presAssocID="{5D113616-8EAC-4BC4-ABC2-00501E7622BC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6BE9C-A98B-42B3-9E95-B092C6237B01}" type="pres">
      <dgm:prSet presAssocID="{5D113616-8EAC-4BC4-ABC2-00501E7622BC}" presName="aSpace2" presStyleCnt="0"/>
      <dgm:spPr/>
    </dgm:pt>
    <dgm:pt modelId="{C2A7B122-5EE8-4DD5-9D42-0FC645AC5303}" type="pres">
      <dgm:prSet presAssocID="{B352D6CF-8D8C-43A9-8787-4624BBC1AE89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A4CA9-3B8C-4800-92EA-677E99592F22}" type="pres">
      <dgm:prSet presAssocID="{79B6FD6A-F329-4522-B291-262C9D7B4CD0}" presName="aSpace" presStyleCnt="0"/>
      <dgm:spPr/>
    </dgm:pt>
    <dgm:pt modelId="{7E11946D-E3AE-4630-BB23-9363BE40B930}" type="pres">
      <dgm:prSet presAssocID="{4FF41301-A070-48CF-90A3-3EC249107C32}" presName="compNode" presStyleCnt="0"/>
      <dgm:spPr/>
    </dgm:pt>
    <dgm:pt modelId="{D2B66536-5343-4DE9-887E-816357617DF9}" type="pres">
      <dgm:prSet presAssocID="{4FF41301-A070-48CF-90A3-3EC249107C32}" presName="aNode" presStyleLbl="bgShp" presStyleIdx="1" presStyleCnt="2"/>
      <dgm:spPr/>
      <dgm:t>
        <a:bodyPr/>
        <a:lstStyle/>
        <a:p>
          <a:endParaRPr lang="ru-RU"/>
        </a:p>
      </dgm:t>
    </dgm:pt>
    <dgm:pt modelId="{C937C9D5-FACE-46C1-8474-4193A4F09C21}" type="pres">
      <dgm:prSet presAssocID="{4FF41301-A070-48CF-90A3-3EC249107C32}" presName="textNode" presStyleLbl="bgShp" presStyleIdx="1" presStyleCnt="2"/>
      <dgm:spPr/>
      <dgm:t>
        <a:bodyPr/>
        <a:lstStyle/>
        <a:p>
          <a:endParaRPr lang="ru-RU"/>
        </a:p>
      </dgm:t>
    </dgm:pt>
    <dgm:pt modelId="{9933BA7B-6FAB-4D57-B49B-D29AAF8D2F8C}" type="pres">
      <dgm:prSet presAssocID="{4FF41301-A070-48CF-90A3-3EC249107C32}" presName="compChildNode" presStyleCnt="0"/>
      <dgm:spPr/>
    </dgm:pt>
    <dgm:pt modelId="{F5ECB2A9-D6D6-49BE-BBDE-5A156BBEC66D}" type="pres">
      <dgm:prSet presAssocID="{4FF41301-A070-48CF-90A3-3EC249107C32}" presName="theInnerList" presStyleCnt="0"/>
      <dgm:spPr/>
    </dgm:pt>
    <dgm:pt modelId="{4A09684E-17E2-49DF-A213-0444E0A64740}" type="pres">
      <dgm:prSet presAssocID="{62D8CAFA-3957-4429-B540-F813567FD356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EDD09-33E2-4876-8871-7CC07D9E8FA5}" type="pres">
      <dgm:prSet presAssocID="{62D8CAFA-3957-4429-B540-F813567FD356}" presName="aSpace2" presStyleCnt="0"/>
      <dgm:spPr/>
    </dgm:pt>
    <dgm:pt modelId="{5AAE0867-0CB7-405D-8304-1EED29DD7084}" type="pres">
      <dgm:prSet presAssocID="{24D47C61-1461-4200-BD4B-6729647DDBF8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8FE525-E8D2-4D70-A9A1-E7B7BC4EED48}" type="presOf" srcId="{B352D6CF-8D8C-43A9-8787-4624BBC1AE89}" destId="{C2A7B122-5EE8-4DD5-9D42-0FC645AC5303}" srcOrd="0" destOrd="0" presId="urn:microsoft.com/office/officeart/2005/8/layout/lProcess2"/>
    <dgm:cxn modelId="{2FE1468B-E590-4CA2-80F9-5E01788BDB21}" type="presOf" srcId="{4FF41301-A070-48CF-90A3-3EC249107C32}" destId="{C937C9D5-FACE-46C1-8474-4193A4F09C21}" srcOrd="1" destOrd="0" presId="urn:microsoft.com/office/officeart/2005/8/layout/lProcess2"/>
    <dgm:cxn modelId="{73621EAB-200D-4378-BDCF-3D734465B095}" type="presOf" srcId="{62D8CAFA-3957-4429-B540-F813567FD356}" destId="{4A09684E-17E2-49DF-A213-0444E0A64740}" srcOrd="0" destOrd="0" presId="urn:microsoft.com/office/officeart/2005/8/layout/lProcess2"/>
    <dgm:cxn modelId="{AAF25189-03DB-45D4-B0DB-ED4A82F00CEA}" srcId="{79B6FD6A-F329-4522-B291-262C9D7B4CD0}" destId="{5D113616-8EAC-4BC4-ABC2-00501E7622BC}" srcOrd="0" destOrd="0" parTransId="{EB95A802-7FA0-4424-B121-F082E495FB70}" sibTransId="{FB0FD375-6DBF-454A-B78B-5E8D5AA66580}"/>
    <dgm:cxn modelId="{872305BF-3443-452A-B532-817750F0552D}" srcId="{2F45F4BE-95F9-412D-AA14-F72B11485864}" destId="{79B6FD6A-F329-4522-B291-262C9D7B4CD0}" srcOrd="0" destOrd="0" parTransId="{F450C589-D7E7-49FD-89C1-273FAF5BB146}" sibTransId="{7525FB56-0BE0-4F10-8F7D-46953E6E647A}"/>
    <dgm:cxn modelId="{7911846A-7E56-4408-8758-1E832D29BB5A}" srcId="{79B6FD6A-F329-4522-B291-262C9D7B4CD0}" destId="{B352D6CF-8D8C-43A9-8787-4624BBC1AE89}" srcOrd="1" destOrd="0" parTransId="{AFC6E2BF-C3BD-414A-AE1A-8E8EC470EF51}" sibTransId="{FEC26364-E946-46E5-9D5C-4BBEECDFF468}"/>
    <dgm:cxn modelId="{A28CC3C6-3C88-443B-8D81-EE2EBF52195A}" srcId="{2F45F4BE-95F9-412D-AA14-F72B11485864}" destId="{4FF41301-A070-48CF-90A3-3EC249107C32}" srcOrd="1" destOrd="0" parTransId="{26A5F2DB-EFD6-45C5-9853-003C6A94CE8B}" sibTransId="{1E268840-FC3E-432C-9F98-F699E04D130B}"/>
    <dgm:cxn modelId="{191FE652-1004-4A35-93C3-4B80063946CF}" type="presOf" srcId="{79B6FD6A-F329-4522-B291-262C9D7B4CD0}" destId="{0F714F8E-4093-4D10-8471-54AAF3272AD3}" srcOrd="0" destOrd="0" presId="urn:microsoft.com/office/officeart/2005/8/layout/lProcess2"/>
    <dgm:cxn modelId="{BEB8A40D-7FE1-4324-BC71-8E5AE14C6E7B}" type="presOf" srcId="{24D47C61-1461-4200-BD4B-6729647DDBF8}" destId="{5AAE0867-0CB7-405D-8304-1EED29DD7084}" srcOrd="0" destOrd="0" presId="urn:microsoft.com/office/officeart/2005/8/layout/lProcess2"/>
    <dgm:cxn modelId="{B60F8B69-02D3-4C8D-942D-1372E6191396}" type="presOf" srcId="{2F45F4BE-95F9-412D-AA14-F72B11485864}" destId="{D335FFA4-23EA-4FE1-9884-1CB91C53D2A0}" srcOrd="0" destOrd="0" presId="urn:microsoft.com/office/officeart/2005/8/layout/lProcess2"/>
    <dgm:cxn modelId="{4B0E6554-811C-4023-B1D8-28896678FFE7}" type="presOf" srcId="{79B6FD6A-F329-4522-B291-262C9D7B4CD0}" destId="{EFE48AAF-6BB5-4311-AD62-280444430BCF}" srcOrd="1" destOrd="0" presId="urn:microsoft.com/office/officeart/2005/8/layout/lProcess2"/>
    <dgm:cxn modelId="{DE8BF290-EBAE-47C9-93B7-9D54B2710D96}" srcId="{4FF41301-A070-48CF-90A3-3EC249107C32}" destId="{62D8CAFA-3957-4429-B540-F813567FD356}" srcOrd="0" destOrd="0" parTransId="{274B8829-7FEA-4D7B-88E9-A40007E72EC6}" sibTransId="{438D174A-01E2-4A09-BB95-E0F8D016073A}"/>
    <dgm:cxn modelId="{74DBE646-B7A4-408C-BFD6-EFB337E35B2E}" type="presOf" srcId="{5D113616-8EAC-4BC4-ABC2-00501E7622BC}" destId="{EE090220-57CE-4F6B-BE3F-BE5189670178}" srcOrd="0" destOrd="0" presId="urn:microsoft.com/office/officeart/2005/8/layout/lProcess2"/>
    <dgm:cxn modelId="{076C5836-4FD2-41C4-A122-BF8CF183AE39}" type="presOf" srcId="{4FF41301-A070-48CF-90A3-3EC249107C32}" destId="{D2B66536-5343-4DE9-887E-816357617DF9}" srcOrd="0" destOrd="0" presId="urn:microsoft.com/office/officeart/2005/8/layout/lProcess2"/>
    <dgm:cxn modelId="{0AEFAEF3-64B9-4D33-8CF4-A025F94C9320}" srcId="{4FF41301-A070-48CF-90A3-3EC249107C32}" destId="{24D47C61-1461-4200-BD4B-6729647DDBF8}" srcOrd="1" destOrd="0" parTransId="{01A6AB80-F0F9-49A3-A80A-628402A5819E}" sibTransId="{70F596F4-1062-430A-B1EB-E11F6FA12EDC}"/>
    <dgm:cxn modelId="{72D3A5DB-AC90-4E2B-B6EF-87E1166A878B}" type="presParOf" srcId="{D335FFA4-23EA-4FE1-9884-1CB91C53D2A0}" destId="{9008E407-E722-4655-92B3-E20280480B7C}" srcOrd="0" destOrd="0" presId="urn:microsoft.com/office/officeart/2005/8/layout/lProcess2"/>
    <dgm:cxn modelId="{6E76F48C-54F7-4F3B-A074-1522248EDAB7}" type="presParOf" srcId="{9008E407-E722-4655-92B3-E20280480B7C}" destId="{0F714F8E-4093-4D10-8471-54AAF3272AD3}" srcOrd="0" destOrd="0" presId="urn:microsoft.com/office/officeart/2005/8/layout/lProcess2"/>
    <dgm:cxn modelId="{E802F2AB-3842-4DA1-B164-34F57EEB4F4F}" type="presParOf" srcId="{9008E407-E722-4655-92B3-E20280480B7C}" destId="{EFE48AAF-6BB5-4311-AD62-280444430BCF}" srcOrd="1" destOrd="0" presId="urn:microsoft.com/office/officeart/2005/8/layout/lProcess2"/>
    <dgm:cxn modelId="{99969620-EF99-4A3C-B7CB-440D87317E3C}" type="presParOf" srcId="{9008E407-E722-4655-92B3-E20280480B7C}" destId="{04235C84-7C7D-4419-ACE5-73D87A5A041D}" srcOrd="2" destOrd="0" presId="urn:microsoft.com/office/officeart/2005/8/layout/lProcess2"/>
    <dgm:cxn modelId="{93A05D9E-C718-472A-8689-2C6DC8D6985F}" type="presParOf" srcId="{04235C84-7C7D-4419-ACE5-73D87A5A041D}" destId="{70556C09-615C-460C-8A1C-FFE0587EF727}" srcOrd="0" destOrd="0" presId="urn:microsoft.com/office/officeart/2005/8/layout/lProcess2"/>
    <dgm:cxn modelId="{2EA3787C-D5A2-4E02-BE54-017F71C97F40}" type="presParOf" srcId="{70556C09-615C-460C-8A1C-FFE0587EF727}" destId="{EE090220-57CE-4F6B-BE3F-BE5189670178}" srcOrd="0" destOrd="0" presId="urn:microsoft.com/office/officeart/2005/8/layout/lProcess2"/>
    <dgm:cxn modelId="{C028A80E-42C8-45B7-8FF3-92BC1FF768BF}" type="presParOf" srcId="{70556C09-615C-460C-8A1C-FFE0587EF727}" destId="{2EC6BE9C-A98B-42B3-9E95-B092C6237B01}" srcOrd="1" destOrd="0" presId="urn:microsoft.com/office/officeart/2005/8/layout/lProcess2"/>
    <dgm:cxn modelId="{B23C0F09-156B-49DD-AD14-B07BDF039C7E}" type="presParOf" srcId="{70556C09-615C-460C-8A1C-FFE0587EF727}" destId="{C2A7B122-5EE8-4DD5-9D42-0FC645AC5303}" srcOrd="2" destOrd="0" presId="urn:microsoft.com/office/officeart/2005/8/layout/lProcess2"/>
    <dgm:cxn modelId="{A8135732-B517-4338-B073-978BCA18EDD4}" type="presParOf" srcId="{D335FFA4-23EA-4FE1-9884-1CB91C53D2A0}" destId="{E50A4CA9-3B8C-4800-92EA-677E99592F22}" srcOrd="1" destOrd="0" presId="urn:microsoft.com/office/officeart/2005/8/layout/lProcess2"/>
    <dgm:cxn modelId="{FFD41594-148D-4887-88BB-42E35D651E8B}" type="presParOf" srcId="{D335FFA4-23EA-4FE1-9884-1CB91C53D2A0}" destId="{7E11946D-E3AE-4630-BB23-9363BE40B930}" srcOrd="2" destOrd="0" presId="urn:microsoft.com/office/officeart/2005/8/layout/lProcess2"/>
    <dgm:cxn modelId="{1ED2B4A2-8098-4997-8333-A9E6C8702360}" type="presParOf" srcId="{7E11946D-E3AE-4630-BB23-9363BE40B930}" destId="{D2B66536-5343-4DE9-887E-816357617DF9}" srcOrd="0" destOrd="0" presId="urn:microsoft.com/office/officeart/2005/8/layout/lProcess2"/>
    <dgm:cxn modelId="{5FDA8639-8768-4D07-B6FE-E253E68AA2EF}" type="presParOf" srcId="{7E11946D-E3AE-4630-BB23-9363BE40B930}" destId="{C937C9D5-FACE-46C1-8474-4193A4F09C21}" srcOrd="1" destOrd="0" presId="urn:microsoft.com/office/officeart/2005/8/layout/lProcess2"/>
    <dgm:cxn modelId="{72B70F72-F143-49BF-9082-C956E6BA4CBD}" type="presParOf" srcId="{7E11946D-E3AE-4630-BB23-9363BE40B930}" destId="{9933BA7B-6FAB-4D57-B49B-D29AAF8D2F8C}" srcOrd="2" destOrd="0" presId="urn:microsoft.com/office/officeart/2005/8/layout/lProcess2"/>
    <dgm:cxn modelId="{FDA82AF3-3170-4388-A1FE-D5F634F1EC3C}" type="presParOf" srcId="{9933BA7B-6FAB-4D57-B49B-D29AAF8D2F8C}" destId="{F5ECB2A9-D6D6-49BE-BBDE-5A156BBEC66D}" srcOrd="0" destOrd="0" presId="urn:microsoft.com/office/officeart/2005/8/layout/lProcess2"/>
    <dgm:cxn modelId="{ADFCE012-7BAA-4BAC-BCCC-4C34D7EFB877}" type="presParOf" srcId="{F5ECB2A9-D6D6-49BE-BBDE-5A156BBEC66D}" destId="{4A09684E-17E2-49DF-A213-0444E0A64740}" srcOrd="0" destOrd="0" presId="urn:microsoft.com/office/officeart/2005/8/layout/lProcess2"/>
    <dgm:cxn modelId="{8CC83535-678A-408E-804A-8E9A219FBF88}" type="presParOf" srcId="{F5ECB2A9-D6D6-49BE-BBDE-5A156BBEC66D}" destId="{9F0EDD09-33E2-4876-8871-7CC07D9E8FA5}" srcOrd="1" destOrd="0" presId="urn:microsoft.com/office/officeart/2005/8/layout/lProcess2"/>
    <dgm:cxn modelId="{4E0F8CCA-B3B2-4436-8C99-BB47EFB7C553}" type="presParOf" srcId="{F5ECB2A9-D6D6-49BE-BBDE-5A156BBEC66D}" destId="{5AAE0867-0CB7-405D-8304-1EED29DD708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45F4BE-95F9-412D-AA14-F72B11485864}" type="doc">
      <dgm:prSet loTypeId="urn:microsoft.com/office/officeart/2005/8/layout/lProcess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79B6FD6A-F329-4522-B291-262C9D7B4CD0}">
      <dgm:prSet phldrT="[Текст]"/>
      <dgm:spPr/>
      <dgm:t>
        <a:bodyPr/>
        <a:lstStyle/>
        <a:p>
          <a:r>
            <a:rPr lang="ru-RU" dirty="0" smtClean="0"/>
            <a:t>Проект программы развития</a:t>
          </a:r>
          <a:endParaRPr lang="ru-RU" dirty="0"/>
        </a:p>
      </dgm:t>
    </dgm:pt>
    <dgm:pt modelId="{F450C589-D7E7-49FD-89C1-273FAF5BB146}" type="parTrans" cxnId="{872305BF-3443-452A-B532-817750F0552D}">
      <dgm:prSet/>
      <dgm:spPr/>
      <dgm:t>
        <a:bodyPr/>
        <a:lstStyle/>
        <a:p>
          <a:endParaRPr lang="ru-RU"/>
        </a:p>
      </dgm:t>
    </dgm:pt>
    <dgm:pt modelId="{7525FB56-0BE0-4F10-8F7D-46953E6E647A}" type="sibTrans" cxnId="{872305BF-3443-452A-B532-817750F0552D}">
      <dgm:prSet/>
      <dgm:spPr/>
      <dgm:t>
        <a:bodyPr/>
        <a:lstStyle/>
        <a:p>
          <a:endParaRPr lang="ru-RU"/>
        </a:p>
      </dgm:t>
    </dgm:pt>
    <dgm:pt modelId="{5D113616-8EAC-4BC4-ABC2-00501E7622BC}">
      <dgm:prSet phldrT="[Текст]"/>
      <dgm:spPr/>
      <dgm:t>
        <a:bodyPr/>
        <a:lstStyle/>
        <a:p>
          <a:r>
            <a:rPr lang="ru-RU" dirty="0" smtClean="0"/>
            <a:t>222 страт проекта</a:t>
          </a:r>
        </a:p>
      </dgm:t>
    </dgm:pt>
    <dgm:pt modelId="{EB95A802-7FA0-4424-B121-F082E495FB70}" type="parTrans" cxnId="{AAF25189-03DB-45D4-B0DB-ED4A82F00CEA}">
      <dgm:prSet/>
      <dgm:spPr/>
      <dgm:t>
        <a:bodyPr/>
        <a:lstStyle/>
        <a:p>
          <a:endParaRPr lang="ru-RU"/>
        </a:p>
      </dgm:t>
    </dgm:pt>
    <dgm:pt modelId="{FB0FD375-6DBF-454A-B78B-5E8D5AA66580}" type="sibTrans" cxnId="{AAF25189-03DB-45D4-B0DB-ED4A82F00CEA}">
      <dgm:prSet/>
      <dgm:spPr/>
      <dgm:t>
        <a:bodyPr/>
        <a:lstStyle/>
        <a:p>
          <a:endParaRPr lang="ru-RU"/>
        </a:p>
      </dgm:t>
    </dgm:pt>
    <dgm:pt modelId="{B352D6CF-8D8C-43A9-8787-4624BBC1AE89}">
      <dgm:prSet phldrT="[Текст]"/>
      <dgm:spPr/>
      <dgm:t>
        <a:bodyPr/>
        <a:lstStyle/>
        <a:p>
          <a:r>
            <a:rPr lang="ru-RU" dirty="0" smtClean="0"/>
            <a:t>3 671 </a:t>
          </a:r>
          <a:r>
            <a:rPr lang="ru-RU" dirty="0" err="1" smtClean="0"/>
            <a:t>млн.рублей</a:t>
          </a:r>
          <a:endParaRPr lang="ru-RU" dirty="0"/>
        </a:p>
      </dgm:t>
    </dgm:pt>
    <dgm:pt modelId="{AFC6E2BF-C3BD-414A-AE1A-8E8EC470EF51}" type="parTrans" cxnId="{7911846A-7E56-4408-8758-1E832D29BB5A}">
      <dgm:prSet/>
      <dgm:spPr/>
      <dgm:t>
        <a:bodyPr/>
        <a:lstStyle/>
        <a:p>
          <a:endParaRPr lang="ru-RU"/>
        </a:p>
      </dgm:t>
    </dgm:pt>
    <dgm:pt modelId="{FEC26364-E946-46E5-9D5C-4BBEECDFF468}" type="sibTrans" cxnId="{7911846A-7E56-4408-8758-1E832D29BB5A}">
      <dgm:prSet/>
      <dgm:spPr/>
      <dgm:t>
        <a:bodyPr/>
        <a:lstStyle/>
        <a:p>
          <a:endParaRPr lang="ru-RU"/>
        </a:p>
      </dgm:t>
    </dgm:pt>
    <dgm:pt modelId="{4FF41301-A070-48CF-90A3-3EC249107C32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 smtClean="0"/>
            <a:t>Программа развития</a:t>
          </a:r>
          <a:endParaRPr lang="ru-RU" dirty="0"/>
        </a:p>
      </dgm:t>
    </dgm:pt>
    <dgm:pt modelId="{26A5F2DB-EFD6-45C5-9853-003C6A94CE8B}" type="parTrans" cxnId="{A28CC3C6-3C88-443B-8D81-EE2EBF52195A}">
      <dgm:prSet/>
      <dgm:spPr/>
      <dgm:t>
        <a:bodyPr/>
        <a:lstStyle/>
        <a:p>
          <a:endParaRPr lang="ru-RU"/>
        </a:p>
      </dgm:t>
    </dgm:pt>
    <dgm:pt modelId="{1E268840-FC3E-432C-9F98-F699E04D130B}" type="sibTrans" cxnId="{A28CC3C6-3C88-443B-8D81-EE2EBF52195A}">
      <dgm:prSet/>
      <dgm:spPr/>
      <dgm:t>
        <a:bodyPr/>
        <a:lstStyle/>
        <a:p>
          <a:endParaRPr lang="ru-RU"/>
        </a:p>
      </dgm:t>
    </dgm:pt>
    <dgm:pt modelId="{62D8CAFA-3957-4429-B540-F813567FD356}">
      <dgm:prSet phldrT="[Текст]"/>
      <dgm:spPr/>
      <dgm:t>
        <a:bodyPr/>
        <a:lstStyle/>
        <a:p>
          <a:r>
            <a:rPr lang="ru-RU" dirty="0" smtClean="0"/>
            <a:t>94 </a:t>
          </a:r>
          <a:r>
            <a:rPr lang="ru-RU" dirty="0" smtClean="0"/>
            <a:t>старт проектов</a:t>
          </a:r>
          <a:endParaRPr lang="ru-RU" dirty="0"/>
        </a:p>
      </dgm:t>
    </dgm:pt>
    <dgm:pt modelId="{274B8829-7FEA-4D7B-88E9-A40007E72EC6}" type="parTrans" cxnId="{DE8BF290-EBAE-47C9-93B7-9D54B2710D96}">
      <dgm:prSet/>
      <dgm:spPr/>
      <dgm:t>
        <a:bodyPr/>
        <a:lstStyle/>
        <a:p>
          <a:endParaRPr lang="ru-RU"/>
        </a:p>
      </dgm:t>
    </dgm:pt>
    <dgm:pt modelId="{438D174A-01E2-4A09-BB95-E0F8D016073A}" type="sibTrans" cxnId="{DE8BF290-EBAE-47C9-93B7-9D54B2710D96}">
      <dgm:prSet/>
      <dgm:spPr/>
      <dgm:t>
        <a:bodyPr/>
        <a:lstStyle/>
        <a:p>
          <a:endParaRPr lang="ru-RU"/>
        </a:p>
      </dgm:t>
    </dgm:pt>
    <dgm:pt modelId="{24D47C61-1461-4200-BD4B-6729647DDBF8}">
      <dgm:prSet phldrT="[Текст]"/>
      <dgm:spPr/>
      <dgm:t>
        <a:bodyPr/>
        <a:lstStyle/>
        <a:p>
          <a:r>
            <a:rPr lang="ru-RU" dirty="0" smtClean="0"/>
            <a:t>677 млн. рублей</a:t>
          </a:r>
          <a:endParaRPr lang="ru-RU" dirty="0"/>
        </a:p>
      </dgm:t>
    </dgm:pt>
    <dgm:pt modelId="{01A6AB80-F0F9-49A3-A80A-628402A5819E}" type="parTrans" cxnId="{0AEFAEF3-64B9-4D33-8CF4-A025F94C9320}">
      <dgm:prSet/>
      <dgm:spPr/>
      <dgm:t>
        <a:bodyPr/>
        <a:lstStyle/>
        <a:p>
          <a:endParaRPr lang="ru-RU"/>
        </a:p>
      </dgm:t>
    </dgm:pt>
    <dgm:pt modelId="{70F596F4-1062-430A-B1EB-E11F6FA12EDC}" type="sibTrans" cxnId="{0AEFAEF3-64B9-4D33-8CF4-A025F94C9320}">
      <dgm:prSet/>
      <dgm:spPr/>
      <dgm:t>
        <a:bodyPr/>
        <a:lstStyle/>
        <a:p>
          <a:endParaRPr lang="ru-RU"/>
        </a:p>
      </dgm:t>
    </dgm:pt>
    <dgm:pt modelId="{D335FFA4-23EA-4FE1-9884-1CB91C53D2A0}" type="pres">
      <dgm:prSet presAssocID="{2F45F4BE-95F9-412D-AA14-F72B1148586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08E407-E722-4655-92B3-E20280480B7C}" type="pres">
      <dgm:prSet presAssocID="{79B6FD6A-F329-4522-B291-262C9D7B4CD0}" presName="compNode" presStyleCnt="0"/>
      <dgm:spPr/>
    </dgm:pt>
    <dgm:pt modelId="{0F714F8E-4093-4D10-8471-54AAF3272AD3}" type="pres">
      <dgm:prSet presAssocID="{79B6FD6A-F329-4522-B291-262C9D7B4CD0}" presName="aNode" presStyleLbl="bgShp" presStyleIdx="0" presStyleCnt="2"/>
      <dgm:spPr/>
      <dgm:t>
        <a:bodyPr/>
        <a:lstStyle/>
        <a:p>
          <a:endParaRPr lang="ru-RU"/>
        </a:p>
      </dgm:t>
    </dgm:pt>
    <dgm:pt modelId="{EFE48AAF-6BB5-4311-AD62-280444430BCF}" type="pres">
      <dgm:prSet presAssocID="{79B6FD6A-F329-4522-B291-262C9D7B4CD0}" presName="textNode" presStyleLbl="bgShp" presStyleIdx="0" presStyleCnt="2"/>
      <dgm:spPr/>
      <dgm:t>
        <a:bodyPr/>
        <a:lstStyle/>
        <a:p>
          <a:endParaRPr lang="ru-RU"/>
        </a:p>
      </dgm:t>
    </dgm:pt>
    <dgm:pt modelId="{04235C84-7C7D-4419-ACE5-73D87A5A041D}" type="pres">
      <dgm:prSet presAssocID="{79B6FD6A-F329-4522-B291-262C9D7B4CD0}" presName="compChildNode" presStyleCnt="0"/>
      <dgm:spPr/>
    </dgm:pt>
    <dgm:pt modelId="{70556C09-615C-460C-8A1C-FFE0587EF727}" type="pres">
      <dgm:prSet presAssocID="{79B6FD6A-F329-4522-B291-262C9D7B4CD0}" presName="theInnerList" presStyleCnt="0"/>
      <dgm:spPr/>
    </dgm:pt>
    <dgm:pt modelId="{EE090220-57CE-4F6B-BE3F-BE5189670178}" type="pres">
      <dgm:prSet presAssocID="{5D113616-8EAC-4BC4-ABC2-00501E7622BC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6BE9C-A98B-42B3-9E95-B092C6237B01}" type="pres">
      <dgm:prSet presAssocID="{5D113616-8EAC-4BC4-ABC2-00501E7622BC}" presName="aSpace2" presStyleCnt="0"/>
      <dgm:spPr/>
    </dgm:pt>
    <dgm:pt modelId="{C2A7B122-5EE8-4DD5-9D42-0FC645AC5303}" type="pres">
      <dgm:prSet presAssocID="{B352D6CF-8D8C-43A9-8787-4624BBC1AE89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A4CA9-3B8C-4800-92EA-677E99592F22}" type="pres">
      <dgm:prSet presAssocID="{79B6FD6A-F329-4522-B291-262C9D7B4CD0}" presName="aSpace" presStyleCnt="0"/>
      <dgm:spPr/>
    </dgm:pt>
    <dgm:pt modelId="{7E11946D-E3AE-4630-BB23-9363BE40B930}" type="pres">
      <dgm:prSet presAssocID="{4FF41301-A070-48CF-90A3-3EC249107C32}" presName="compNode" presStyleCnt="0"/>
      <dgm:spPr/>
    </dgm:pt>
    <dgm:pt modelId="{D2B66536-5343-4DE9-887E-816357617DF9}" type="pres">
      <dgm:prSet presAssocID="{4FF41301-A070-48CF-90A3-3EC249107C32}" presName="aNode" presStyleLbl="bgShp" presStyleIdx="1" presStyleCnt="2"/>
      <dgm:spPr/>
      <dgm:t>
        <a:bodyPr/>
        <a:lstStyle/>
        <a:p>
          <a:endParaRPr lang="ru-RU"/>
        </a:p>
      </dgm:t>
    </dgm:pt>
    <dgm:pt modelId="{C937C9D5-FACE-46C1-8474-4193A4F09C21}" type="pres">
      <dgm:prSet presAssocID="{4FF41301-A070-48CF-90A3-3EC249107C32}" presName="textNode" presStyleLbl="bgShp" presStyleIdx="1" presStyleCnt="2"/>
      <dgm:spPr/>
      <dgm:t>
        <a:bodyPr/>
        <a:lstStyle/>
        <a:p>
          <a:endParaRPr lang="ru-RU"/>
        </a:p>
      </dgm:t>
    </dgm:pt>
    <dgm:pt modelId="{9933BA7B-6FAB-4D57-B49B-D29AAF8D2F8C}" type="pres">
      <dgm:prSet presAssocID="{4FF41301-A070-48CF-90A3-3EC249107C32}" presName="compChildNode" presStyleCnt="0"/>
      <dgm:spPr/>
    </dgm:pt>
    <dgm:pt modelId="{F5ECB2A9-D6D6-49BE-BBDE-5A156BBEC66D}" type="pres">
      <dgm:prSet presAssocID="{4FF41301-A070-48CF-90A3-3EC249107C32}" presName="theInnerList" presStyleCnt="0"/>
      <dgm:spPr/>
    </dgm:pt>
    <dgm:pt modelId="{4A09684E-17E2-49DF-A213-0444E0A64740}" type="pres">
      <dgm:prSet presAssocID="{62D8CAFA-3957-4429-B540-F813567FD356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EDD09-33E2-4876-8871-7CC07D9E8FA5}" type="pres">
      <dgm:prSet presAssocID="{62D8CAFA-3957-4429-B540-F813567FD356}" presName="aSpace2" presStyleCnt="0"/>
      <dgm:spPr/>
    </dgm:pt>
    <dgm:pt modelId="{5AAE0867-0CB7-405D-8304-1EED29DD7084}" type="pres">
      <dgm:prSet presAssocID="{24D47C61-1461-4200-BD4B-6729647DDBF8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8FE525-E8D2-4D70-A9A1-E7B7BC4EED48}" type="presOf" srcId="{B352D6CF-8D8C-43A9-8787-4624BBC1AE89}" destId="{C2A7B122-5EE8-4DD5-9D42-0FC645AC5303}" srcOrd="0" destOrd="0" presId="urn:microsoft.com/office/officeart/2005/8/layout/lProcess2"/>
    <dgm:cxn modelId="{2FE1468B-E590-4CA2-80F9-5E01788BDB21}" type="presOf" srcId="{4FF41301-A070-48CF-90A3-3EC249107C32}" destId="{C937C9D5-FACE-46C1-8474-4193A4F09C21}" srcOrd="1" destOrd="0" presId="urn:microsoft.com/office/officeart/2005/8/layout/lProcess2"/>
    <dgm:cxn modelId="{73621EAB-200D-4378-BDCF-3D734465B095}" type="presOf" srcId="{62D8CAFA-3957-4429-B540-F813567FD356}" destId="{4A09684E-17E2-49DF-A213-0444E0A64740}" srcOrd="0" destOrd="0" presId="urn:microsoft.com/office/officeart/2005/8/layout/lProcess2"/>
    <dgm:cxn modelId="{AAF25189-03DB-45D4-B0DB-ED4A82F00CEA}" srcId="{79B6FD6A-F329-4522-B291-262C9D7B4CD0}" destId="{5D113616-8EAC-4BC4-ABC2-00501E7622BC}" srcOrd="0" destOrd="0" parTransId="{EB95A802-7FA0-4424-B121-F082E495FB70}" sibTransId="{FB0FD375-6DBF-454A-B78B-5E8D5AA66580}"/>
    <dgm:cxn modelId="{872305BF-3443-452A-B532-817750F0552D}" srcId="{2F45F4BE-95F9-412D-AA14-F72B11485864}" destId="{79B6FD6A-F329-4522-B291-262C9D7B4CD0}" srcOrd="0" destOrd="0" parTransId="{F450C589-D7E7-49FD-89C1-273FAF5BB146}" sibTransId="{7525FB56-0BE0-4F10-8F7D-46953E6E647A}"/>
    <dgm:cxn modelId="{7911846A-7E56-4408-8758-1E832D29BB5A}" srcId="{79B6FD6A-F329-4522-B291-262C9D7B4CD0}" destId="{B352D6CF-8D8C-43A9-8787-4624BBC1AE89}" srcOrd="1" destOrd="0" parTransId="{AFC6E2BF-C3BD-414A-AE1A-8E8EC470EF51}" sibTransId="{FEC26364-E946-46E5-9D5C-4BBEECDFF468}"/>
    <dgm:cxn modelId="{A28CC3C6-3C88-443B-8D81-EE2EBF52195A}" srcId="{2F45F4BE-95F9-412D-AA14-F72B11485864}" destId="{4FF41301-A070-48CF-90A3-3EC249107C32}" srcOrd="1" destOrd="0" parTransId="{26A5F2DB-EFD6-45C5-9853-003C6A94CE8B}" sibTransId="{1E268840-FC3E-432C-9F98-F699E04D130B}"/>
    <dgm:cxn modelId="{191FE652-1004-4A35-93C3-4B80063946CF}" type="presOf" srcId="{79B6FD6A-F329-4522-B291-262C9D7B4CD0}" destId="{0F714F8E-4093-4D10-8471-54AAF3272AD3}" srcOrd="0" destOrd="0" presId="urn:microsoft.com/office/officeart/2005/8/layout/lProcess2"/>
    <dgm:cxn modelId="{BEB8A40D-7FE1-4324-BC71-8E5AE14C6E7B}" type="presOf" srcId="{24D47C61-1461-4200-BD4B-6729647DDBF8}" destId="{5AAE0867-0CB7-405D-8304-1EED29DD7084}" srcOrd="0" destOrd="0" presId="urn:microsoft.com/office/officeart/2005/8/layout/lProcess2"/>
    <dgm:cxn modelId="{B60F8B69-02D3-4C8D-942D-1372E6191396}" type="presOf" srcId="{2F45F4BE-95F9-412D-AA14-F72B11485864}" destId="{D335FFA4-23EA-4FE1-9884-1CB91C53D2A0}" srcOrd="0" destOrd="0" presId="urn:microsoft.com/office/officeart/2005/8/layout/lProcess2"/>
    <dgm:cxn modelId="{4B0E6554-811C-4023-B1D8-28896678FFE7}" type="presOf" srcId="{79B6FD6A-F329-4522-B291-262C9D7B4CD0}" destId="{EFE48AAF-6BB5-4311-AD62-280444430BCF}" srcOrd="1" destOrd="0" presId="urn:microsoft.com/office/officeart/2005/8/layout/lProcess2"/>
    <dgm:cxn modelId="{DE8BF290-EBAE-47C9-93B7-9D54B2710D96}" srcId="{4FF41301-A070-48CF-90A3-3EC249107C32}" destId="{62D8CAFA-3957-4429-B540-F813567FD356}" srcOrd="0" destOrd="0" parTransId="{274B8829-7FEA-4D7B-88E9-A40007E72EC6}" sibTransId="{438D174A-01E2-4A09-BB95-E0F8D016073A}"/>
    <dgm:cxn modelId="{74DBE646-B7A4-408C-BFD6-EFB337E35B2E}" type="presOf" srcId="{5D113616-8EAC-4BC4-ABC2-00501E7622BC}" destId="{EE090220-57CE-4F6B-BE3F-BE5189670178}" srcOrd="0" destOrd="0" presId="urn:microsoft.com/office/officeart/2005/8/layout/lProcess2"/>
    <dgm:cxn modelId="{076C5836-4FD2-41C4-A122-BF8CF183AE39}" type="presOf" srcId="{4FF41301-A070-48CF-90A3-3EC249107C32}" destId="{D2B66536-5343-4DE9-887E-816357617DF9}" srcOrd="0" destOrd="0" presId="urn:microsoft.com/office/officeart/2005/8/layout/lProcess2"/>
    <dgm:cxn modelId="{0AEFAEF3-64B9-4D33-8CF4-A025F94C9320}" srcId="{4FF41301-A070-48CF-90A3-3EC249107C32}" destId="{24D47C61-1461-4200-BD4B-6729647DDBF8}" srcOrd="1" destOrd="0" parTransId="{01A6AB80-F0F9-49A3-A80A-628402A5819E}" sibTransId="{70F596F4-1062-430A-B1EB-E11F6FA12EDC}"/>
    <dgm:cxn modelId="{72D3A5DB-AC90-4E2B-B6EF-87E1166A878B}" type="presParOf" srcId="{D335FFA4-23EA-4FE1-9884-1CB91C53D2A0}" destId="{9008E407-E722-4655-92B3-E20280480B7C}" srcOrd="0" destOrd="0" presId="urn:microsoft.com/office/officeart/2005/8/layout/lProcess2"/>
    <dgm:cxn modelId="{6E76F48C-54F7-4F3B-A074-1522248EDAB7}" type="presParOf" srcId="{9008E407-E722-4655-92B3-E20280480B7C}" destId="{0F714F8E-4093-4D10-8471-54AAF3272AD3}" srcOrd="0" destOrd="0" presId="urn:microsoft.com/office/officeart/2005/8/layout/lProcess2"/>
    <dgm:cxn modelId="{E802F2AB-3842-4DA1-B164-34F57EEB4F4F}" type="presParOf" srcId="{9008E407-E722-4655-92B3-E20280480B7C}" destId="{EFE48AAF-6BB5-4311-AD62-280444430BCF}" srcOrd="1" destOrd="0" presId="urn:microsoft.com/office/officeart/2005/8/layout/lProcess2"/>
    <dgm:cxn modelId="{99969620-EF99-4A3C-B7CB-440D87317E3C}" type="presParOf" srcId="{9008E407-E722-4655-92B3-E20280480B7C}" destId="{04235C84-7C7D-4419-ACE5-73D87A5A041D}" srcOrd="2" destOrd="0" presId="urn:microsoft.com/office/officeart/2005/8/layout/lProcess2"/>
    <dgm:cxn modelId="{93A05D9E-C718-472A-8689-2C6DC8D6985F}" type="presParOf" srcId="{04235C84-7C7D-4419-ACE5-73D87A5A041D}" destId="{70556C09-615C-460C-8A1C-FFE0587EF727}" srcOrd="0" destOrd="0" presId="urn:microsoft.com/office/officeart/2005/8/layout/lProcess2"/>
    <dgm:cxn modelId="{2EA3787C-D5A2-4E02-BE54-017F71C97F40}" type="presParOf" srcId="{70556C09-615C-460C-8A1C-FFE0587EF727}" destId="{EE090220-57CE-4F6B-BE3F-BE5189670178}" srcOrd="0" destOrd="0" presId="urn:microsoft.com/office/officeart/2005/8/layout/lProcess2"/>
    <dgm:cxn modelId="{C028A80E-42C8-45B7-8FF3-92BC1FF768BF}" type="presParOf" srcId="{70556C09-615C-460C-8A1C-FFE0587EF727}" destId="{2EC6BE9C-A98B-42B3-9E95-B092C6237B01}" srcOrd="1" destOrd="0" presId="urn:microsoft.com/office/officeart/2005/8/layout/lProcess2"/>
    <dgm:cxn modelId="{B23C0F09-156B-49DD-AD14-B07BDF039C7E}" type="presParOf" srcId="{70556C09-615C-460C-8A1C-FFE0587EF727}" destId="{C2A7B122-5EE8-4DD5-9D42-0FC645AC5303}" srcOrd="2" destOrd="0" presId="urn:microsoft.com/office/officeart/2005/8/layout/lProcess2"/>
    <dgm:cxn modelId="{A8135732-B517-4338-B073-978BCA18EDD4}" type="presParOf" srcId="{D335FFA4-23EA-4FE1-9884-1CB91C53D2A0}" destId="{E50A4CA9-3B8C-4800-92EA-677E99592F22}" srcOrd="1" destOrd="0" presId="urn:microsoft.com/office/officeart/2005/8/layout/lProcess2"/>
    <dgm:cxn modelId="{FFD41594-148D-4887-88BB-42E35D651E8B}" type="presParOf" srcId="{D335FFA4-23EA-4FE1-9884-1CB91C53D2A0}" destId="{7E11946D-E3AE-4630-BB23-9363BE40B930}" srcOrd="2" destOrd="0" presId="urn:microsoft.com/office/officeart/2005/8/layout/lProcess2"/>
    <dgm:cxn modelId="{1ED2B4A2-8098-4997-8333-A9E6C8702360}" type="presParOf" srcId="{7E11946D-E3AE-4630-BB23-9363BE40B930}" destId="{D2B66536-5343-4DE9-887E-816357617DF9}" srcOrd="0" destOrd="0" presId="urn:microsoft.com/office/officeart/2005/8/layout/lProcess2"/>
    <dgm:cxn modelId="{5FDA8639-8768-4D07-B6FE-E253E68AA2EF}" type="presParOf" srcId="{7E11946D-E3AE-4630-BB23-9363BE40B930}" destId="{C937C9D5-FACE-46C1-8474-4193A4F09C21}" srcOrd="1" destOrd="0" presId="urn:microsoft.com/office/officeart/2005/8/layout/lProcess2"/>
    <dgm:cxn modelId="{72B70F72-F143-49BF-9082-C956E6BA4CBD}" type="presParOf" srcId="{7E11946D-E3AE-4630-BB23-9363BE40B930}" destId="{9933BA7B-6FAB-4D57-B49B-D29AAF8D2F8C}" srcOrd="2" destOrd="0" presId="urn:microsoft.com/office/officeart/2005/8/layout/lProcess2"/>
    <dgm:cxn modelId="{FDA82AF3-3170-4388-A1FE-D5F634F1EC3C}" type="presParOf" srcId="{9933BA7B-6FAB-4D57-B49B-D29AAF8D2F8C}" destId="{F5ECB2A9-D6D6-49BE-BBDE-5A156BBEC66D}" srcOrd="0" destOrd="0" presId="urn:microsoft.com/office/officeart/2005/8/layout/lProcess2"/>
    <dgm:cxn modelId="{ADFCE012-7BAA-4BAC-BCCC-4C34D7EFB877}" type="presParOf" srcId="{F5ECB2A9-D6D6-49BE-BBDE-5A156BBEC66D}" destId="{4A09684E-17E2-49DF-A213-0444E0A64740}" srcOrd="0" destOrd="0" presId="urn:microsoft.com/office/officeart/2005/8/layout/lProcess2"/>
    <dgm:cxn modelId="{8CC83535-678A-408E-804A-8E9A219FBF88}" type="presParOf" srcId="{F5ECB2A9-D6D6-49BE-BBDE-5A156BBEC66D}" destId="{9F0EDD09-33E2-4876-8871-7CC07D9E8FA5}" srcOrd="1" destOrd="0" presId="urn:microsoft.com/office/officeart/2005/8/layout/lProcess2"/>
    <dgm:cxn modelId="{4E0F8CCA-B3B2-4436-8C99-BB47EFB7C553}" type="presParOf" srcId="{F5ECB2A9-D6D6-49BE-BBDE-5A156BBEC66D}" destId="{5AAE0867-0CB7-405D-8304-1EED29DD708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0B3C73-1D9B-4F7C-9A48-4B945F7530B1}" type="doc">
      <dgm:prSet loTypeId="urn:microsoft.com/office/officeart/2005/8/layout/matrix2" loCatId="matrix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6A0DD89-E5E6-4AD3-AF63-F526D209B5A9}">
      <dgm:prSet/>
      <dgm:spPr/>
      <dgm:t>
        <a:bodyPr/>
        <a:lstStyle/>
        <a:p>
          <a:pPr rtl="0"/>
          <a:r>
            <a:rPr lang="ru-RU" smtClean="0"/>
            <a:t>Центр притяжения талантов и генерации лидеров изменений</a:t>
          </a:r>
          <a:endParaRPr lang="ru-RU"/>
        </a:p>
      </dgm:t>
    </dgm:pt>
    <dgm:pt modelId="{DC853F80-9B6B-42DE-84BD-A4DAC184F2D5}" type="parTrans" cxnId="{E1A8DF9E-89FC-4C0E-9067-BF1E3AF5A0D6}">
      <dgm:prSet/>
      <dgm:spPr/>
      <dgm:t>
        <a:bodyPr/>
        <a:lstStyle/>
        <a:p>
          <a:endParaRPr lang="ru-RU"/>
        </a:p>
      </dgm:t>
    </dgm:pt>
    <dgm:pt modelId="{C9EE1EF7-EB13-4277-A996-B161C8EBE4C2}" type="sibTrans" cxnId="{E1A8DF9E-89FC-4C0E-9067-BF1E3AF5A0D6}">
      <dgm:prSet/>
      <dgm:spPr/>
      <dgm:t>
        <a:bodyPr/>
        <a:lstStyle/>
        <a:p>
          <a:endParaRPr lang="ru-RU"/>
        </a:p>
      </dgm:t>
    </dgm:pt>
    <dgm:pt modelId="{7F8E4708-EDBC-41E1-A7D2-58AF7C467487}">
      <dgm:prSet/>
      <dgm:spPr/>
      <dgm:t>
        <a:bodyPr/>
        <a:lstStyle/>
        <a:p>
          <a:pPr rtl="0"/>
          <a:r>
            <a:rPr lang="ru-RU" dirty="0" smtClean="0"/>
            <a:t>Региональный научно-инновационный центр</a:t>
          </a:r>
          <a:endParaRPr lang="ru-RU" dirty="0"/>
        </a:p>
      </dgm:t>
    </dgm:pt>
    <dgm:pt modelId="{1E6DE601-D9B5-45B6-8215-7CEE70929403}" type="parTrans" cxnId="{165FCEB7-87E2-4579-9F2F-36E9FE511982}">
      <dgm:prSet/>
      <dgm:spPr/>
      <dgm:t>
        <a:bodyPr/>
        <a:lstStyle/>
        <a:p>
          <a:endParaRPr lang="ru-RU"/>
        </a:p>
      </dgm:t>
    </dgm:pt>
    <dgm:pt modelId="{6E57C0B1-7DA2-490C-B4E2-9E7B08AA3243}" type="sibTrans" cxnId="{165FCEB7-87E2-4579-9F2F-36E9FE511982}">
      <dgm:prSet/>
      <dgm:spPr/>
      <dgm:t>
        <a:bodyPr/>
        <a:lstStyle/>
        <a:p>
          <a:endParaRPr lang="ru-RU"/>
        </a:p>
      </dgm:t>
    </dgm:pt>
    <dgm:pt modelId="{415770F4-3177-47C4-9FC8-A31A98F2D71B}">
      <dgm:prSet/>
      <dgm:spPr/>
      <dgm:t>
        <a:bodyPr/>
        <a:lstStyle/>
        <a:p>
          <a:pPr rtl="0"/>
          <a:r>
            <a:rPr lang="ru-RU" dirty="0" smtClean="0"/>
            <a:t>Гарант качественной подготовки по широкому спектру направлений</a:t>
          </a:r>
          <a:endParaRPr lang="ru-RU" dirty="0"/>
        </a:p>
      </dgm:t>
    </dgm:pt>
    <dgm:pt modelId="{CE866A63-DC19-4E4A-BF18-E7CBB0D45EF1}" type="parTrans" cxnId="{D4EE1536-4963-4C9A-A606-73081FABE166}">
      <dgm:prSet/>
      <dgm:spPr/>
      <dgm:t>
        <a:bodyPr/>
        <a:lstStyle/>
        <a:p>
          <a:endParaRPr lang="ru-RU"/>
        </a:p>
      </dgm:t>
    </dgm:pt>
    <dgm:pt modelId="{0EA7EA85-D946-49EC-A328-29D33457F63F}" type="sibTrans" cxnId="{D4EE1536-4963-4C9A-A606-73081FABE166}">
      <dgm:prSet/>
      <dgm:spPr/>
      <dgm:t>
        <a:bodyPr/>
        <a:lstStyle/>
        <a:p>
          <a:endParaRPr lang="ru-RU"/>
        </a:p>
      </dgm:t>
    </dgm:pt>
    <dgm:pt modelId="{941FAC8D-C2F6-4F23-8955-0BB7D10268DF}">
      <dgm:prSet/>
      <dgm:spPr/>
      <dgm:t>
        <a:bodyPr/>
        <a:lstStyle/>
        <a:p>
          <a:pPr rtl="0"/>
          <a:r>
            <a:rPr lang="ru-RU" smtClean="0"/>
            <a:t>Источник позитивных изменений городской и региональной среды</a:t>
          </a:r>
          <a:endParaRPr lang="ru-RU"/>
        </a:p>
      </dgm:t>
    </dgm:pt>
    <dgm:pt modelId="{3BFBDC0D-C72B-434B-8B2D-8B9B00E82444}" type="parTrans" cxnId="{87D32C5C-66F6-4B37-B34F-E35037B5DF76}">
      <dgm:prSet/>
      <dgm:spPr/>
      <dgm:t>
        <a:bodyPr/>
        <a:lstStyle/>
        <a:p>
          <a:endParaRPr lang="ru-RU"/>
        </a:p>
      </dgm:t>
    </dgm:pt>
    <dgm:pt modelId="{3C3B561D-1773-4D02-949F-7E68AB1693D6}" type="sibTrans" cxnId="{87D32C5C-66F6-4B37-B34F-E35037B5DF76}">
      <dgm:prSet/>
      <dgm:spPr/>
      <dgm:t>
        <a:bodyPr/>
        <a:lstStyle/>
        <a:p>
          <a:endParaRPr lang="ru-RU"/>
        </a:p>
      </dgm:t>
    </dgm:pt>
    <dgm:pt modelId="{4B6DD71A-FBF3-4BED-84E8-CB6EECD3835A}" type="pres">
      <dgm:prSet presAssocID="{520B3C73-1D9B-4F7C-9A48-4B945F7530B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158E9C-B1E9-424F-A7AB-5E9577D925F5}" type="pres">
      <dgm:prSet presAssocID="{520B3C73-1D9B-4F7C-9A48-4B945F7530B1}" presName="axisShape" presStyleLbl="bgShp" presStyleIdx="0" presStyleCnt="1"/>
      <dgm:spPr/>
      <dgm:t>
        <a:bodyPr/>
        <a:lstStyle/>
        <a:p>
          <a:endParaRPr lang="ru-RU"/>
        </a:p>
      </dgm:t>
    </dgm:pt>
    <dgm:pt modelId="{C5EB1BFA-E128-4F29-A728-2D69380B80F5}" type="pres">
      <dgm:prSet presAssocID="{520B3C73-1D9B-4F7C-9A48-4B945F7530B1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8E3CD-683E-4B5C-ADB8-0CCB7051A561}" type="pres">
      <dgm:prSet presAssocID="{520B3C73-1D9B-4F7C-9A48-4B945F7530B1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7C1712-BB3E-48DB-935B-8367C09BCCBA}" type="pres">
      <dgm:prSet presAssocID="{520B3C73-1D9B-4F7C-9A48-4B945F7530B1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1E09C-E208-49DB-B786-CACBBC80A864}" type="pres">
      <dgm:prSet presAssocID="{520B3C73-1D9B-4F7C-9A48-4B945F7530B1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0A3132-235F-4115-943C-5070C4F38234}" type="presOf" srcId="{520B3C73-1D9B-4F7C-9A48-4B945F7530B1}" destId="{4B6DD71A-FBF3-4BED-84E8-CB6EECD3835A}" srcOrd="0" destOrd="0" presId="urn:microsoft.com/office/officeart/2005/8/layout/matrix2"/>
    <dgm:cxn modelId="{E1A8DF9E-89FC-4C0E-9067-BF1E3AF5A0D6}" srcId="{520B3C73-1D9B-4F7C-9A48-4B945F7530B1}" destId="{B6A0DD89-E5E6-4AD3-AF63-F526D209B5A9}" srcOrd="0" destOrd="0" parTransId="{DC853F80-9B6B-42DE-84BD-A4DAC184F2D5}" sibTransId="{C9EE1EF7-EB13-4277-A996-B161C8EBE4C2}"/>
    <dgm:cxn modelId="{FDA0571C-E91D-4891-907F-E272BD415B86}" type="presOf" srcId="{415770F4-3177-47C4-9FC8-A31A98F2D71B}" destId="{907C1712-BB3E-48DB-935B-8367C09BCCBA}" srcOrd="0" destOrd="0" presId="urn:microsoft.com/office/officeart/2005/8/layout/matrix2"/>
    <dgm:cxn modelId="{969447C1-C16B-475E-A86B-9E9C37A24C9B}" type="presOf" srcId="{941FAC8D-C2F6-4F23-8955-0BB7D10268DF}" destId="{5A01E09C-E208-49DB-B786-CACBBC80A864}" srcOrd="0" destOrd="0" presId="urn:microsoft.com/office/officeart/2005/8/layout/matrix2"/>
    <dgm:cxn modelId="{BA3E0E98-6DCA-4B5D-9B76-82447D91E164}" type="presOf" srcId="{B6A0DD89-E5E6-4AD3-AF63-F526D209B5A9}" destId="{C5EB1BFA-E128-4F29-A728-2D69380B80F5}" srcOrd="0" destOrd="0" presId="urn:microsoft.com/office/officeart/2005/8/layout/matrix2"/>
    <dgm:cxn modelId="{8537B39A-96B5-4464-A2CA-FFC5B24E0407}" type="presOf" srcId="{7F8E4708-EDBC-41E1-A7D2-58AF7C467487}" destId="{03C8E3CD-683E-4B5C-ADB8-0CCB7051A561}" srcOrd="0" destOrd="0" presId="urn:microsoft.com/office/officeart/2005/8/layout/matrix2"/>
    <dgm:cxn modelId="{87D32C5C-66F6-4B37-B34F-E35037B5DF76}" srcId="{520B3C73-1D9B-4F7C-9A48-4B945F7530B1}" destId="{941FAC8D-C2F6-4F23-8955-0BB7D10268DF}" srcOrd="3" destOrd="0" parTransId="{3BFBDC0D-C72B-434B-8B2D-8B9B00E82444}" sibTransId="{3C3B561D-1773-4D02-949F-7E68AB1693D6}"/>
    <dgm:cxn modelId="{D4EE1536-4963-4C9A-A606-73081FABE166}" srcId="{520B3C73-1D9B-4F7C-9A48-4B945F7530B1}" destId="{415770F4-3177-47C4-9FC8-A31A98F2D71B}" srcOrd="2" destOrd="0" parTransId="{CE866A63-DC19-4E4A-BF18-E7CBB0D45EF1}" sibTransId="{0EA7EA85-D946-49EC-A328-29D33457F63F}"/>
    <dgm:cxn modelId="{165FCEB7-87E2-4579-9F2F-36E9FE511982}" srcId="{520B3C73-1D9B-4F7C-9A48-4B945F7530B1}" destId="{7F8E4708-EDBC-41E1-A7D2-58AF7C467487}" srcOrd="1" destOrd="0" parTransId="{1E6DE601-D9B5-45B6-8215-7CEE70929403}" sibTransId="{6E57C0B1-7DA2-490C-B4E2-9E7B08AA3243}"/>
    <dgm:cxn modelId="{ECBA88A9-CA51-44C9-AE58-50459B9CE1E1}" type="presParOf" srcId="{4B6DD71A-FBF3-4BED-84E8-CB6EECD3835A}" destId="{98158E9C-B1E9-424F-A7AB-5E9577D925F5}" srcOrd="0" destOrd="0" presId="urn:microsoft.com/office/officeart/2005/8/layout/matrix2"/>
    <dgm:cxn modelId="{C3A5C6A9-9451-40EB-A09E-12236C621D9D}" type="presParOf" srcId="{4B6DD71A-FBF3-4BED-84E8-CB6EECD3835A}" destId="{C5EB1BFA-E128-4F29-A728-2D69380B80F5}" srcOrd="1" destOrd="0" presId="urn:microsoft.com/office/officeart/2005/8/layout/matrix2"/>
    <dgm:cxn modelId="{B9024D26-5095-451D-9F7B-89BCCF01A4C0}" type="presParOf" srcId="{4B6DD71A-FBF3-4BED-84E8-CB6EECD3835A}" destId="{03C8E3CD-683E-4B5C-ADB8-0CCB7051A561}" srcOrd="2" destOrd="0" presId="urn:microsoft.com/office/officeart/2005/8/layout/matrix2"/>
    <dgm:cxn modelId="{157FC106-8775-46E8-A6C0-BDC780DC606F}" type="presParOf" srcId="{4B6DD71A-FBF3-4BED-84E8-CB6EECD3835A}" destId="{907C1712-BB3E-48DB-935B-8367C09BCCBA}" srcOrd="3" destOrd="0" presId="urn:microsoft.com/office/officeart/2005/8/layout/matrix2"/>
    <dgm:cxn modelId="{A311ABC6-0F1D-484E-874B-6C7203B63B83}" type="presParOf" srcId="{4B6DD71A-FBF3-4BED-84E8-CB6EECD3835A}" destId="{5A01E09C-E208-49DB-B786-CACBBC80A86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14F8E-4093-4D10-8471-54AAF3272AD3}">
      <dsp:nvSpPr>
        <dsp:cNvPr id="0" name=""/>
        <dsp:cNvSpPr/>
      </dsp:nvSpPr>
      <dsp:spPr>
        <a:xfrm>
          <a:off x="1832" y="0"/>
          <a:ext cx="1762462" cy="299085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Запросы вузов</a:t>
          </a:r>
          <a:endParaRPr lang="ru-RU" sz="1800" kern="1200" dirty="0"/>
        </a:p>
      </dsp:txBody>
      <dsp:txXfrm>
        <a:off x="1832" y="0"/>
        <a:ext cx="1762462" cy="897255"/>
      </dsp:txXfrm>
    </dsp:sp>
    <dsp:sp modelId="{EE090220-57CE-4F6B-BE3F-BE5189670178}">
      <dsp:nvSpPr>
        <dsp:cNvPr id="0" name=""/>
        <dsp:cNvSpPr/>
      </dsp:nvSpPr>
      <dsp:spPr>
        <a:xfrm>
          <a:off x="178078" y="898131"/>
          <a:ext cx="1409970" cy="90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78 страт проектов</a:t>
          </a:r>
        </a:p>
      </dsp:txBody>
      <dsp:txXfrm>
        <a:off x="204490" y="924543"/>
        <a:ext cx="1357146" cy="848958"/>
      </dsp:txXfrm>
    </dsp:sp>
    <dsp:sp modelId="{C2A7B122-5EE8-4DD5-9D42-0FC645AC5303}">
      <dsp:nvSpPr>
        <dsp:cNvPr id="0" name=""/>
        <dsp:cNvSpPr/>
      </dsp:nvSpPr>
      <dsp:spPr>
        <a:xfrm>
          <a:off x="178078" y="1938649"/>
          <a:ext cx="1409970" cy="90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2 175 </a:t>
          </a:r>
          <a:r>
            <a:rPr lang="ru-RU" sz="1800" kern="1200" dirty="0" err="1" smtClean="0"/>
            <a:t>млн.рублей</a:t>
          </a:r>
          <a:endParaRPr lang="ru-RU" sz="1800" kern="1200" dirty="0"/>
        </a:p>
      </dsp:txBody>
      <dsp:txXfrm>
        <a:off x="204490" y="1965061"/>
        <a:ext cx="1357146" cy="848958"/>
      </dsp:txXfrm>
    </dsp:sp>
    <dsp:sp modelId="{D2B66536-5343-4DE9-887E-816357617DF9}">
      <dsp:nvSpPr>
        <dsp:cNvPr id="0" name=""/>
        <dsp:cNvSpPr/>
      </dsp:nvSpPr>
      <dsp:spPr>
        <a:xfrm>
          <a:off x="1896479" y="0"/>
          <a:ext cx="1762462" cy="2990850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Рекомендовано Советом к реализации</a:t>
          </a:r>
          <a:endParaRPr lang="ru-RU" sz="1800" kern="1200" dirty="0"/>
        </a:p>
      </dsp:txBody>
      <dsp:txXfrm>
        <a:off x="1896479" y="0"/>
        <a:ext cx="1762462" cy="897255"/>
      </dsp:txXfrm>
    </dsp:sp>
    <dsp:sp modelId="{4A09684E-17E2-49DF-A213-0444E0A64740}">
      <dsp:nvSpPr>
        <dsp:cNvPr id="0" name=""/>
        <dsp:cNvSpPr/>
      </dsp:nvSpPr>
      <dsp:spPr>
        <a:xfrm>
          <a:off x="2072726" y="898131"/>
          <a:ext cx="1409970" cy="90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26 страт проектов </a:t>
          </a:r>
          <a:endParaRPr lang="ru-RU" sz="1800" kern="1200" dirty="0"/>
        </a:p>
      </dsp:txBody>
      <dsp:txXfrm>
        <a:off x="2099138" y="924543"/>
        <a:ext cx="1357146" cy="848958"/>
      </dsp:txXfrm>
    </dsp:sp>
    <dsp:sp modelId="{5AAE0867-0CB7-405D-8304-1EED29DD7084}">
      <dsp:nvSpPr>
        <dsp:cNvPr id="0" name=""/>
        <dsp:cNvSpPr/>
      </dsp:nvSpPr>
      <dsp:spPr>
        <a:xfrm>
          <a:off x="2072726" y="1938649"/>
          <a:ext cx="1409970" cy="90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960 </a:t>
          </a:r>
          <a:r>
            <a:rPr lang="ru-RU" sz="1800" kern="1200" dirty="0" err="1" smtClean="0"/>
            <a:t>млн.рублей</a:t>
          </a:r>
          <a:endParaRPr lang="ru-RU" sz="1800" kern="1200" dirty="0"/>
        </a:p>
      </dsp:txBody>
      <dsp:txXfrm>
        <a:off x="2099138" y="1965061"/>
        <a:ext cx="1357146" cy="848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714F8E-4093-4D10-8471-54AAF3272AD3}">
      <dsp:nvSpPr>
        <dsp:cNvPr id="0" name=""/>
        <dsp:cNvSpPr/>
      </dsp:nvSpPr>
      <dsp:spPr>
        <a:xfrm>
          <a:off x="1832" y="0"/>
          <a:ext cx="1762462" cy="2990850"/>
        </a:xfrm>
        <a:prstGeom prst="roundRect">
          <a:avLst>
            <a:gd name="adj" fmla="val 10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Проект программы развития</a:t>
          </a:r>
          <a:endParaRPr lang="ru-RU" sz="1800" kern="1200" dirty="0"/>
        </a:p>
      </dsp:txBody>
      <dsp:txXfrm>
        <a:off x="1832" y="0"/>
        <a:ext cx="1762462" cy="897255"/>
      </dsp:txXfrm>
    </dsp:sp>
    <dsp:sp modelId="{EE090220-57CE-4F6B-BE3F-BE5189670178}">
      <dsp:nvSpPr>
        <dsp:cNvPr id="0" name=""/>
        <dsp:cNvSpPr/>
      </dsp:nvSpPr>
      <dsp:spPr>
        <a:xfrm>
          <a:off x="178078" y="898131"/>
          <a:ext cx="1409970" cy="90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222 страт проекта</a:t>
          </a:r>
        </a:p>
      </dsp:txBody>
      <dsp:txXfrm>
        <a:off x="204490" y="924543"/>
        <a:ext cx="1357146" cy="848958"/>
      </dsp:txXfrm>
    </dsp:sp>
    <dsp:sp modelId="{C2A7B122-5EE8-4DD5-9D42-0FC645AC5303}">
      <dsp:nvSpPr>
        <dsp:cNvPr id="0" name=""/>
        <dsp:cNvSpPr/>
      </dsp:nvSpPr>
      <dsp:spPr>
        <a:xfrm>
          <a:off x="178078" y="1938649"/>
          <a:ext cx="1409970" cy="90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3 671 </a:t>
          </a:r>
          <a:r>
            <a:rPr lang="ru-RU" sz="1800" kern="1200" dirty="0" err="1" smtClean="0"/>
            <a:t>млн.рублей</a:t>
          </a:r>
          <a:endParaRPr lang="ru-RU" sz="1800" kern="1200" dirty="0"/>
        </a:p>
      </dsp:txBody>
      <dsp:txXfrm>
        <a:off x="204490" y="1965061"/>
        <a:ext cx="1357146" cy="848958"/>
      </dsp:txXfrm>
    </dsp:sp>
    <dsp:sp modelId="{D2B66536-5343-4DE9-887E-816357617DF9}">
      <dsp:nvSpPr>
        <dsp:cNvPr id="0" name=""/>
        <dsp:cNvSpPr/>
      </dsp:nvSpPr>
      <dsp:spPr>
        <a:xfrm>
          <a:off x="1896479" y="0"/>
          <a:ext cx="1762462" cy="2990850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Программа развития</a:t>
          </a:r>
          <a:endParaRPr lang="ru-RU" sz="1800" kern="1200" dirty="0"/>
        </a:p>
      </dsp:txBody>
      <dsp:txXfrm>
        <a:off x="1896479" y="0"/>
        <a:ext cx="1762462" cy="897255"/>
      </dsp:txXfrm>
    </dsp:sp>
    <dsp:sp modelId="{4A09684E-17E2-49DF-A213-0444E0A64740}">
      <dsp:nvSpPr>
        <dsp:cNvPr id="0" name=""/>
        <dsp:cNvSpPr/>
      </dsp:nvSpPr>
      <dsp:spPr>
        <a:xfrm>
          <a:off x="2072726" y="898131"/>
          <a:ext cx="1409970" cy="90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94 </a:t>
          </a:r>
          <a:r>
            <a:rPr lang="ru-RU" sz="1800" kern="1200" dirty="0" smtClean="0"/>
            <a:t>старт проектов</a:t>
          </a:r>
          <a:endParaRPr lang="ru-RU" sz="1800" kern="1200" dirty="0"/>
        </a:p>
      </dsp:txBody>
      <dsp:txXfrm>
        <a:off x="2099138" y="924543"/>
        <a:ext cx="1357146" cy="848958"/>
      </dsp:txXfrm>
    </dsp:sp>
    <dsp:sp modelId="{5AAE0867-0CB7-405D-8304-1EED29DD7084}">
      <dsp:nvSpPr>
        <dsp:cNvPr id="0" name=""/>
        <dsp:cNvSpPr/>
      </dsp:nvSpPr>
      <dsp:spPr>
        <a:xfrm>
          <a:off x="2072726" y="1938649"/>
          <a:ext cx="1409970" cy="9017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677 млн. рублей</a:t>
          </a:r>
          <a:endParaRPr lang="ru-RU" sz="1800" kern="1200" dirty="0"/>
        </a:p>
      </dsp:txBody>
      <dsp:txXfrm>
        <a:off x="2099138" y="1965061"/>
        <a:ext cx="1357146" cy="8489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58E9C-B1E9-424F-A7AB-5E9577D925F5}">
      <dsp:nvSpPr>
        <dsp:cNvPr id="0" name=""/>
        <dsp:cNvSpPr/>
      </dsp:nvSpPr>
      <dsp:spPr>
        <a:xfrm>
          <a:off x="312821" y="0"/>
          <a:ext cx="4408370" cy="440837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EB1BFA-E128-4F29-A728-2D69380B80F5}">
      <dsp:nvSpPr>
        <dsp:cNvPr id="0" name=""/>
        <dsp:cNvSpPr/>
      </dsp:nvSpPr>
      <dsp:spPr>
        <a:xfrm>
          <a:off x="599365" y="286544"/>
          <a:ext cx="1763348" cy="176334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Центр притяжения талантов и генерации лидеров изменений</a:t>
          </a:r>
          <a:endParaRPr lang="ru-RU" sz="1500" kern="1200"/>
        </a:p>
      </dsp:txBody>
      <dsp:txXfrm>
        <a:off x="685445" y="372624"/>
        <a:ext cx="1591188" cy="1591188"/>
      </dsp:txXfrm>
    </dsp:sp>
    <dsp:sp modelId="{03C8E3CD-683E-4B5C-ADB8-0CCB7051A561}">
      <dsp:nvSpPr>
        <dsp:cNvPr id="0" name=""/>
        <dsp:cNvSpPr/>
      </dsp:nvSpPr>
      <dsp:spPr>
        <a:xfrm>
          <a:off x="2671299" y="286544"/>
          <a:ext cx="1763348" cy="176334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Региональный научно-инновационный центр</a:t>
          </a:r>
          <a:endParaRPr lang="ru-RU" sz="1500" kern="1200" dirty="0"/>
        </a:p>
      </dsp:txBody>
      <dsp:txXfrm>
        <a:off x="2757379" y="372624"/>
        <a:ext cx="1591188" cy="1591188"/>
      </dsp:txXfrm>
    </dsp:sp>
    <dsp:sp modelId="{907C1712-BB3E-48DB-935B-8367C09BCCBA}">
      <dsp:nvSpPr>
        <dsp:cNvPr id="0" name=""/>
        <dsp:cNvSpPr/>
      </dsp:nvSpPr>
      <dsp:spPr>
        <a:xfrm>
          <a:off x="599365" y="2358477"/>
          <a:ext cx="1763348" cy="176334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Гарант качественной подготовки по широкому спектру направлений</a:t>
          </a:r>
          <a:endParaRPr lang="ru-RU" sz="1500" kern="1200" dirty="0"/>
        </a:p>
      </dsp:txBody>
      <dsp:txXfrm>
        <a:off x="685445" y="2444557"/>
        <a:ext cx="1591188" cy="1591188"/>
      </dsp:txXfrm>
    </dsp:sp>
    <dsp:sp modelId="{5A01E09C-E208-49DB-B786-CACBBC80A864}">
      <dsp:nvSpPr>
        <dsp:cNvPr id="0" name=""/>
        <dsp:cNvSpPr/>
      </dsp:nvSpPr>
      <dsp:spPr>
        <a:xfrm>
          <a:off x="2671299" y="2358477"/>
          <a:ext cx="1763348" cy="176334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Источник позитивных изменений городской и региональной среды</a:t>
          </a:r>
          <a:endParaRPr lang="ru-RU" sz="1500" kern="1200"/>
        </a:p>
      </dsp:txBody>
      <dsp:txXfrm>
        <a:off x="2757379" y="2444557"/>
        <a:ext cx="1591188" cy="1591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6C6AF-D66F-4E3C-9E01-2F7AEA2670C7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EBE2C-EAE2-4A3A-B3E5-10D6C863BA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15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84F5F-E45A-4049-B705-F98808E957C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047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Рекомендована</a:t>
            </a:r>
            <a:r>
              <a:rPr lang="ru-RU" baseline="0" dirty="0" smtClean="0"/>
              <a:t> 1/ 3 проектов, оказана финансовая поддержка  в объеме 44% от запрошенного объема</a:t>
            </a:r>
          </a:p>
          <a:p>
            <a:r>
              <a:rPr lang="ru-RU" baseline="0" dirty="0" smtClean="0"/>
              <a:t>От 1 до 5 проектов на вуз,  среднем – по 2 </a:t>
            </a:r>
            <a:r>
              <a:rPr lang="ru-RU" baseline="0" dirty="0" err="1" smtClean="0"/>
              <a:t>стратпроекта</a:t>
            </a:r>
            <a:endParaRPr lang="ru-RU" baseline="0" dirty="0" smtClean="0"/>
          </a:p>
          <a:p>
            <a:endParaRPr lang="ru-RU" dirty="0" smtClean="0"/>
          </a:p>
          <a:p>
            <a:r>
              <a:rPr lang="ru-RU" dirty="0" smtClean="0"/>
              <a:t>В среднем 37 млн. руб. на проект первой волны</a:t>
            </a:r>
          </a:p>
          <a:p>
            <a:r>
              <a:rPr lang="ru-RU" dirty="0" smtClean="0"/>
              <a:t>В среднем 16,5</a:t>
            </a:r>
            <a:r>
              <a:rPr lang="ru-RU" baseline="0" dirty="0" smtClean="0"/>
              <a:t> млн. руб.</a:t>
            </a:r>
          </a:p>
          <a:p>
            <a:r>
              <a:rPr lang="ru-RU" baseline="0" dirty="0" smtClean="0"/>
              <a:t>В среднем 7 млн. рублей. На проект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C84F5F-E45A-4049-B705-F98808E957C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530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C84F5F-E45A-4049-B705-F98808E957CE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20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49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42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9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267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 txBox="1">
            <a:spLocks/>
          </p:cNvSpPr>
          <p:nvPr/>
        </p:nvSpPr>
        <p:spPr>
          <a:xfrm>
            <a:off x="8191500" y="6299200"/>
            <a:ext cx="390525" cy="25400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PT Sans" pitchFamily="34" charset="-52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2C4A27-1005-47C1-B082-D1C1E876D44C}" type="slidenum">
              <a:rPr lang="ru-RU" smtClean="0">
                <a:solidFill>
                  <a:prstClr val="white">
                    <a:lumMod val="50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white">
                  <a:lumMod val="50000"/>
                </a:prstClr>
              </a:solidFill>
              <a:cs typeface="Arial" charset="0"/>
            </a:endParaRPr>
          </a:p>
        </p:txBody>
      </p:sp>
      <p:pic>
        <p:nvPicPr>
          <p:cNvPr id="5" name="Рисунок 2" descr="botto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5300"/>
            <a:ext cx="9144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858180" cy="496887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8D68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952485"/>
            <a:ext cx="7858180" cy="4000515"/>
          </a:xfrm>
          <a:prstGeom prst="rect">
            <a:avLst/>
          </a:prstGeom>
        </p:spPr>
        <p:txBody>
          <a:bodyPr/>
          <a:lstStyle>
            <a:lvl1pPr marL="180975" indent="-180975">
              <a:buClr>
                <a:schemeClr val="tx2"/>
              </a:buClr>
              <a:defRPr sz="1800">
                <a:latin typeface="Calibri" pitchFamily="34" charset="0"/>
                <a:cs typeface="Calibri" pitchFamily="34" charset="0"/>
              </a:defRPr>
            </a:lvl1pPr>
            <a:lvl2pPr marL="542925" indent="-180975">
              <a:buClr>
                <a:schemeClr val="accent5"/>
              </a:buClr>
              <a:buFont typeface="Arial" pitchFamily="34" charset="0"/>
              <a:buChar char="•"/>
              <a:defRPr sz="1800">
                <a:latin typeface="Calibri" pitchFamily="34" charset="0"/>
                <a:cs typeface="Calibri" pitchFamily="34" charset="0"/>
              </a:defRPr>
            </a:lvl2pPr>
            <a:lvl3pPr marL="895350" indent="-180975">
              <a:buClr>
                <a:schemeClr val="bg1">
                  <a:lumMod val="65000"/>
                </a:schemeClr>
              </a:buCl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PT Sans" pitchFamily="34" charset="-52"/>
              </a:defRPr>
            </a:lvl4pPr>
            <a:lvl5pPr>
              <a:defRPr sz="1600">
                <a:latin typeface="PT Sans" pitchFamily="34" charset="-52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21835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" descr="botto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5300"/>
            <a:ext cx="9144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00496" y="962009"/>
            <a:ext cx="4500594" cy="2143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2"/>
          <p:cNvSpPr>
            <a:spLocks noGrp="1"/>
          </p:cNvSpPr>
          <p:nvPr>
            <p:ph type="pic" idx="16"/>
          </p:nvPr>
        </p:nvSpPr>
        <p:spPr>
          <a:xfrm>
            <a:off x="781050" y="1038225"/>
            <a:ext cx="2962276" cy="1733550"/>
          </a:xfrm>
          <a:prstGeom prst="rect">
            <a:avLst/>
          </a:prstGeom>
          <a:solidFill>
            <a:schemeClr val="bg1"/>
          </a:solidFill>
          <a:ln w="25400" cmpd="sng"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11" name="Текст 3"/>
          <p:cNvSpPr>
            <a:spLocks noGrp="1"/>
          </p:cNvSpPr>
          <p:nvPr>
            <p:ph type="body" sz="half" idx="17"/>
          </p:nvPr>
        </p:nvSpPr>
        <p:spPr>
          <a:xfrm>
            <a:off x="690534" y="2857496"/>
            <a:ext cx="3071841" cy="3571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i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858180" cy="496887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8D68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8"/>
          </p:nvPr>
        </p:nvSpPr>
        <p:spPr>
          <a:xfrm>
            <a:off x="8181975" y="6327775"/>
            <a:ext cx="390525" cy="25400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PT Sans" pitchFamily="34" charset="-52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F3962C-660C-47AE-81EE-E7D8919C9310}" type="slidenum">
              <a:rPr lang="ru-RU">
                <a:solidFill>
                  <a:prstClr val="white">
                    <a:lumMod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100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 descr="botto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5300"/>
            <a:ext cx="9144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914384"/>
            <a:ext cx="7858180" cy="4572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i="0">
                <a:solidFill>
                  <a:schemeClr val="accent6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858180" cy="496887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8D68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8181975" y="6327775"/>
            <a:ext cx="390525" cy="25400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PT Sans" pitchFamily="34" charset="-52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7414BA-5E38-4E95-AA92-C8AD4BCD48F3}" type="slidenum">
              <a:rPr lang="ru-RU">
                <a:solidFill>
                  <a:prstClr val="white">
                    <a:lumMod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3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елёный фо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858180" cy="496887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bg1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855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мк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81010" y="903288"/>
            <a:ext cx="7745514" cy="763587"/>
          </a:xfrm>
          <a:prstGeom prst="rect">
            <a:avLst/>
          </a:prstGeom>
        </p:spPr>
        <p:txBody>
          <a:bodyPr/>
          <a:lstStyle>
            <a:lvl1pPr algn="ctr">
              <a:defRPr sz="2800" b="1">
                <a:solidFill>
                  <a:srgbClr val="008D68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384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1" descr="botto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5300"/>
            <a:ext cx="9144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942959"/>
            <a:ext cx="3786214" cy="639762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800" b="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3"/>
          </p:nvPr>
        </p:nvSpPr>
        <p:spPr>
          <a:xfrm>
            <a:off x="642910" y="1617637"/>
            <a:ext cx="3786214" cy="3643338"/>
          </a:xfrm>
          <a:prstGeom prst="rect">
            <a:avLst/>
          </a:prstGeom>
        </p:spPr>
        <p:txBody>
          <a:bodyPr/>
          <a:lstStyle>
            <a:lvl1pPr marL="180975" indent="-180975">
              <a:buClr>
                <a:schemeClr val="tx2"/>
              </a:buClr>
              <a:defRPr sz="1800">
                <a:latin typeface="Calibri" pitchFamily="34" charset="0"/>
                <a:cs typeface="Calibri" pitchFamily="34" charset="0"/>
              </a:defRPr>
            </a:lvl1pPr>
            <a:lvl2pPr marL="542925" indent="-180975">
              <a:buClr>
                <a:schemeClr val="accent5"/>
              </a:buClr>
              <a:buFont typeface="Arial" pitchFamily="34" charset="0"/>
              <a:buChar char="•"/>
              <a:defRPr sz="1800">
                <a:latin typeface="Calibri" pitchFamily="34" charset="0"/>
                <a:cs typeface="Calibri" pitchFamily="34" charset="0"/>
              </a:defRPr>
            </a:lvl2pPr>
            <a:lvl3pPr marL="895350" indent="-180975">
              <a:buClr>
                <a:schemeClr val="bg1">
                  <a:lumMod val="65000"/>
                </a:schemeClr>
              </a:buCl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PT Sans" pitchFamily="34" charset="-52"/>
              </a:defRPr>
            </a:lvl4pPr>
            <a:lvl5pPr>
              <a:defRPr sz="1600">
                <a:latin typeface="PT Sans" pitchFamily="34" charset="-52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idx="14"/>
          </p:nvPr>
        </p:nvSpPr>
        <p:spPr>
          <a:xfrm>
            <a:off x="4714876" y="942959"/>
            <a:ext cx="3783040" cy="639762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00000"/>
              </a:lnSpc>
              <a:buNone/>
              <a:defRPr sz="1800" b="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7"/>
          </p:nvPr>
        </p:nvSpPr>
        <p:spPr>
          <a:xfrm>
            <a:off x="4719610" y="1617637"/>
            <a:ext cx="3786214" cy="3643338"/>
          </a:xfrm>
          <a:prstGeom prst="rect">
            <a:avLst/>
          </a:prstGeom>
        </p:spPr>
        <p:txBody>
          <a:bodyPr/>
          <a:lstStyle>
            <a:lvl1pPr marL="180975" indent="-180975">
              <a:buClr>
                <a:schemeClr val="tx2"/>
              </a:buClr>
              <a:defRPr sz="1800">
                <a:latin typeface="Calibri" pitchFamily="34" charset="0"/>
                <a:cs typeface="Calibri" pitchFamily="34" charset="0"/>
              </a:defRPr>
            </a:lvl1pPr>
            <a:lvl2pPr marL="542925" indent="-180975">
              <a:buClr>
                <a:schemeClr val="accent5"/>
              </a:buClr>
              <a:buFont typeface="Arial" pitchFamily="34" charset="0"/>
              <a:buChar char="•"/>
              <a:defRPr sz="1800">
                <a:latin typeface="Calibri" pitchFamily="34" charset="0"/>
                <a:cs typeface="Calibri" pitchFamily="34" charset="0"/>
              </a:defRPr>
            </a:lvl2pPr>
            <a:lvl3pPr marL="895350" indent="-180975">
              <a:buClr>
                <a:schemeClr val="bg1">
                  <a:lumMod val="65000"/>
                </a:schemeClr>
              </a:buCl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PT Sans" pitchFamily="34" charset="-52"/>
              </a:defRPr>
            </a:lvl4pPr>
            <a:lvl5pPr>
              <a:defRPr sz="1600">
                <a:latin typeface="PT Sans" pitchFamily="34" charset="-52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7858180" cy="496887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rgbClr val="008D68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8"/>
          </p:nvPr>
        </p:nvSpPr>
        <p:spPr>
          <a:xfrm>
            <a:off x="8181975" y="6327775"/>
            <a:ext cx="390525" cy="254000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50000"/>
                  </a:schemeClr>
                </a:solidFill>
                <a:latin typeface="PT Sans" pitchFamily="34" charset="-52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ED2430-E458-41FF-AB5D-B1C8DAA4B654}" type="slidenum">
              <a:rPr lang="ru-RU">
                <a:solidFill>
                  <a:prstClr val="white">
                    <a:lumMod val="50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59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водящая стран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 descr="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162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2" descr="end_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438" y="1784350"/>
            <a:ext cx="1825625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933825" y="274638"/>
            <a:ext cx="4533900" cy="496887"/>
          </a:xfrm>
          <a:prstGeom prst="rect">
            <a:avLst/>
          </a:prstGeom>
        </p:spPr>
        <p:txBody>
          <a:bodyPr/>
          <a:lstStyle>
            <a:lvl1pPr algn="ctr">
              <a:defRPr sz="2800" b="1">
                <a:solidFill>
                  <a:schemeClr val="tx2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06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6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99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61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27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88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12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57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04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F497D-7ED7-45EB-A3C5-6C970DE6FC38}" type="datetimeFigureOut">
              <a:rPr lang="ru-RU" smtClean="0"/>
              <a:t>12.12.2017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9703-6724-4400-A390-A7C258DA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568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21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 txBox="1">
            <a:spLocks/>
          </p:cNvSpPr>
          <p:nvPr/>
        </p:nvSpPr>
        <p:spPr bwMode="auto">
          <a:xfrm>
            <a:off x="481264" y="2420888"/>
            <a:ext cx="8176588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Стратегические проекты как точки</a:t>
            </a:r>
            <a:r>
              <a:rPr kumimoji="0" lang="ru-RU" altLang="ru-RU" sz="36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 концентрации программ</a:t>
            </a:r>
            <a:r>
              <a:rPr lang="ru-RU" altLang="ru-RU" sz="3600" dirty="0" smtClean="0">
                <a:solidFill>
                  <a:prstClr val="white"/>
                </a:solidFill>
                <a:latin typeface="Calibri" pitchFamily="34" charset="0"/>
              </a:rPr>
              <a:t> развития опорных университетов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50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со стратегическими проектами во время консультационных визитов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1155685"/>
            <a:ext cx="7858180" cy="4000515"/>
          </a:xfrm>
        </p:spPr>
        <p:txBody>
          <a:bodyPr/>
          <a:lstStyle/>
          <a:p>
            <a:pPr marL="0" indent="0">
              <a:buNone/>
            </a:pPr>
            <a:endParaRPr lang="ru-RU" sz="2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Чек-лист качественного проекта: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Актуальность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err="1" smtClean="0"/>
              <a:t>Амбициозность</a:t>
            </a:r>
            <a:endParaRPr lang="ru-RU" sz="2400" dirty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Вовлеченность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Уникальные результаты в этом году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Соответствие повестки бюджету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Формальное выполнение рамки проекта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/>
              <a:t>Яркий доклад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89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ошибки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544022"/>
              </p:ext>
            </p:extLst>
          </p:nvPr>
        </p:nvGraphicFramePr>
        <p:xfrm>
          <a:off x="642938" y="952500"/>
          <a:ext cx="7740666" cy="441839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21643">
                  <a:extLst>
                    <a:ext uri="{9D8B030D-6E8A-4147-A177-3AD203B41FA5}">
                      <a16:colId xmlns:a16="http://schemas.microsoft.com/office/drawing/2014/main" val="1676492351"/>
                    </a:ext>
                  </a:extLst>
                </a:gridCol>
                <a:gridCol w="5419023">
                  <a:extLst>
                    <a:ext uri="{9D8B030D-6E8A-4147-A177-3AD203B41FA5}">
                      <a16:colId xmlns:a16="http://schemas.microsoft.com/office/drawing/2014/main" val="1535496844"/>
                    </a:ext>
                  </a:extLst>
                </a:gridCol>
              </a:tblGrid>
              <a:tr h="48357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Чек-лист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Ключевые недостатки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5392123"/>
                  </a:ext>
                </a:extLst>
              </a:tr>
              <a:tr h="1192371">
                <a:tc>
                  <a:txBody>
                    <a:bodyPr/>
                    <a:lstStyle/>
                    <a:p>
                      <a:pPr marL="0" indent="0" algn="l">
                        <a:buFont typeface="+mj-lt"/>
                        <a:buNone/>
                      </a:pPr>
                      <a:r>
                        <a:rPr lang="ru-RU" sz="2000" dirty="0" smtClean="0"/>
                        <a:t>1. Актуальность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indent="0" algn="l">
                        <a:buFont typeface="Arial" panose="020B0604020202020204" pitchFamily="34" charset="0"/>
                        <a:buNone/>
                      </a:pPr>
                      <a:r>
                        <a:rPr lang="ru-RU" sz="2000" dirty="0" smtClean="0"/>
                        <a:t>1.1. Повестка не востребована</a:t>
                      </a:r>
                    </a:p>
                    <a:p>
                      <a:pPr marL="0" lvl="1" indent="0" algn="l">
                        <a:buFont typeface="Arial" panose="020B0604020202020204" pitchFamily="34" charset="0"/>
                        <a:buNone/>
                      </a:pPr>
                      <a:r>
                        <a:rPr lang="ru-RU" sz="2000" dirty="0" smtClean="0"/>
                        <a:t>1.2. Нет осознания необходимости внутренних преобразований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2846199"/>
                  </a:ext>
                </a:extLst>
              </a:tr>
              <a:tr h="8346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/>
                        <a:t>2. </a:t>
                      </a:r>
                      <a:r>
                        <a:rPr lang="ru-RU" sz="2000" dirty="0" err="1" smtClean="0"/>
                        <a:t>Амбициозность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2.1. Повторение рутинной деятельности</a:t>
                      </a:r>
                    </a:p>
                    <a:p>
                      <a:pPr algn="l"/>
                      <a:r>
                        <a:rPr lang="ru-RU" sz="2000" dirty="0" smtClean="0"/>
                        <a:t>2.2. Малый</a:t>
                      </a:r>
                      <a:r>
                        <a:rPr lang="ru-RU" sz="2000" baseline="0" dirty="0" smtClean="0"/>
                        <a:t> масштаб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080949"/>
                  </a:ext>
                </a:extLst>
              </a:tr>
              <a:tr h="19077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/>
                        <a:t>3. Вовлеченность 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3.1. Отсутствие партнеров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3.2. Низкая информированность партнеров</a:t>
                      </a:r>
                      <a:endParaRPr lang="ru-RU" sz="2000" dirty="0" smtClean="0"/>
                    </a:p>
                    <a:p>
                      <a:pPr algn="l"/>
                      <a:r>
                        <a:rPr lang="ru-RU" sz="2000" dirty="0" smtClean="0"/>
                        <a:t>3.3. Формальное</a:t>
                      </a:r>
                      <a:r>
                        <a:rPr lang="ru-RU" sz="2000" baseline="0" dirty="0" smtClean="0"/>
                        <a:t> участие </a:t>
                      </a:r>
                      <a:r>
                        <a:rPr lang="ru-RU" sz="2000" dirty="0" smtClean="0"/>
                        <a:t>партнеров</a:t>
                      </a:r>
                    </a:p>
                    <a:p>
                      <a:pPr algn="l"/>
                      <a:r>
                        <a:rPr lang="ru-RU" sz="2000" dirty="0" smtClean="0"/>
                        <a:t>3.4.</a:t>
                      </a:r>
                      <a:r>
                        <a:rPr lang="ru-RU" sz="2000" baseline="0" dirty="0" smtClean="0"/>
                        <a:t> Недостаточная </a:t>
                      </a:r>
                      <a:r>
                        <a:rPr lang="ru-RU" sz="2000" baseline="0" dirty="0" err="1" smtClean="0"/>
                        <a:t>скоординированность</a:t>
                      </a:r>
                      <a:r>
                        <a:rPr lang="ru-RU" sz="2000" baseline="0" dirty="0" smtClean="0"/>
                        <a:t> подразделений</a:t>
                      </a:r>
                      <a:endParaRPr lang="ru-RU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3622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812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ошибки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691213"/>
              </p:ext>
            </p:extLst>
          </p:nvPr>
        </p:nvGraphicFramePr>
        <p:xfrm>
          <a:off x="642938" y="952499"/>
          <a:ext cx="7740666" cy="455315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18991">
                  <a:extLst>
                    <a:ext uri="{9D8B030D-6E8A-4147-A177-3AD203B41FA5}">
                      <a16:colId xmlns:a16="http://schemas.microsoft.com/office/drawing/2014/main" val="1676492351"/>
                    </a:ext>
                  </a:extLst>
                </a:gridCol>
                <a:gridCol w="5521675">
                  <a:extLst>
                    <a:ext uri="{9D8B030D-6E8A-4147-A177-3AD203B41FA5}">
                      <a16:colId xmlns:a16="http://schemas.microsoft.com/office/drawing/2014/main" val="1535496844"/>
                    </a:ext>
                  </a:extLst>
                </a:gridCol>
              </a:tblGrid>
              <a:tr h="43845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Чек-лист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Ключевые недостатки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5392123"/>
                  </a:ext>
                </a:extLst>
              </a:tr>
              <a:tr h="11129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/>
                        <a:t>4. Уникальные результаты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4.1. Отсутствие</a:t>
                      </a:r>
                      <a:r>
                        <a:rPr lang="ru-RU" sz="2000" baseline="0" dirty="0" smtClean="0"/>
                        <a:t> результатов в этом году</a:t>
                      </a:r>
                    </a:p>
                    <a:p>
                      <a:r>
                        <a:rPr lang="ru-RU" sz="2000" baseline="0" dirty="0" smtClean="0"/>
                        <a:t>4.2. Промежуточные результаты</a:t>
                      </a:r>
                    </a:p>
                    <a:p>
                      <a:r>
                        <a:rPr lang="ru-RU" sz="2000" baseline="0" dirty="0" smtClean="0"/>
                        <a:t>4.3. Рутинные результаты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1651211"/>
                  </a:ext>
                </a:extLst>
              </a:tr>
              <a:tr h="775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/>
                        <a:t>5. Соответствие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бюджету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5.1. Результаты </a:t>
                      </a:r>
                      <a:r>
                        <a:rPr lang="ru-RU" sz="2000" dirty="0" err="1" smtClean="0"/>
                        <a:t>принципально</a:t>
                      </a:r>
                      <a:r>
                        <a:rPr lang="ru-RU" sz="2000" dirty="0" smtClean="0"/>
                        <a:t> не достижимы</a:t>
                      </a:r>
                    </a:p>
                    <a:p>
                      <a:r>
                        <a:rPr lang="ru-RU" sz="2000" dirty="0" smtClean="0"/>
                        <a:t>5.2.</a:t>
                      </a:r>
                      <a:r>
                        <a:rPr lang="ru-RU" sz="2000" baseline="0" dirty="0" smtClean="0"/>
                        <a:t> Бюджет существенно завышен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120610"/>
                  </a:ext>
                </a:extLst>
              </a:tr>
              <a:tr h="11129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/>
                        <a:t>6. Формальное выполнение рамки проекта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6.1.</a:t>
                      </a:r>
                      <a:r>
                        <a:rPr lang="ru-RU" sz="2000" baseline="0" dirty="0" smtClean="0"/>
                        <a:t> Формальное выполнение рамки проекта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2907796"/>
                  </a:ext>
                </a:extLst>
              </a:tr>
              <a:tr h="11129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000" dirty="0" smtClean="0"/>
                        <a:t>7. Яркий доклад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7.1.</a:t>
                      </a:r>
                      <a:r>
                        <a:rPr lang="ru-RU" sz="2000" baseline="0" dirty="0" smtClean="0"/>
                        <a:t> Концентрация на паспорте проекта</a:t>
                      </a:r>
                    </a:p>
                    <a:p>
                      <a:r>
                        <a:rPr lang="ru-RU" sz="2000" baseline="0" dirty="0" smtClean="0"/>
                        <a:t>7.2. Уход за рамку проекта</a:t>
                      </a:r>
                    </a:p>
                    <a:p>
                      <a:r>
                        <a:rPr lang="ru-RU" sz="2000" baseline="0" dirty="0" smtClean="0"/>
                        <a:t>7.3. Излишняя сложность изложения </a:t>
                      </a:r>
                      <a:endParaRPr lang="ru-RU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6987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85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Промежуточная оценка стратегических проектов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913305"/>
            <a:ext cx="8220386" cy="487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92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Промежуточная оценка стратегических проектов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067" y="1441888"/>
            <a:ext cx="6649075" cy="4106400"/>
          </a:xfrm>
          <a:prstGeom prst="rect">
            <a:avLst/>
          </a:prstGeom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642910" y="755650"/>
            <a:ext cx="7653866" cy="670363"/>
          </a:xfrm>
          <a:prstGeom prst="rect">
            <a:avLst/>
          </a:prstGeom>
        </p:spPr>
        <p:txBody>
          <a:bodyPr/>
          <a:lstStyle>
            <a:lvl1pPr marL="18097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542925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895350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PT Sans" pitchFamily="34" charset="-52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PT Sans" pitchFamily="34" charset="-52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buNone/>
            </a:pPr>
            <a:r>
              <a:rPr lang="ru-RU" b="1" dirty="0" smtClean="0">
                <a:solidFill>
                  <a:schemeClr val="tx2"/>
                </a:solidFill>
              </a:rPr>
              <a:t>Готовность стратегических проектов к Совету с учетом содержания доклада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8467" y="1426013"/>
            <a:ext cx="13546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проекта - </a:t>
            </a:r>
            <a:r>
              <a:rPr lang="ru-RU" dirty="0"/>
              <a:t>5 </a:t>
            </a:r>
            <a:r>
              <a:rPr lang="ru-RU" dirty="0" smtClean="0"/>
              <a:t>вузов</a:t>
            </a:r>
          </a:p>
          <a:p>
            <a:endParaRPr lang="ru-RU" dirty="0" smtClean="0"/>
          </a:p>
          <a:p>
            <a:r>
              <a:rPr lang="ru-RU" dirty="0"/>
              <a:t>1 </a:t>
            </a:r>
            <a:r>
              <a:rPr lang="ru-RU" dirty="0" smtClean="0"/>
              <a:t>проект - </a:t>
            </a:r>
          </a:p>
          <a:p>
            <a:r>
              <a:rPr lang="ru-RU" dirty="0" smtClean="0"/>
              <a:t>12 вузов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450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 bwMode="auto">
          <a:xfrm>
            <a:off x="3924300" y="274638"/>
            <a:ext cx="4533900" cy="496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dirty="0" smtClean="0">
                <a:ea typeface="DejaVu Serif Condensed"/>
                <a:cs typeface="DejaVu Serif Condensed"/>
              </a:rPr>
              <a:t>Благодарю за внимание!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4294967295"/>
          </p:nvPr>
        </p:nvSpPr>
        <p:spPr bwMode="auto">
          <a:xfrm>
            <a:off x="3986213" y="5129213"/>
            <a:ext cx="4391025" cy="104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Font typeface="Arial" pitchFamily="34" charset="0"/>
              <a:buNone/>
            </a:pPr>
            <a:r>
              <a:rPr lang="ru-RU" altLang="ru-RU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123022, г. Москва, ул. 1905 года, д. 7,</a:t>
            </a:r>
            <a:r>
              <a:rPr lang="en-US" altLang="ru-RU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altLang="ru-RU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стр. 1</a:t>
            </a:r>
          </a:p>
          <a:p>
            <a:pPr marL="0" indent="0" algn="ctr">
              <a:buFont typeface="Arial" pitchFamily="34" charset="0"/>
              <a:buNone/>
            </a:pPr>
            <a:r>
              <a:rPr lang="ru-RU" altLang="ru-RU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Тел: 8-985-775-83-05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altLang="ru-RU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E-mail</a:t>
            </a:r>
            <a:r>
              <a:rPr lang="ru-RU" altLang="ru-RU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n-US" altLang="ru-RU" sz="18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derman</a:t>
            </a:r>
            <a:r>
              <a:rPr lang="ru-RU" altLang="ru-RU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@ntf.ru</a:t>
            </a:r>
          </a:p>
        </p:txBody>
      </p:sp>
    </p:spTree>
    <p:extLst>
      <p:ext uri="{BB962C8B-B14F-4D97-AF65-F5344CB8AC3E}">
        <p14:creationId xmlns:p14="http://schemas.microsoft.com/office/powerpoint/2010/main" val="26050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5582" y="716024"/>
            <a:ext cx="3660775" cy="457216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Первая волна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Стратегический проект как точка концентрации ресурсов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28956661"/>
              </p:ext>
            </p:extLst>
          </p:nvPr>
        </p:nvGraphicFramePr>
        <p:xfrm>
          <a:off x="745583" y="1214711"/>
          <a:ext cx="3660775" cy="299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одзаголовок 2"/>
          <p:cNvSpPr txBox="1">
            <a:spLocks/>
          </p:cNvSpPr>
          <p:nvPr/>
        </p:nvSpPr>
        <p:spPr>
          <a:xfrm>
            <a:off x="5034013" y="718153"/>
            <a:ext cx="3676047" cy="45721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b="1" i="0" kern="1200">
                <a:solidFill>
                  <a:schemeClr val="accent6"/>
                </a:solidFill>
                <a:latin typeface="Calibri" pitchFamily="34" charset="0"/>
                <a:ea typeface="DejaVu Serif Condensed" pitchFamily="18" charset="0"/>
                <a:cs typeface="Calibri" pitchFamily="34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2"/>
                </a:solidFill>
              </a:rPr>
              <a:t>Вторая волна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888370"/>
              </p:ext>
            </p:extLst>
          </p:nvPr>
        </p:nvGraphicFramePr>
        <p:xfrm>
          <a:off x="5049285" y="1217306"/>
          <a:ext cx="3660775" cy="2990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574800" y="4694057"/>
            <a:ext cx="7135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libri" pitchFamily="34" charset="0"/>
                <a:cs typeface="Calibri" pitchFamily="34" charset="0"/>
              </a:rPr>
              <a:t>-  доля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бюджета стратегических проектов в Программах развития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0684" y="4586336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53%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001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Стратегические </a:t>
            </a:r>
            <a:r>
              <a:rPr lang="ru-RU" dirty="0" smtClean="0"/>
              <a:t>проект как точка концентрации ресурсов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462089"/>
              </p:ext>
            </p:extLst>
          </p:nvPr>
        </p:nvGraphicFramePr>
        <p:xfrm>
          <a:off x="789271" y="1549400"/>
          <a:ext cx="7334451" cy="36415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44817">
                  <a:extLst>
                    <a:ext uri="{9D8B030D-6E8A-4147-A177-3AD203B41FA5}">
                      <a16:colId xmlns:a16="http://schemas.microsoft.com/office/drawing/2014/main" val="3750815781"/>
                    </a:ext>
                  </a:extLst>
                </a:gridCol>
                <a:gridCol w="2444817">
                  <a:extLst>
                    <a:ext uri="{9D8B030D-6E8A-4147-A177-3AD203B41FA5}">
                      <a16:colId xmlns:a16="http://schemas.microsoft.com/office/drawing/2014/main" val="805866428"/>
                    </a:ext>
                  </a:extLst>
                </a:gridCol>
                <a:gridCol w="2444817">
                  <a:extLst>
                    <a:ext uri="{9D8B030D-6E8A-4147-A177-3AD203B41FA5}">
                      <a16:colId xmlns:a16="http://schemas.microsoft.com/office/drawing/2014/main" val="3088093994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Параметр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Волна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</a:t>
                      </a:r>
                      <a:r>
                        <a:rPr lang="en-US" baseline="0" dirty="0" smtClean="0"/>
                        <a:t> </a:t>
                      </a:r>
                      <a:r>
                        <a:rPr lang="ru-RU" baseline="0" dirty="0" smtClean="0"/>
                        <a:t>Волна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7959152"/>
                  </a:ext>
                </a:extLst>
              </a:tr>
              <a:tr h="931333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Среднее</a:t>
                      </a:r>
                      <a:r>
                        <a:rPr lang="ru-RU" sz="2000" b="0" baseline="0" dirty="0" smtClean="0"/>
                        <a:t> к</a:t>
                      </a:r>
                      <a:r>
                        <a:rPr lang="ru-RU" sz="2000" b="0" dirty="0" smtClean="0"/>
                        <a:t>оличество проектов</a:t>
                      </a:r>
                      <a:endParaRPr lang="ru-RU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2,4</a:t>
                      </a:r>
                      <a:endParaRPr lang="ru-RU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4,3</a:t>
                      </a:r>
                      <a:endParaRPr lang="ru-RU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7218064"/>
                  </a:ext>
                </a:extLst>
              </a:tr>
              <a:tr h="931333">
                <a:tc>
                  <a:txBody>
                    <a:bodyPr/>
                    <a:lstStyle/>
                    <a:p>
                      <a:r>
                        <a:rPr lang="ru-RU" sz="2000" b="0" dirty="0" smtClean="0"/>
                        <a:t>Средний бюджет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42,2</a:t>
                      </a:r>
                      <a:endParaRPr lang="ru-RU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20,4*</a:t>
                      </a:r>
                      <a:endParaRPr lang="ru-RU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2257133"/>
                  </a:ext>
                </a:extLst>
              </a:tr>
              <a:tr h="931333">
                <a:tc>
                  <a:txBody>
                    <a:bodyPr/>
                    <a:lstStyle/>
                    <a:p>
                      <a:pPr marL="625475" indent="0"/>
                      <a:r>
                        <a:rPr lang="ru-RU" sz="2000" b="0" dirty="0" smtClean="0"/>
                        <a:t>В том числе средний</a:t>
                      </a:r>
                      <a:r>
                        <a:rPr lang="ru-RU" sz="2000" b="0" baseline="0" dirty="0" smtClean="0"/>
                        <a:t> объем субсидии</a:t>
                      </a:r>
                      <a:endParaRPr lang="ru-RU" sz="20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17,4</a:t>
                      </a:r>
                      <a:endParaRPr lang="ru-RU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13,4*</a:t>
                      </a:r>
                      <a:endParaRPr lang="ru-RU" sz="24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584933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89271" y="5193767"/>
            <a:ext cx="7334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- только по вузам второй волны с полным объемом субсидии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713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Стратегический проект как точка концентрации смыслов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1183908"/>
            <a:ext cx="3467077" cy="440837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Стратегический проект </a:t>
            </a:r>
            <a:r>
              <a:rPr lang="ru-RU" dirty="0" smtClean="0"/>
              <a:t>- </a:t>
            </a:r>
            <a:r>
              <a:rPr lang="ru-RU" sz="2000" dirty="0" smtClean="0"/>
              <a:t>комплексный общеуниверситетский проект, </a:t>
            </a:r>
            <a:r>
              <a:rPr lang="ru-RU" sz="2000" dirty="0"/>
              <a:t>нацеленные на изменение позиционирования университета в регионе, на достижение значимых результатов, востребованных на региональном и/или федеральном уровне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1519396"/>
              </p:ext>
            </p:extLst>
          </p:nvPr>
        </p:nvGraphicFramePr>
        <p:xfrm>
          <a:off x="4109986" y="1183908"/>
          <a:ext cx="5034013" cy="4408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67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Типология стратегических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01826" y="3878981"/>
            <a:ext cx="1742174" cy="159039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Внутренний круг – </a:t>
            </a:r>
            <a:r>
              <a:rPr lang="en-US" dirty="0" smtClean="0"/>
              <a:t>I </a:t>
            </a:r>
            <a:r>
              <a:rPr lang="ru-RU" dirty="0" smtClean="0"/>
              <a:t>волна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Внешний круг – </a:t>
            </a:r>
            <a:r>
              <a:rPr lang="en-US" dirty="0" smtClean="0"/>
              <a:t>II </a:t>
            </a:r>
            <a:r>
              <a:rPr lang="ru-RU" dirty="0" smtClean="0"/>
              <a:t>волна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68" y="771525"/>
            <a:ext cx="6964358" cy="469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1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проекты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454" y="991402"/>
            <a:ext cx="8391091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2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Исследовательские проекты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193" y="1233529"/>
            <a:ext cx="7175614" cy="34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067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Средовые проекты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88" y="1155032"/>
            <a:ext cx="8513223" cy="429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37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Функционально-ролевые проекты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525" y="894749"/>
            <a:ext cx="7796565" cy="440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748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Дума_Аржанова">
  <a:themeElements>
    <a:clrScheme name="НФПК">
      <a:dk1>
        <a:srgbClr val="0C0C0C"/>
      </a:dk1>
      <a:lt1>
        <a:sysClr val="window" lastClr="FFFFFF"/>
      </a:lt1>
      <a:dk2>
        <a:srgbClr val="008D68"/>
      </a:dk2>
      <a:lt2>
        <a:srgbClr val="E7E7E7"/>
      </a:lt2>
      <a:accent1>
        <a:srgbClr val="BFBFBF"/>
      </a:accent1>
      <a:accent2>
        <a:srgbClr val="FEA932"/>
      </a:accent2>
      <a:accent3>
        <a:srgbClr val="004835"/>
      </a:accent3>
      <a:accent4>
        <a:srgbClr val="008D68"/>
      </a:accent4>
      <a:accent5>
        <a:srgbClr val="0070C0"/>
      </a:accent5>
      <a:accent6>
        <a:srgbClr val="4AB4B4"/>
      </a:accent6>
      <a:hlink>
        <a:srgbClr val="00A4EE"/>
      </a:hlink>
      <a:folHlink>
        <a:srgbClr val="FEA932"/>
      </a:folHlink>
    </a:clrScheme>
    <a:fontScheme name="РУСКОМПОЗИТ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rgbClr val="365E92"/>
            </a:gs>
            <a:gs pos="50000">
              <a:srgbClr val="008DD1"/>
            </a:gs>
            <a:gs pos="100000">
              <a:srgbClr val="365E92"/>
            </a:gs>
          </a:gsLst>
          <a:lin ang="0" scaled="1"/>
        </a:gra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855</TotalTime>
  <Words>453</Words>
  <Application>Microsoft Office PowerPoint</Application>
  <PresentationFormat>Экран (4:3)</PresentationFormat>
  <Paragraphs>106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DejaVu Serif Condensed</vt:lpstr>
      <vt:lpstr>PT Sans</vt:lpstr>
      <vt:lpstr>Тема Office</vt:lpstr>
      <vt:lpstr>Дума_Аржанова</vt:lpstr>
      <vt:lpstr>Презентация PowerPoint</vt:lpstr>
      <vt:lpstr>Стратегический проект как точка концентрации ресурсов</vt:lpstr>
      <vt:lpstr>Стратегические проект как точка концентрации ресурсов</vt:lpstr>
      <vt:lpstr>Стратегический проект как точка концентрации смыслов</vt:lpstr>
      <vt:lpstr>Типология стратегических проектов</vt:lpstr>
      <vt:lpstr>Образовательные проекты</vt:lpstr>
      <vt:lpstr>Исследовательские проекты</vt:lpstr>
      <vt:lpstr>Средовые проекты</vt:lpstr>
      <vt:lpstr>Функционально-ролевые проекты</vt:lpstr>
      <vt:lpstr>Работа со стратегическими проектами во время консультационных визитов</vt:lpstr>
      <vt:lpstr>Ключевые ошибки</vt:lpstr>
      <vt:lpstr>Ключевые ошибки</vt:lpstr>
      <vt:lpstr>Промежуточная оценка стратегических проектов</vt:lpstr>
      <vt:lpstr>Промежуточная оценка стратегических проектов</vt:lpstr>
      <vt:lpstr>Благодарю за внимание!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Dmitriy Derman</dc:creator>
  <cp:lastModifiedBy>Dmitriy Derman</cp:lastModifiedBy>
  <cp:revision>29</cp:revision>
  <dcterms:created xsi:type="dcterms:W3CDTF">2017-12-12T15:33:25Z</dcterms:created>
  <dcterms:modified xsi:type="dcterms:W3CDTF">2017-12-13T05:48:48Z</dcterms:modified>
</cp:coreProperties>
</file>