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31.jpg" ContentType="image/jpeg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4"/>
  </p:notesMasterIdLst>
  <p:sldIdLst>
    <p:sldId id="288" r:id="rId3"/>
    <p:sldId id="309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79" r:id="rId12"/>
    <p:sldId id="297" r:id="rId13"/>
    <p:sldId id="287" r:id="rId14"/>
    <p:sldId id="298" r:id="rId15"/>
    <p:sldId id="299" r:id="rId16"/>
    <p:sldId id="300" r:id="rId17"/>
    <p:sldId id="301" r:id="rId18"/>
    <p:sldId id="278" r:id="rId19"/>
    <p:sldId id="303" r:id="rId20"/>
    <p:sldId id="304" r:id="rId21"/>
    <p:sldId id="280" r:id="rId22"/>
    <p:sldId id="306" r:id="rId23"/>
  </p:sldIdLst>
  <p:sldSz cx="9144000" cy="6858000" type="screen4x3"/>
  <p:notesSz cx="6797675" cy="9928225"/>
  <p:defaultTextStyle>
    <a:defPPr>
      <a:defRPr lang="zh-CN"/>
    </a:defPPr>
    <a:lvl1pPr algn="r" rtl="0" eaLnBrk="0" fontAlgn="base" latinLnBrk="1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Gulim" pitchFamily="34" charset="-127"/>
        <a:ea typeface="SimSun" pitchFamily="2" charset="-122"/>
        <a:cs typeface="+mn-cs"/>
      </a:defRPr>
    </a:lvl1pPr>
    <a:lvl2pPr marL="457200" algn="r" rtl="0" eaLnBrk="0" fontAlgn="base" latinLnBrk="1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Gulim" pitchFamily="34" charset="-127"/>
        <a:ea typeface="SimSun" pitchFamily="2" charset="-122"/>
        <a:cs typeface="+mn-cs"/>
      </a:defRPr>
    </a:lvl2pPr>
    <a:lvl3pPr marL="914400" algn="r" rtl="0" eaLnBrk="0" fontAlgn="base" latinLnBrk="1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Gulim" pitchFamily="34" charset="-127"/>
        <a:ea typeface="SimSun" pitchFamily="2" charset="-122"/>
        <a:cs typeface="+mn-cs"/>
      </a:defRPr>
    </a:lvl3pPr>
    <a:lvl4pPr marL="1371600" algn="r" rtl="0" eaLnBrk="0" fontAlgn="base" latinLnBrk="1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Gulim" pitchFamily="34" charset="-127"/>
        <a:ea typeface="SimSun" pitchFamily="2" charset="-122"/>
        <a:cs typeface="+mn-cs"/>
      </a:defRPr>
    </a:lvl4pPr>
    <a:lvl5pPr marL="1828800" algn="r" rtl="0" eaLnBrk="0" fontAlgn="base" latinLnBrk="1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Gulim" pitchFamily="34" charset="-127"/>
        <a:ea typeface="SimSun" pitchFamily="2" charset="-122"/>
        <a:cs typeface="+mn-cs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Gulim" pitchFamily="34" charset="-127"/>
        <a:ea typeface="SimSun" pitchFamily="2" charset="-122"/>
        <a:cs typeface="+mn-cs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Gulim" pitchFamily="34" charset="-127"/>
        <a:ea typeface="SimSun" pitchFamily="2" charset="-122"/>
        <a:cs typeface="+mn-cs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Gulim" pitchFamily="34" charset="-127"/>
        <a:ea typeface="SimSun" pitchFamily="2" charset="-122"/>
        <a:cs typeface="+mn-cs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Gulim" pitchFamily="34" charset="-127"/>
        <a:ea typeface="SimSun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0">
          <p15:clr>
            <a:srgbClr val="A4A3A4"/>
          </p15:clr>
        </p15:guide>
        <p15:guide id="2" pos="27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78"/>
      </p:cViewPr>
      <p:guideLst>
        <p:guide orient="horz" pos="2260"/>
        <p:guide pos="27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ergeyBulanov\Downloads\&#1050;&#1086;&#1087;&#1080;&#1103;%20&#1044;&#1080;&#1088;&#1077;&#1082;&#1090;&#1086;&#1088;&#1072;%20(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Внешний заказ на ВКР и курсовые работы </a:t>
            </a:r>
            <a:r>
              <a:rPr lang="ru-RU" dirty="0" smtClean="0"/>
              <a:t>(</a:t>
            </a:r>
            <a:r>
              <a:rPr lang="ru-RU" dirty="0" smtClean="0">
                <a:solidFill>
                  <a:srgbClr val="002060"/>
                </a:solidFill>
              </a:rPr>
              <a:t>85%</a:t>
            </a:r>
            <a:r>
              <a:rPr lang="ru-RU" dirty="0" smtClean="0"/>
              <a:t>)</a:t>
            </a:r>
            <a:endParaRPr lang="ru-RU" dirty="0"/>
          </a:p>
        </c:rich>
      </c:tx>
      <c:layout>
        <c:manualLayout>
          <c:xMode val="edge"/>
          <c:yMode val="edge"/>
          <c:x val="0.13071966710112604"/>
          <c:y val="4.641297165811985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'[Копия Директора (1).xlsx]Лист1'!$B$91</c:f>
              <c:strCache>
                <c:ptCount val="1"/>
                <c:pt idx="0">
                  <c:v>Внешний заказ на ВКР и курсовые работы (%)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'[Копия Директора (1).xlsx]Лист1'!$A$92:$A$100</c:f>
              <c:strCache>
                <c:ptCount val="9"/>
                <c:pt idx="0">
                  <c:v>ИПТРиГ</c:v>
                </c:pt>
                <c:pt idx="1">
                  <c:v>ИГН</c:v>
                </c:pt>
                <c:pt idx="2">
                  <c:v>ИФМНиИТ</c:v>
                </c:pt>
                <c:pt idx="3">
                  <c:v>ИЖС</c:v>
                </c:pt>
                <c:pt idx="4">
                  <c:v>ИЭМ</c:v>
                </c:pt>
                <c:pt idx="5">
                  <c:v>ИТИ</c:v>
                </c:pt>
                <c:pt idx="6">
                  <c:v>ЮИ</c:v>
                </c:pt>
                <c:pt idx="7">
                  <c:v>ИРТиФК</c:v>
                </c:pt>
                <c:pt idx="8">
                  <c:v>МИ</c:v>
                </c:pt>
              </c:strCache>
            </c:strRef>
          </c:cat>
          <c:val>
            <c:numRef>
              <c:f>'[Копия Директора (1).xlsx]Лист1'!$B$92:$B$100</c:f>
              <c:numCache>
                <c:formatCode>0%</c:formatCode>
                <c:ptCount val="9"/>
                <c:pt idx="0">
                  <c:v>0.34</c:v>
                </c:pt>
                <c:pt idx="1">
                  <c:v>0.46</c:v>
                </c:pt>
                <c:pt idx="2">
                  <c:v>0.57999999999999996</c:v>
                </c:pt>
                <c:pt idx="3">
                  <c:v>0.79</c:v>
                </c:pt>
                <c:pt idx="4">
                  <c:v>0.96</c:v>
                </c:pt>
                <c:pt idx="5">
                  <c:v>0.96</c:v>
                </c:pt>
                <c:pt idx="6">
                  <c:v>0.98</c:v>
                </c:pt>
                <c:pt idx="7">
                  <c:v>0.99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B7-4C18-AC98-10A91A3785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514531752"/>
        <c:axId val="514529792"/>
      </c:barChart>
      <c:catAx>
        <c:axId val="5145317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14529792"/>
        <c:crosses val="autoZero"/>
        <c:auto val="1"/>
        <c:lblAlgn val="ctr"/>
        <c:lblOffset val="100"/>
        <c:noMultiLvlLbl val="0"/>
      </c:catAx>
      <c:valAx>
        <c:axId val="514529792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14531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ea typeface="Gulim" pitchFamily="34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ea typeface="Gulim" pitchFamily="34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7" name="Rectangle 5"/>
          <p:cNvSpPr>
            <a:spLocks noGrp="1" noRot="1" noChangeAspect="1" noChangeArrowheads="1" noTextEdit="1"/>
          </p:cNvSpPr>
          <p:nvPr/>
        </p:nvSpPr>
        <p:spPr bwMode="auto"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091"/>
            <a:ext cx="2945659" cy="496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mtClean="0">
                <a:ea typeface="Gulim" pitchFamily="34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mtClean="0">
                <a:ea typeface="Gulim" pitchFamily="34" charset="-127"/>
              </a:defRPr>
            </a:lvl1pPr>
          </a:lstStyle>
          <a:p>
            <a:pPr>
              <a:defRPr/>
            </a:pPr>
            <a:fld id="{A10D3D2D-BAD6-4942-A6EF-211CD2F91F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1300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1pPr>
    <a:lvl2pPr marL="4572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2pPr>
    <a:lvl3pPr marL="9144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3pPr>
    <a:lvl4pPr marL="13716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4pPr>
    <a:lvl5pPr marL="18288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SimSun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8975" y="803275"/>
            <a:ext cx="5359400" cy="4021138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509093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/>
              <a:pPr/>
              <a:t>11</a:t>
            </a:fld>
            <a:endParaRPr lang="de-DE" dirty="0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747438" y="10242829"/>
            <a:ext cx="2862987" cy="535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0C7B8A1B-A169-42ED-96E3-CF5B68CF2C7A}" type="slidenum">
              <a:rPr lang="en-GB" sz="1300"/>
              <a:pPr algn="r" defTabSz="947738"/>
              <a:t>11</a:t>
            </a:fld>
            <a:endParaRPr lang="en-GB" sz="1300" dirty="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11188" y="808038"/>
            <a:ext cx="5389562" cy="4043362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1391" y="5119543"/>
            <a:ext cx="4847645" cy="4850093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de-DE" noProof="1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909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928688" y="0"/>
            <a:ext cx="112712" cy="85725"/>
          </a:xfrm>
        </p:spPr>
      </p:sp>
      <p:sp>
        <p:nvSpPr>
          <p:cNvPr id="4099" name="备注占位符 2"/>
          <p:cNvSpPr>
            <a:spLocks noGrp="1" noRot="1" noChangeAspect="1" noChangeArrowheads="1" noTextEdit="1"/>
          </p:cNvSpPr>
          <p:nvPr>
            <p:ph type="body" idx="1"/>
          </p:nvPr>
        </p:nvSpPr>
        <p:spPr bwMode="auto">
          <a:xfrm>
            <a:off x="453178" y="298192"/>
            <a:ext cx="8157210" cy="63533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36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569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54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45F2D-887C-498C-AC77-3EE5AFFBB385}" type="datetime1">
              <a:rPr lang="ru-RU" smtClean="0"/>
              <a:t>12.12.2017</a:t>
            </a:fld>
            <a:endParaRPr lang="ru-RU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6B826-ADC5-4EDB-9D1E-1A81A1E845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45037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850" y="238539"/>
            <a:ext cx="8497092" cy="616455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F149-83C4-4179-9681-702531CCFDAC}" type="datetimeFigureOut">
              <a:rPr lang="de-DE" smtClean="0"/>
              <a:pPr/>
              <a:t>12.12.2017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23850" y="854994"/>
            <a:ext cx="8496300" cy="336244"/>
          </a:xfrm>
        </p:spPr>
        <p:txBody>
          <a:bodyPr lIns="0" tIns="0" rIns="0" bIns="0" anchor="t" anchorCtr="0">
            <a:noAutofit/>
          </a:bodyPr>
          <a:lstStyle>
            <a:lvl1pPr>
              <a:buNone/>
              <a:defRPr sz="2000"/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43848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79"/>
            <a:ext cx="7772400" cy="5616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556" b="1" i="0">
                <a:solidFill>
                  <a:srgbClr val="0066B3"/>
                </a:solidFill>
                <a:latin typeface="Century Gothic"/>
                <a:cs typeface="Century Gothic"/>
              </a:defRPr>
            </a:lvl1pPr>
          </a:lstStyle>
          <a:p>
            <a:pPr marL="10860" algn="l" defTabSz="781903" eaLnBrk="1" fontAlgn="auto" latinLnBrk="0" hangingPunct="1">
              <a:spcBef>
                <a:spcPts val="68"/>
              </a:spcBef>
              <a:spcAft>
                <a:spcPts val="0"/>
              </a:spcAft>
            </a:pPr>
            <a:r>
              <a:rPr lang="ru-RU" spc="-30" smtClean="0">
                <a:ea typeface="+mn-ea"/>
              </a:rPr>
              <a:t>Правительство</a:t>
            </a:r>
          </a:p>
          <a:p>
            <a:pPr marL="10860" marR="4344" algn="l" eaLnBrk="1" fontAlgn="auto" latinLnBrk="0" hangingPunct="1">
              <a:lnSpc>
                <a:spcPct val="123600"/>
              </a:lnSpc>
              <a:spcBef>
                <a:spcPts val="0"/>
              </a:spcBef>
              <a:spcAft>
                <a:spcPts val="0"/>
              </a:spcAft>
            </a:pPr>
            <a:r>
              <a:rPr lang="ru-RU" spc="-26" smtClean="0">
                <a:ea typeface="+mn-ea"/>
              </a:rPr>
              <a:t>Калининградской  </a:t>
            </a:r>
            <a:r>
              <a:rPr lang="ru-RU" spc="-43" smtClean="0">
                <a:ea typeface="+mn-ea"/>
              </a:rPr>
              <a:t>области</a:t>
            </a:r>
            <a:endParaRPr lang="ru-RU" spc="-43" dirty="0">
              <a:ea typeface="+mn-ea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81903" eaLnBrk="1" fontAlgn="auto" latinLnBrk="0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539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781903" eaLnBrk="1" fontAlgn="auto" latinLnBrk="0" hangingPunct="1">
                <a:spcBef>
                  <a:spcPts val="0"/>
                </a:spcBef>
                <a:spcAft>
                  <a:spcPts val="0"/>
                </a:spcAft>
              </a:pPr>
              <a:t>12/12/2017</a:t>
            </a:fld>
            <a:endParaRPr lang="en-US" sz="1539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753" b="0" i="0">
                <a:solidFill>
                  <a:srgbClr val="0B2143"/>
                </a:solidFill>
                <a:latin typeface="Calibri"/>
                <a:cs typeface="Calibri"/>
              </a:defRPr>
            </a:lvl1pPr>
          </a:lstStyle>
          <a:p>
            <a:pPr marL="22262" algn="l" defTabSz="781903" eaLnBrk="1" fontAlgn="auto" latinLnBrk="0" hangingPunct="1">
              <a:spcBef>
                <a:spcPts val="30"/>
              </a:spcBef>
              <a:spcAft>
                <a:spcPts val="0"/>
              </a:spcAft>
            </a:pPr>
            <a:fld id="{81D60167-4931-47E6-BA6A-407CBD079E47}" type="slidenum">
              <a:rPr lang="ru-RU" spc="-9" smtClean="0">
                <a:ea typeface="+mn-ea"/>
              </a:rPr>
              <a:pPr marL="22262" algn="l" defTabSz="781903" eaLnBrk="1" fontAlgn="auto" latinLnBrk="0" hangingPunct="1">
                <a:spcBef>
                  <a:spcPts val="30"/>
                </a:spcBef>
                <a:spcAft>
                  <a:spcPts val="0"/>
                </a:spcAft>
              </a:pPr>
              <a:t>‹#›</a:t>
            </a:fld>
            <a:r>
              <a:rPr lang="ru-RU" spc="-222" smtClean="0">
                <a:ea typeface="+mn-ea"/>
              </a:rPr>
              <a:t> </a:t>
            </a:r>
            <a:endParaRPr lang="ru-RU" spc="-222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254672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7704" y="368429"/>
            <a:ext cx="7848593" cy="480260"/>
          </a:xfrm>
        </p:spPr>
        <p:txBody>
          <a:bodyPr lIns="0" tIns="0" rIns="0" bIns="0"/>
          <a:lstStyle>
            <a:lvl1pPr>
              <a:defRPr sz="3121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61179" y="1273872"/>
            <a:ext cx="6821641" cy="223779"/>
          </a:xfrm>
        </p:spPr>
        <p:txBody>
          <a:bodyPr lIns="0" tIns="0" rIns="0" bIns="0"/>
          <a:lstStyle>
            <a:lvl1pPr>
              <a:defRPr sz="1454" b="1" i="0">
                <a:solidFill>
                  <a:srgbClr val="1958A4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556" b="1" i="0">
                <a:solidFill>
                  <a:srgbClr val="0066B3"/>
                </a:solidFill>
                <a:latin typeface="Century Gothic"/>
                <a:cs typeface="Century Gothic"/>
              </a:defRPr>
            </a:lvl1pPr>
          </a:lstStyle>
          <a:p>
            <a:pPr marL="10860" algn="l" defTabSz="781903" eaLnBrk="1" fontAlgn="auto" latinLnBrk="0" hangingPunct="1">
              <a:spcBef>
                <a:spcPts val="68"/>
              </a:spcBef>
              <a:spcAft>
                <a:spcPts val="0"/>
              </a:spcAft>
            </a:pPr>
            <a:r>
              <a:rPr lang="ru-RU" spc="-30" smtClean="0">
                <a:ea typeface="+mn-ea"/>
              </a:rPr>
              <a:t>Правительство</a:t>
            </a:r>
          </a:p>
          <a:p>
            <a:pPr marL="10860" marR="4344" algn="l" eaLnBrk="1" fontAlgn="auto" latinLnBrk="0" hangingPunct="1">
              <a:lnSpc>
                <a:spcPct val="123600"/>
              </a:lnSpc>
              <a:spcBef>
                <a:spcPts val="0"/>
              </a:spcBef>
              <a:spcAft>
                <a:spcPts val="0"/>
              </a:spcAft>
            </a:pPr>
            <a:r>
              <a:rPr lang="ru-RU" spc="-26" smtClean="0">
                <a:ea typeface="+mn-ea"/>
              </a:rPr>
              <a:t>Калининградской  </a:t>
            </a:r>
            <a:r>
              <a:rPr lang="ru-RU" spc="-43" smtClean="0">
                <a:ea typeface="+mn-ea"/>
              </a:rPr>
              <a:t>области</a:t>
            </a:r>
            <a:endParaRPr lang="ru-RU" spc="-43" dirty="0">
              <a:ea typeface="+mn-ea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81903" eaLnBrk="1" fontAlgn="auto" latinLnBrk="0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539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781903" eaLnBrk="1" fontAlgn="auto" latinLnBrk="0" hangingPunct="1">
                <a:spcBef>
                  <a:spcPts val="0"/>
                </a:spcBef>
                <a:spcAft>
                  <a:spcPts val="0"/>
                </a:spcAft>
              </a:pPr>
              <a:t>12/12/2017</a:t>
            </a:fld>
            <a:endParaRPr lang="en-US" sz="1539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753" b="0" i="0">
                <a:solidFill>
                  <a:srgbClr val="0B2143"/>
                </a:solidFill>
                <a:latin typeface="Calibri"/>
                <a:cs typeface="Calibri"/>
              </a:defRPr>
            </a:lvl1pPr>
          </a:lstStyle>
          <a:p>
            <a:pPr marL="22262" algn="l" defTabSz="781903" eaLnBrk="1" fontAlgn="auto" latinLnBrk="0" hangingPunct="1">
              <a:spcBef>
                <a:spcPts val="30"/>
              </a:spcBef>
              <a:spcAft>
                <a:spcPts val="0"/>
              </a:spcAft>
            </a:pPr>
            <a:fld id="{81D60167-4931-47E6-BA6A-407CBD079E47}" type="slidenum">
              <a:rPr lang="ru-RU" spc="-9" smtClean="0">
                <a:ea typeface="+mn-ea"/>
              </a:rPr>
              <a:pPr marL="22262" algn="l" defTabSz="781903" eaLnBrk="1" fontAlgn="auto" latinLnBrk="0" hangingPunct="1">
                <a:spcBef>
                  <a:spcPts val="30"/>
                </a:spcBef>
                <a:spcAft>
                  <a:spcPts val="0"/>
                </a:spcAft>
              </a:pPr>
              <a:t>‹#›</a:t>
            </a:fld>
            <a:r>
              <a:rPr lang="ru-RU" spc="-222" smtClean="0">
                <a:ea typeface="+mn-ea"/>
              </a:rPr>
              <a:t> </a:t>
            </a:r>
            <a:endParaRPr lang="ru-RU" spc="-222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097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994" y="6382340"/>
            <a:ext cx="9133683" cy="465837"/>
          </a:xfrm>
          <a:custGeom>
            <a:avLst/>
            <a:gdLst/>
            <a:ahLst/>
            <a:cxnLst/>
            <a:rect l="l" t="t" r="r" b="b"/>
            <a:pathLst>
              <a:path w="10681335" h="513715">
                <a:moveTo>
                  <a:pt x="0" y="0"/>
                </a:moveTo>
                <a:lnTo>
                  <a:pt x="0" y="513422"/>
                </a:lnTo>
                <a:lnTo>
                  <a:pt x="10681042" y="513422"/>
                </a:lnTo>
                <a:lnTo>
                  <a:pt x="10681042" y="0"/>
                </a:lnTo>
                <a:lnTo>
                  <a:pt x="0" y="0"/>
                </a:lnTo>
                <a:close/>
              </a:path>
            </a:pathLst>
          </a:custGeom>
          <a:solidFill>
            <a:srgbClr val="C4E3E8"/>
          </a:solidFill>
        </p:spPr>
        <p:txBody>
          <a:bodyPr wrap="square" lIns="0" tIns="0" rIns="0" bIns="0" rtlCol="0"/>
          <a:lstStyle/>
          <a:p>
            <a:pPr marL="0" marR="0" lvl="0" indent="0" algn="l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11895" y="903851"/>
            <a:ext cx="4836520" cy="20533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4843540" y="903851"/>
            <a:ext cx="4297886" cy="4563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4843539" y="1355996"/>
            <a:ext cx="272897" cy="50201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5379593" y="1355995"/>
            <a:ext cx="2424355" cy="20574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7799071" y="1355995"/>
            <a:ext cx="1342354" cy="38826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5111561" y="2250748"/>
            <a:ext cx="272897" cy="41253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11894" y="2953040"/>
            <a:ext cx="4836521" cy="20574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5379593" y="3409342"/>
            <a:ext cx="2424355" cy="205746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bk object 25"/>
          <p:cNvSpPr/>
          <p:nvPr/>
        </p:nvSpPr>
        <p:spPr>
          <a:xfrm>
            <a:off x="11894" y="5006374"/>
            <a:ext cx="4836522" cy="136976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bk object 26"/>
          <p:cNvSpPr/>
          <p:nvPr/>
        </p:nvSpPr>
        <p:spPr>
          <a:xfrm>
            <a:off x="7799071" y="5234514"/>
            <a:ext cx="1342354" cy="114162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bk object 27"/>
          <p:cNvSpPr/>
          <p:nvPr/>
        </p:nvSpPr>
        <p:spPr>
          <a:xfrm>
            <a:off x="5379593" y="5462664"/>
            <a:ext cx="2424354" cy="91347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bk object 28"/>
          <p:cNvSpPr/>
          <p:nvPr/>
        </p:nvSpPr>
        <p:spPr>
          <a:xfrm>
            <a:off x="11894" y="0"/>
            <a:ext cx="9129534" cy="90385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bk object 29"/>
          <p:cNvSpPr/>
          <p:nvPr/>
        </p:nvSpPr>
        <p:spPr>
          <a:xfrm>
            <a:off x="707371" y="6412454"/>
            <a:ext cx="314936" cy="36503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7704" y="368429"/>
            <a:ext cx="7848593" cy="480260"/>
          </a:xfrm>
        </p:spPr>
        <p:txBody>
          <a:bodyPr lIns="0" tIns="0" rIns="0" bIns="0"/>
          <a:lstStyle>
            <a:lvl1pPr>
              <a:defRPr sz="3121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556" b="1" i="0">
                <a:solidFill>
                  <a:srgbClr val="0066B3"/>
                </a:solidFill>
                <a:latin typeface="Century Gothic"/>
                <a:cs typeface="Century Gothic"/>
              </a:defRPr>
            </a:lvl1pPr>
          </a:lstStyle>
          <a:p>
            <a:pPr marL="10860" algn="l" defTabSz="781903" eaLnBrk="1" fontAlgn="auto" latinLnBrk="0" hangingPunct="1">
              <a:spcBef>
                <a:spcPts val="68"/>
              </a:spcBef>
              <a:spcAft>
                <a:spcPts val="0"/>
              </a:spcAft>
            </a:pPr>
            <a:r>
              <a:rPr lang="ru-RU" spc="-30" smtClean="0">
                <a:ea typeface="+mn-ea"/>
              </a:rPr>
              <a:t>Правительство</a:t>
            </a:r>
          </a:p>
          <a:p>
            <a:pPr marL="10860" marR="4344" algn="l" eaLnBrk="1" fontAlgn="auto" latinLnBrk="0" hangingPunct="1">
              <a:lnSpc>
                <a:spcPct val="123600"/>
              </a:lnSpc>
              <a:spcBef>
                <a:spcPts val="0"/>
              </a:spcBef>
              <a:spcAft>
                <a:spcPts val="0"/>
              </a:spcAft>
            </a:pPr>
            <a:r>
              <a:rPr lang="ru-RU" spc="-26" smtClean="0">
                <a:ea typeface="+mn-ea"/>
              </a:rPr>
              <a:t>Калининградской  </a:t>
            </a:r>
            <a:r>
              <a:rPr lang="ru-RU" spc="-43" smtClean="0">
                <a:ea typeface="+mn-ea"/>
              </a:rPr>
              <a:t>области</a:t>
            </a:r>
            <a:endParaRPr lang="ru-RU" spc="-43" dirty="0">
              <a:ea typeface="+mn-ea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81903" eaLnBrk="1" fontAlgn="auto" latinLnBrk="0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539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781903" eaLnBrk="1" fontAlgn="auto" latinLnBrk="0" hangingPunct="1">
                <a:spcBef>
                  <a:spcPts val="0"/>
                </a:spcBef>
                <a:spcAft>
                  <a:spcPts val="0"/>
                </a:spcAft>
              </a:pPr>
              <a:t>12/12/2017</a:t>
            </a:fld>
            <a:endParaRPr lang="en-US" sz="1539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753" b="0" i="0">
                <a:solidFill>
                  <a:srgbClr val="0B2143"/>
                </a:solidFill>
                <a:latin typeface="Calibri"/>
                <a:cs typeface="Calibri"/>
              </a:defRPr>
            </a:lvl1pPr>
          </a:lstStyle>
          <a:p>
            <a:pPr marL="22262" algn="l" defTabSz="781903" eaLnBrk="1" fontAlgn="auto" latinLnBrk="0" hangingPunct="1">
              <a:spcBef>
                <a:spcPts val="30"/>
              </a:spcBef>
              <a:spcAft>
                <a:spcPts val="0"/>
              </a:spcAft>
            </a:pPr>
            <a:fld id="{81D60167-4931-47E6-BA6A-407CBD079E47}" type="slidenum">
              <a:rPr lang="ru-RU" spc="-9" smtClean="0">
                <a:ea typeface="+mn-ea"/>
              </a:rPr>
              <a:pPr marL="22262" algn="l" defTabSz="781903" eaLnBrk="1" fontAlgn="auto" latinLnBrk="0" hangingPunct="1">
                <a:spcBef>
                  <a:spcPts val="30"/>
                </a:spcBef>
                <a:spcAft>
                  <a:spcPts val="0"/>
                </a:spcAft>
              </a:pPr>
              <a:t>‹#›</a:t>
            </a:fld>
            <a:r>
              <a:rPr lang="ru-RU" spc="-222" smtClean="0">
                <a:ea typeface="+mn-ea"/>
              </a:rPr>
              <a:t> </a:t>
            </a:r>
            <a:endParaRPr lang="ru-RU" spc="-222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53985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474" y="11368"/>
            <a:ext cx="9137930" cy="68411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5346829" y="6211701"/>
            <a:ext cx="3794575" cy="376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7704" y="368429"/>
            <a:ext cx="7848593" cy="480260"/>
          </a:xfrm>
        </p:spPr>
        <p:txBody>
          <a:bodyPr lIns="0" tIns="0" rIns="0" bIns="0"/>
          <a:lstStyle>
            <a:lvl1pPr>
              <a:defRPr sz="3121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556" b="1" i="0">
                <a:solidFill>
                  <a:srgbClr val="0066B3"/>
                </a:solidFill>
                <a:latin typeface="Century Gothic"/>
                <a:cs typeface="Century Gothic"/>
              </a:defRPr>
            </a:lvl1pPr>
          </a:lstStyle>
          <a:p>
            <a:pPr marL="10860" algn="l" defTabSz="781903" eaLnBrk="1" fontAlgn="auto" latinLnBrk="0" hangingPunct="1">
              <a:spcBef>
                <a:spcPts val="68"/>
              </a:spcBef>
              <a:spcAft>
                <a:spcPts val="0"/>
              </a:spcAft>
            </a:pPr>
            <a:r>
              <a:rPr lang="ru-RU" spc="-30" smtClean="0">
                <a:ea typeface="+mn-ea"/>
              </a:rPr>
              <a:t>Правительство</a:t>
            </a:r>
          </a:p>
          <a:p>
            <a:pPr marL="10860" marR="4344" algn="l" eaLnBrk="1" fontAlgn="auto" latinLnBrk="0" hangingPunct="1">
              <a:lnSpc>
                <a:spcPct val="123600"/>
              </a:lnSpc>
              <a:spcBef>
                <a:spcPts val="0"/>
              </a:spcBef>
              <a:spcAft>
                <a:spcPts val="0"/>
              </a:spcAft>
            </a:pPr>
            <a:r>
              <a:rPr lang="ru-RU" spc="-26" smtClean="0">
                <a:ea typeface="+mn-ea"/>
              </a:rPr>
              <a:t>Калининградской  </a:t>
            </a:r>
            <a:r>
              <a:rPr lang="ru-RU" spc="-43" smtClean="0">
                <a:ea typeface="+mn-ea"/>
              </a:rPr>
              <a:t>области</a:t>
            </a:r>
            <a:endParaRPr lang="ru-RU" spc="-43" dirty="0">
              <a:ea typeface="+mn-ea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81903" eaLnBrk="1" fontAlgn="auto" latinLnBrk="0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539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781903" eaLnBrk="1" fontAlgn="auto" latinLnBrk="0" hangingPunct="1">
                <a:spcBef>
                  <a:spcPts val="0"/>
                </a:spcBef>
                <a:spcAft>
                  <a:spcPts val="0"/>
                </a:spcAft>
              </a:pPr>
              <a:t>12/12/2017</a:t>
            </a:fld>
            <a:endParaRPr lang="en-US" sz="1539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753" b="0" i="0">
                <a:solidFill>
                  <a:srgbClr val="0B2143"/>
                </a:solidFill>
                <a:latin typeface="Calibri"/>
                <a:cs typeface="Calibri"/>
              </a:defRPr>
            </a:lvl1pPr>
          </a:lstStyle>
          <a:p>
            <a:pPr marL="22262" algn="l" defTabSz="781903" eaLnBrk="1" fontAlgn="auto" latinLnBrk="0" hangingPunct="1">
              <a:spcBef>
                <a:spcPts val="30"/>
              </a:spcBef>
              <a:spcAft>
                <a:spcPts val="0"/>
              </a:spcAft>
            </a:pPr>
            <a:fld id="{81D60167-4931-47E6-BA6A-407CBD079E47}" type="slidenum">
              <a:rPr lang="ru-RU" spc="-9" smtClean="0">
                <a:ea typeface="+mn-ea"/>
              </a:rPr>
              <a:pPr marL="22262" algn="l" defTabSz="781903" eaLnBrk="1" fontAlgn="auto" latinLnBrk="0" hangingPunct="1">
                <a:spcBef>
                  <a:spcPts val="30"/>
                </a:spcBef>
                <a:spcAft>
                  <a:spcPts val="0"/>
                </a:spcAft>
              </a:pPr>
              <a:t>‹#›</a:t>
            </a:fld>
            <a:r>
              <a:rPr lang="ru-RU" spc="-222" smtClean="0">
                <a:ea typeface="+mn-ea"/>
              </a:rPr>
              <a:t> </a:t>
            </a:r>
            <a:endParaRPr lang="ru-RU" spc="-222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417210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556" b="1" i="0">
                <a:solidFill>
                  <a:srgbClr val="0066B3"/>
                </a:solidFill>
                <a:latin typeface="Century Gothic"/>
                <a:cs typeface="Century Gothic"/>
              </a:defRPr>
            </a:lvl1pPr>
          </a:lstStyle>
          <a:p>
            <a:pPr marL="10860" algn="l" defTabSz="781903" eaLnBrk="1" fontAlgn="auto" latinLnBrk="0" hangingPunct="1">
              <a:spcBef>
                <a:spcPts val="68"/>
              </a:spcBef>
              <a:spcAft>
                <a:spcPts val="0"/>
              </a:spcAft>
            </a:pPr>
            <a:r>
              <a:rPr lang="ru-RU" spc="-30" smtClean="0">
                <a:ea typeface="+mn-ea"/>
              </a:rPr>
              <a:t>Правительство</a:t>
            </a:r>
          </a:p>
          <a:p>
            <a:pPr marL="10860" marR="4344" algn="l" eaLnBrk="1" fontAlgn="auto" latinLnBrk="0" hangingPunct="1">
              <a:lnSpc>
                <a:spcPct val="123600"/>
              </a:lnSpc>
              <a:spcBef>
                <a:spcPts val="0"/>
              </a:spcBef>
              <a:spcAft>
                <a:spcPts val="0"/>
              </a:spcAft>
            </a:pPr>
            <a:r>
              <a:rPr lang="ru-RU" spc="-26" smtClean="0">
                <a:ea typeface="+mn-ea"/>
              </a:rPr>
              <a:t>Калининградской  </a:t>
            </a:r>
            <a:r>
              <a:rPr lang="ru-RU" spc="-43" smtClean="0">
                <a:ea typeface="+mn-ea"/>
              </a:rPr>
              <a:t>области</a:t>
            </a:r>
            <a:endParaRPr lang="ru-RU" spc="-43" dirty="0">
              <a:ea typeface="+mn-ea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81903" eaLnBrk="1" fontAlgn="auto" latinLnBrk="0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539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781903" eaLnBrk="1" fontAlgn="auto" latinLnBrk="0" hangingPunct="1">
                <a:spcBef>
                  <a:spcPts val="0"/>
                </a:spcBef>
                <a:spcAft>
                  <a:spcPts val="0"/>
                </a:spcAft>
              </a:pPr>
              <a:t>12/12/2017</a:t>
            </a:fld>
            <a:endParaRPr lang="en-US" sz="1539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753" b="0" i="0">
                <a:solidFill>
                  <a:srgbClr val="0B2143"/>
                </a:solidFill>
                <a:latin typeface="Calibri"/>
                <a:cs typeface="Calibri"/>
              </a:defRPr>
            </a:lvl1pPr>
          </a:lstStyle>
          <a:p>
            <a:pPr marL="22262" algn="l" defTabSz="781903" eaLnBrk="1" fontAlgn="auto" latinLnBrk="0" hangingPunct="1">
              <a:spcBef>
                <a:spcPts val="30"/>
              </a:spcBef>
              <a:spcAft>
                <a:spcPts val="0"/>
              </a:spcAft>
            </a:pPr>
            <a:fld id="{81D60167-4931-47E6-BA6A-407CBD079E47}" type="slidenum">
              <a:rPr lang="ru-RU" spc="-9" smtClean="0">
                <a:ea typeface="+mn-ea"/>
              </a:rPr>
              <a:pPr marL="22262" algn="l" defTabSz="781903" eaLnBrk="1" fontAlgn="auto" latinLnBrk="0" hangingPunct="1">
                <a:spcBef>
                  <a:spcPts val="30"/>
                </a:spcBef>
                <a:spcAft>
                  <a:spcPts val="0"/>
                </a:spcAft>
              </a:pPr>
              <a:t>‹#›</a:t>
            </a:fld>
            <a:r>
              <a:rPr lang="ru-RU" spc="-222" smtClean="0">
                <a:ea typeface="+mn-ea"/>
              </a:rPr>
              <a:t> </a:t>
            </a:r>
            <a:endParaRPr lang="ru-RU" spc="-222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48912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63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9376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08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315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21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09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9969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ulim" pitchFamily="34" charset="-127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0500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矩形 2"/>
          <p:cNvSpPr>
            <a:spLocks noChangeArrowheads="1"/>
          </p:cNvSpPr>
          <p:nvPr/>
        </p:nvSpPr>
        <p:spPr bwMode="auto">
          <a:xfrm>
            <a:off x="1111250" y="8388350"/>
            <a:ext cx="70453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800">
                <a:ea typeface="Gulim" pitchFamily="34" charset="-127"/>
                <a:sym typeface="Gulim" pitchFamily="34" charset="-127"/>
              </a:rPr>
              <a:t>更多精彩，请移步：让</a:t>
            </a:r>
            <a:r>
              <a:rPr lang="en-US" sz="1800">
                <a:ea typeface="Gulim" pitchFamily="34" charset="-127"/>
                <a:sym typeface="Gulim" pitchFamily="34" charset="-127"/>
              </a:rPr>
              <a:t>PPT</a:t>
            </a:r>
            <a:r>
              <a:rPr lang="zh-CN" altLang="en-US" sz="1800">
                <a:ea typeface="Gulim" pitchFamily="34" charset="-127"/>
                <a:sym typeface="Gulim" pitchFamily="34" charset="-127"/>
              </a:rPr>
              <a:t>飞起来丨</a:t>
            </a:r>
            <a:r>
              <a:rPr lang="en-US" sz="1800">
                <a:ea typeface="Gulim" pitchFamily="34" charset="-127"/>
                <a:sym typeface="Gulim" pitchFamily="34" charset="-127"/>
              </a:rPr>
              <a:t>http://pptshare.qzone.qq.com</a:t>
            </a:r>
            <a:endParaRPr lang="zh-CN" altLang="en-US">
              <a:ea typeface="Gulim" pitchFamily="34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  <a:sym typeface="Gulim" pitchFamily="34" charset="-127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ulim" pitchFamily="34" charset="-127"/>
          <a:ea typeface="Gulim" pitchFamily="34" charset="-127"/>
          <a:sym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ulim" pitchFamily="34" charset="-127"/>
          <a:ea typeface="Gulim" pitchFamily="34" charset="-127"/>
          <a:sym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ulim" pitchFamily="34" charset="-127"/>
          <a:ea typeface="Gulim" pitchFamily="34" charset="-127"/>
          <a:sym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ulim" pitchFamily="34" charset="-127"/>
          <a:ea typeface="Gulim" pitchFamily="34" charset="-127"/>
          <a:sym typeface="Gulim" pitchFamily="34" charset="-127"/>
        </a:defRPr>
      </a:lvl5pPr>
      <a:lvl6pPr marL="457200"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ulim" pitchFamily="34" charset="-127"/>
          <a:ea typeface="Gulim" pitchFamily="34" charset="-127"/>
          <a:sym typeface="Gulim" pitchFamily="34" charset="-127"/>
        </a:defRPr>
      </a:lvl6pPr>
      <a:lvl7pPr marL="914400"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ulim" pitchFamily="34" charset="-127"/>
          <a:ea typeface="Gulim" pitchFamily="34" charset="-127"/>
          <a:sym typeface="Gulim" pitchFamily="34" charset="-127"/>
        </a:defRPr>
      </a:lvl7pPr>
      <a:lvl8pPr marL="1371600"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ulim" pitchFamily="34" charset="-127"/>
          <a:ea typeface="Gulim" pitchFamily="34" charset="-127"/>
          <a:sym typeface="Gulim" pitchFamily="34" charset="-127"/>
        </a:defRPr>
      </a:lvl8pPr>
      <a:lvl9pPr marL="1828800"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ulim" pitchFamily="34" charset="-127"/>
          <a:ea typeface="Gulim" pitchFamily="34" charset="-127"/>
          <a:sym typeface="Gulim" pitchFamily="34" charset="-127"/>
        </a:defRPr>
      </a:lvl9pPr>
    </p:titleStyle>
    <p:bodyStyle>
      <a:lvl1pPr marL="342900" indent="-342900" algn="l" defTabSz="0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ulim" pitchFamily="34" charset="-127"/>
        </a:defRPr>
      </a:lvl1pPr>
      <a:lvl2pPr marL="742950" indent="-285750" algn="l" defTabSz="0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  <a:sym typeface="Gulim" pitchFamily="34" charset="-127"/>
        </a:defRPr>
      </a:lvl2pPr>
      <a:lvl3pPr marL="1143000" indent="-228600" algn="l" defTabSz="0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Gulim" pitchFamily="34" charset="-127"/>
        </a:defRPr>
      </a:lvl3pPr>
      <a:lvl4pPr marL="1600200" indent="-228600" algn="l" defTabSz="0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  <a:sym typeface="Gulim" pitchFamily="34" charset="-127"/>
        </a:defRPr>
      </a:lvl4pPr>
      <a:lvl5pPr marL="2057400" indent="-228600" algn="l" defTabSz="0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Gulim" pitchFamily="34" charset="-127"/>
        </a:defRPr>
      </a:lvl5pPr>
      <a:lvl6pPr marL="2514600" indent="-228600" algn="l" defTabSz="0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Gulim" pitchFamily="34" charset="-127"/>
        </a:defRPr>
      </a:lvl6pPr>
      <a:lvl7pPr marL="2971800" indent="-228600" algn="l" defTabSz="0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Gulim" pitchFamily="34" charset="-127"/>
        </a:defRPr>
      </a:lvl7pPr>
      <a:lvl8pPr marL="3429000" indent="-228600" algn="l" defTabSz="0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Gulim" pitchFamily="34" charset="-127"/>
        </a:defRPr>
      </a:lvl8pPr>
      <a:lvl9pPr marL="3886200" indent="-228600" algn="l" defTabSz="0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sym typeface="Gulim" pitchFamily="34" charset="-127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7704" y="368429"/>
            <a:ext cx="7848593" cy="5616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5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61179" y="1273872"/>
            <a:ext cx="6821641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1" i="0">
                <a:solidFill>
                  <a:srgbClr val="1958A4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099777" y="6469634"/>
            <a:ext cx="624985" cy="2976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56" b="1" i="0">
                <a:solidFill>
                  <a:srgbClr val="0066B3"/>
                </a:solidFill>
                <a:latin typeface="Century Gothic"/>
                <a:cs typeface="Century Gothic"/>
              </a:defRPr>
            </a:lvl1pPr>
          </a:lstStyle>
          <a:p>
            <a:pPr marL="10860" algn="l" defTabSz="781903" eaLnBrk="1" fontAlgn="auto" latinLnBrk="0" hangingPunct="1">
              <a:spcBef>
                <a:spcPts val="68"/>
              </a:spcBef>
              <a:spcAft>
                <a:spcPts val="0"/>
              </a:spcAft>
            </a:pPr>
            <a:r>
              <a:rPr lang="ru-RU" spc="-30" smtClean="0">
                <a:ea typeface="+mn-ea"/>
              </a:rPr>
              <a:t>Правительство</a:t>
            </a:r>
          </a:p>
          <a:p>
            <a:pPr marL="10860" marR="4344" algn="l" eaLnBrk="1" fontAlgn="auto" latinLnBrk="0" hangingPunct="1">
              <a:lnSpc>
                <a:spcPct val="123600"/>
              </a:lnSpc>
              <a:spcBef>
                <a:spcPts val="0"/>
              </a:spcBef>
              <a:spcAft>
                <a:spcPts val="0"/>
              </a:spcAft>
            </a:pPr>
            <a:r>
              <a:rPr lang="ru-RU" spc="-26" smtClean="0">
                <a:ea typeface="+mn-ea"/>
              </a:rPr>
              <a:t>Калининградской  </a:t>
            </a:r>
            <a:r>
              <a:rPr lang="ru-RU" spc="-43" smtClean="0">
                <a:ea typeface="+mn-ea"/>
              </a:rPr>
              <a:t>области</a:t>
            </a:r>
            <a:endParaRPr lang="ru-RU" spc="-43" dirty="0">
              <a:ea typeface="+mn-ea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39"/>
            <a:ext cx="2103120" cy="2368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81903" eaLnBrk="1" fontAlgn="auto" latinLnBrk="0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539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781903" eaLnBrk="1" fontAlgn="auto" latinLnBrk="0" hangingPunct="1">
                <a:spcBef>
                  <a:spcPts val="0"/>
                </a:spcBef>
                <a:spcAft>
                  <a:spcPts val="0"/>
                </a:spcAft>
              </a:pPr>
              <a:t>12/12/2017</a:t>
            </a:fld>
            <a:endParaRPr lang="en-US" sz="1539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527909" y="6472774"/>
            <a:ext cx="319823" cy="2697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53" b="0" i="0">
                <a:solidFill>
                  <a:srgbClr val="0B2143"/>
                </a:solidFill>
                <a:latin typeface="Calibri"/>
                <a:cs typeface="Calibri"/>
              </a:defRPr>
            </a:lvl1pPr>
          </a:lstStyle>
          <a:p>
            <a:pPr marL="22262" algn="l" defTabSz="781903" eaLnBrk="1" fontAlgn="auto" latinLnBrk="0" hangingPunct="1">
              <a:spcBef>
                <a:spcPts val="30"/>
              </a:spcBef>
              <a:spcAft>
                <a:spcPts val="0"/>
              </a:spcAft>
            </a:pPr>
            <a:fld id="{81D60167-4931-47E6-BA6A-407CBD079E47}" type="slidenum">
              <a:rPr lang="ru-RU" spc="-9" smtClean="0">
                <a:ea typeface="+mn-ea"/>
              </a:rPr>
              <a:pPr marL="22262" algn="l" defTabSz="781903" eaLnBrk="1" fontAlgn="auto" latinLnBrk="0" hangingPunct="1">
                <a:spcBef>
                  <a:spcPts val="30"/>
                </a:spcBef>
                <a:spcAft>
                  <a:spcPts val="0"/>
                </a:spcAft>
              </a:pPr>
              <a:t>‹#›</a:t>
            </a:fld>
            <a:r>
              <a:rPr lang="ru-RU" spc="-222" smtClean="0">
                <a:ea typeface="+mn-ea"/>
              </a:rPr>
              <a:t> </a:t>
            </a:r>
            <a:endParaRPr lang="ru-RU" spc="-222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70411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90952">
        <a:defRPr>
          <a:latin typeface="+mn-lt"/>
          <a:ea typeface="+mn-ea"/>
          <a:cs typeface="+mn-cs"/>
        </a:defRPr>
      </a:lvl2pPr>
      <a:lvl3pPr marL="781903">
        <a:defRPr>
          <a:latin typeface="+mn-lt"/>
          <a:ea typeface="+mn-ea"/>
          <a:cs typeface="+mn-cs"/>
        </a:defRPr>
      </a:lvl3pPr>
      <a:lvl4pPr marL="1172855">
        <a:defRPr>
          <a:latin typeface="+mn-lt"/>
          <a:ea typeface="+mn-ea"/>
          <a:cs typeface="+mn-cs"/>
        </a:defRPr>
      </a:lvl4pPr>
      <a:lvl5pPr marL="1563807">
        <a:defRPr>
          <a:latin typeface="+mn-lt"/>
          <a:ea typeface="+mn-ea"/>
          <a:cs typeface="+mn-cs"/>
        </a:defRPr>
      </a:lvl5pPr>
      <a:lvl6pPr marL="1954759">
        <a:defRPr>
          <a:latin typeface="+mn-lt"/>
          <a:ea typeface="+mn-ea"/>
          <a:cs typeface="+mn-cs"/>
        </a:defRPr>
      </a:lvl6pPr>
      <a:lvl7pPr marL="2345710">
        <a:defRPr>
          <a:latin typeface="+mn-lt"/>
          <a:ea typeface="+mn-ea"/>
          <a:cs typeface="+mn-cs"/>
        </a:defRPr>
      </a:lvl7pPr>
      <a:lvl8pPr marL="2736662">
        <a:defRPr>
          <a:latin typeface="+mn-lt"/>
          <a:ea typeface="+mn-ea"/>
          <a:cs typeface="+mn-cs"/>
        </a:defRPr>
      </a:lvl8pPr>
      <a:lvl9pPr marL="312761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90952">
        <a:defRPr>
          <a:latin typeface="+mn-lt"/>
          <a:ea typeface="+mn-ea"/>
          <a:cs typeface="+mn-cs"/>
        </a:defRPr>
      </a:lvl2pPr>
      <a:lvl3pPr marL="781903">
        <a:defRPr>
          <a:latin typeface="+mn-lt"/>
          <a:ea typeface="+mn-ea"/>
          <a:cs typeface="+mn-cs"/>
        </a:defRPr>
      </a:lvl3pPr>
      <a:lvl4pPr marL="1172855">
        <a:defRPr>
          <a:latin typeface="+mn-lt"/>
          <a:ea typeface="+mn-ea"/>
          <a:cs typeface="+mn-cs"/>
        </a:defRPr>
      </a:lvl4pPr>
      <a:lvl5pPr marL="1563807">
        <a:defRPr>
          <a:latin typeface="+mn-lt"/>
          <a:ea typeface="+mn-ea"/>
          <a:cs typeface="+mn-cs"/>
        </a:defRPr>
      </a:lvl5pPr>
      <a:lvl6pPr marL="1954759">
        <a:defRPr>
          <a:latin typeface="+mn-lt"/>
          <a:ea typeface="+mn-ea"/>
          <a:cs typeface="+mn-cs"/>
        </a:defRPr>
      </a:lvl6pPr>
      <a:lvl7pPr marL="2345710">
        <a:defRPr>
          <a:latin typeface="+mn-lt"/>
          <a:ea typeface="+mn-ea"/>
          <a:cs typeface="+mn-cs"/>
        </a:defRPr>
      </a:lvl7pPr>
      <a:lvl8pPr marL="2736662">
        <a:defRPr>
          <a:latin typeface="+mn-lt"/>
          <a:ea typeface="+mn-ea"/>
          <a:cs typeface="+mn-cs"/>
        </a:defRPr>
      </a:lvl8pPr>
      <a:lvl9pPr marL="3127614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4.jpeg"/><Relationship Id="rId7" Type="http://schemas.openxmlformats.org/officeDocument/2006/relationships/image" Target="../media/image3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brs.kantiana.ru/" TargetMode="External"/><Relationship Id="rId4" Type="http://schemas.openxmlformats.org/officeDocument/2006/relationships/hyperlink" Target="http://lms-2.kantiana.ru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5576" y="3998054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5A5"/>
                </a:solidFill>
                <a:effectLst/>
                <a:uLnTx/>
                <a:uFillTx/>
                <a:latin typeface="Myriad Pro" pitchFamily="34" charset="0"/>
                <a:ea typeface="+mn-ea"/>
                <a:cs typeface="Arial" charset="0"/>
              </a:rPr>
              <a:t>Взаимодействие</a:t>
            </a:r>
            <a:r>
              <a:rPr kumimoji="0" lang="ru-RU" sz="3000" b="1" i="0" u="none" strike="noStrike" kern="1200" cap="none" spc="0" normalizeH="0" noProof="0" dirty="0" smtClean="0">
                <a:ln>
                  <a:noFill/>
                </a:ln>
                <a:solidFill>
                  <a:srgbClr val="0065A5"/>
                </a:solidFill>
                <a:effectLst/>
                <a:uLnTx/>
                <a:uFillTx/>
                <a:latin typeface="Myriad Pro" pitchFamily="34" charset="0"/>
                <a:ea typeface="+mn-ea"/>
                <a:cs typeface="Arial" charset="0"/>
              </a:rPr>
              <a:t> с регионом: практики БФУ им. И. Канта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rgbClr val="0065A5"/>
              </a:solidFill>
              <a:effectLst/>
              <a:uLnTx/>
              <a:uFillTx/>
              <a:latin typeface="Myriad Pro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88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5576" y="3998054"/>
            <a:ext cx="58326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3000" b="1" dirty="0" smtClean="0">
                <a:solidFill>
                  <a:srgbClr val="0065A5"/>
                </a:solidFill>
                <a:latin typeface="Myriad Pro" pitchFamily="34" charset="0"/>
                <a:cs typeface="Arial" charset="0"/>
              </a:rPr>
              <a:t>Белгород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rgbClr val="0065A5"/>
              </a:solidFill>
              <a:effectLst/>
              <a:uLnTx/>
              <a:uFillTx/>
              <a:latin typeface="Myriad Pro" pitchFamily="34" charset="0"/>
              <a:ea typeface="+mn-ea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43" y="0"/>
            <a:ext cx="9144000" cy="6858000"/>
          </a:xfrm>
          <a:prstGeom prst="rect">
            <a:avLst/>
          </a:prstGeom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-1476672" y="4121696"/>
            <a:ext cx="8784976" cy="5472608"/>
          </a:xfrm>
          <a:prstGeom prst="rect">
            <a:avLst/>
          </a:prstGeom>
        </p:spPr>
        <p:txBody>
          <a:bodyPr/>
          <a:lstStyle>
            <a:lvl1pPr marL="342900" indent="-342900" algn="l" defTabSz="0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Gulim" pitchFamily="34" charset="-127"/>
              </a:defRPr>
            </a:lvl1pPr>
            <a:lvl2pPr marL="742950" indent="-285750" algn="l" defTabSz="0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Gulim" pitchFamily="34" charset="-127"/>
              </a:defRPr>
            </a:lvl2pPr>
            <a:lvl3pPr marL="1143000" indent="-228600" algn="l" defTabSz="0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Gulim" pitchFamily="34" charset="-127"/>
              </a:defRPr>
            </a:lvl3pPr>
            <a:lvl4pPr marL="1600200" indent="-228600" algn="l" defTabSz="0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Gulim" pitchFamily="34" charset="-127"/>
              </a:defRPr>
            </a:lvl4pPr>
            <a:lvl5pPr marL="2057400" indent="-228600" algn="l" defTabSz="0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Gulim" pitchFamily="34" charset="-127"/>
              </a:defRPr>
            </a:lvl5pPr>
            <a:lvl6pPr marL="2514600" indent="-228600" algn="l" defTabSz="0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Gulim" pitchFamily="34" charset="-127"/>
              </a:defRPr>
            </a:lvl6pPr>
            <a:lvl7pPr marL="2971800" indent="-228600" algn="l" defTabSz="0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Gulim" pitchFamily="34" charset="-127"/>
              </a:defRPr>
            </a:lvl7pPr>
            <a:lvl8pPr marL="3429000" indent="-228600" algn="l" defTabSz="0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Gulim" pitchFamily="34" charset="-127"/>
              </a:defRPr>
            </a:lvl8pPr>
            <a:lvl9pPr marL="3886200" indent="-228600" algn="l" defTabSz="0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Gulim" pitchFamily="34" charset="-127"/>
              </a:defRPr>
            </a:lvl9pPr>
          </a:lstStyle>
          <a:p>
            <a:pPr marL="0" indent="457200" algn="just" eaLnBrk="1" fontAlgn="auto" hangingPunct="1">
              <a:lnSpc>
                <a:spcPct val="80000"/>
              </a:lnSpc>
              <a:spcBef>
                <a:spcPts val="0"/>
              </a:spcBef>
              <a:buFont typeface="Arial" pitchFamily="34" charset="0"/>
              <a:buNone/>
            </a:pPr>
            <a:endParaRPr lang="ru-RU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030" y="1981200"/>
            <a:ext cx="15240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465" y="2705100"/>
            <a:ext cx="1723678" cy="135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067" y="939793"/>
            <a:ext cx="2667000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122252"/>
            <a:ext cx="2241627" cy="1396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53793" y="1304345"/>
            <a:ext cx="47674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Созданы и действуют </a:t>
            </a:r>
            <a:r>
              <a:rPr lang="ru-RU" sz="2000" b="1" dirty="0" smtClean="0">
                <a:solidFill>
                  <a:srgbClr val="C00000"/>
                </a:solidFill>
              </a:rPr>
              <a:t>8 ресурсных центров практической подготовки специалистов</a:t>
            </a:r>
            <a:endParaRPr lang="ru-RU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54510" y="207987"/>
            <a:ext cx="5976664" cy="720080"/>
          </a:xfrm>
          <a:prstGeom prst="rect">
            <a:avLst/>
          </a:prstGeom>
        </p:spPr>
        <p:txBody>
          <a:bodyPr/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  <a:sym typeface="Gulim" pitchFamily="34" charset="-127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ulim" pitchFamily="34" charset="-127"/>
                <a:ea typeface="Gulim" pitchFamily="34" charset="-127"/>
                <a:sym typeface="Gulim" pitchFamily="34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ulim" pitchFamily="34" charset="-127"/>
                <a:ea typeface="Gulim" pitchFamily="34" charset="-127"/>
                <a:sym typeface="Gulim" pitchFamily="34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ulim" pitchFamily="34" charset="-127"/>
                <a:ea typeface="Gulim" pitchFamily="34" charset="-127"/>
                <a:sym typeface="Gulim" pitchFamily="34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ulim" pitchFamily="34" charset="-127"/>
                <a:ea typeface="Gulim" pitchFamily="34" charset="-127"/>
                <a:sym typeface="Gulim" pitchFamily="34" charset="-127"/>
              </a:defRPr>
            </a:lvl5pPr>
            <a:lvl6pPr marL="4572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ulim" pitchFamily="34" charset="-127"/>
                <a:ea typeface="Gulim" pitchFamily="34" charset="-127"/>
                <a:sym typeface="Gulim" pitchFamily="34" charset="-127"/>
              </a:defRPr>
            </a:lvl6pPr>
            <a:lvl7pPr marL="9144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ulim" pitchFamily="34" charset="-127"/>
                <a:ea typeface="Gulim" pitchFamily="34" charset="-127"/>
                <a:sym typeface="Gulim" pitchFamily="34" charset="-127"/>
              </a:defRPr>
            </a:lvl7pPr>
            <a:lvl8pPr marL="13716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ulim" pitchFamily="34" charset="-127"/>
                <a:ea typeface="Gulim" pitchFamily="34" charset="-127"/>
                <a:sym typeface="Gulim" pitchFamily="34" charset="-127"/>
              </a:defRPr>
            </a:lvl8pPr>
            <a:lvl9pPr marL="18288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ulim" pitchFamily="34" charset="-127"/>
                <a:ea typeface="Gulim" pitchFamily="34" charset="-127"/>
                <a:sym typeface="Gulim" pitchFamily="34" charset="-127"/>
              </a:defRPr>
            </a:lvl9pPr>
          </a:lstStyle>
          <a:p>
            <a:pPr algn="l"/>
            <a:r>
              <a:rPr lang="ru-RU" sz="2600" b="1" dirty="0" smtClean="0">
                <a:solidFill>
                  <a:srgbClr val="003399"/>
                </a:solidFill>
                <a:latin typeface="Gulim" pitchFamily="34" charset="-127"/>
                <a:ea typeface="SimSun" pitchFamily="2" charset="-122"/>
                <a:cs typeface="Arial" charset="0"/>
              </a:rPr>
              <a:t>Взаимодействие </a:t>
            </a:r>
            <a:r>
              <a:rPr lang="ru-RU" sz="2600" b="1" dirty="0">
                <a:solidFill>
                  <a:srgbClr val="003399"/>
                </a:solidFill>
                <a:latin typeface="Gulim" pitchFamily="34" charset="-127"/>
                <a:ea typeface="SimSun" pitchFamily="2" charset="-122"/>
                <a:cs typeface="Arial" charset="0"/>
              </a:rPr>
              <a:t/>
            </a:r>
            <a:br>
              <a:rPr lang="ru-RU" sz="2600" b="1" dirty="0">
                <a:solidFill>
                  <a:srgbClr val="003399"/>
                </a:solidFill>
                <a:latin typeface="Gulim" pitchFamily="34" charset="-127"/>
                <a:ea typeface="SimSun" pitchFamily="2" charset="-122"/>
                <a:cs typeface="Arial" charset="0"/>
              </a:rPr>
            </a:br>
            <a:r>
              <a:rPr lang="ru-RU" sz="2600" b="1" dirty="0">
                <a:solidFill>
                  <a:srgbClr val="003399"/>
                </a:solidFill>
                <a:latin typeface="Gulim" pitchFamily="34" charset="-127"/>
                <a:ea typeface="SimSun" pitchFamily="2" charset="-122"/>
                <a:cs typeface="Arial" charset="0"/>
              </a:rPr>
              <a:t>в системе подготовки кадров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15516" y="3681028"/>
            <a:ext cx="547260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В центрах проходят обучение 1209 </a:t>
            </a:r>
          </a:p>
          <a:p>
            <a:pPr lvl="0" algn="l"/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студентов 2-4 курсов БФУ им. И. Канта (около 30% обучающихся на </a:t>
            </a:r>
          </a:p>
          <a:p>
            <a:pPr lvl="0" algn="l"/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программах </a:t>
            </a:r>
            <a:r>
              <a:rPr lang="ru-RU" sz="2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бакалавриата</a:t>
            </a:r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lvl="0" algn="l"/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очной формы)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406" y="5533201"/>
            <a:ext cx="54360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ru-RU" sz="2000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Организации партнеры на 2018 г. 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353793" y="3573016"/>
            <a:ext cx="50772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552" y="5573521"/>
            <a:ext cx="1488331" cy="1116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123" y="4575452"/>
            <a:ext cx="3308275" cy="919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531" y="5618954"/>
            <a:ext cx="1842637" cy="1167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724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43" y="0"/>
            <a:ext cx="9144000" cy="6858000"/>
          </a:xfrm>
          <a:prstGeom prst="rect">
            <a:avLst/>
          </a:prstGeom>
        </p:spPr>
      </p:pic>
      <p:sp>
        <p:nvSpPr>
          <p:cNvPr id="14" name="Rectangle 5"/>
          <p:cNvSpPr>
            <a:spLocks noChangeArrowheads="1"/>
          </p:cNvSpPr>
          <p:nvPr/>
        </p:nvSpPr>
        <p:spPr bwMode="gray">
          <a:xfrm>
            <a:off x="0" y="2017714"/>
            <a:ext cx="9143999" cy="484028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10000"/>
                </a:srgbClr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12700">
            <a:noFill/>
            <a:miter lim="800000"/>
            <a:headEnd/>
            <a:tailEnd/>
          </a:ln>
          <a:effectLst/>
        </p:spPr>
        <p:txBody>
          <a:bodyPr lIns="108000" tIns="108000" rIns="144000" bIns="72000"/>
          <a:lstStyle/>
          <a:p>
            <a:pPr marL="190500" indent="-19050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  <a:buFont typeface="Wingdings" pitchFamily="2" charset="2"/>
              <a:buChar char="§"/>
              <a:defRPr/>
            </a:pPr>
            <a:endParaRPr lang="de-DE" noProof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0963" name="_h1"/>
          <p:cNvSpPr>
            <a:spLocks noGrp="1" noChangeArrowheads="1"/>
          </p:cNvSpPr>
          <p:nvPr>
            <p:ph type="title"/>
          </p:nvPr>
        </p:nvSpPr>
        <p:spPr bwMode="gray">
          <a:xfrm>
            <a:off x="683568" y="8319"/>
            <a:ext cx="6636571" cy="1326857"/>
          </a:xfrm>
        </p:spPr>
        <p:txBody>
          <a:bodyPr/>
          <a:lstStyle/>
          <a:p>
            <a:pPr lvl="0" algn="l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kern="1200" dirty="0">
                <a:solidFill>
                  <a:srgbClr val="003399"/>
                </a:solidFill>
                <a:latin typeface="Gulim" pitchFamily="34" charset="-127"/>
                <a:ea typeface="SimSun" pitchFamily="2" charset="-122"/>
                <a:cs typeface="Arial" charset="0"/>
              </a:rPr>
              <a:t>Взаимодействие в системе</a:t>
            </a:r>
            <a:br>
              <a:rPr lang="ru-RU" sz="2600" b="1" kern="1200" dirty="0">
                <a:solidFill>
                  <a:srgbClr val="003399"/>
                </a:solidFill>
                <a:latin typeface="Gulim" pitchFamily="34" charset="-127"/>
                <a:ea typeface="SimSun" pitchFamily="2" charset="-122"/>
                <a:cs typeface="Arial" charset="0"/>
              </a:rPr>
            </a:br>
            <a:r>
              <a:rPr lang="ru-RU" sz="2600" b="1" kern="1200" dirty="0">
                <a:solidFill>
                  <a:srgbClr val="003399"/>
                </a:solidFill>
                <a:latin typeface="Gulim" pitchFamily="34" charset="-127"/>
                <a:ea typeface="SimSun" pitchFamily="2" charset="-122"/>
                <a:cs typeface="Arial" charset="0"/>
              </a:rPr>
              <a:t> подготовки кадров:</a:t>
            </a:r>
            <a:r>
              <a:rPr lang="ru-RU" sz="2800" b="1" dirty="0">
                <a:solidFill>
                  <a:srgbClr val="002060"/>
                </a:solidFill>
                <a:ea typeface="+mn-ea"/>
                <a:cs typeface="+mn-cs"/>
              </a:rPr>
              <a:t/>
            </a:r>
            <a:br>
              <a:rPr lang="ru-RU" sz="2800" b="1" dirty="0">
                <a:solidFill>
                  <a:srgbClr val="002060"/>
                </a:solidFill>
                <a:ea typeface="+mn-ea"/>
                <a:cs typeface="+mn-cs"/>
              </a:rPr>
            </a:br>
            <a:endParaRPr lang="de-DE" sz="2800" b="0" noProof="1" smtClean="0"/>
          </a:p>
        </p:txBody>
      </p:sp>
      <p:sp>
        <p:nvSpPr>
          <p:cNvPr id="29" name="_h2"/>
          <p:cNvSpPr>
            <a:spLocks noGrp="1"/>
          </p:cNvSpPr>
          <p:nvPr>
            <p:ph type="body" sz="quarter" idx="13"/>
          </p:nvPr>
        </p:nvSpPr>
        <p:spPr bwMode="gray">
          <a:xfrm>
            <a:off x="935596" y="896387"/>
            <a:ext cx="7668852" cy="1064290"/>
          </a:xfrm>
        </p:spPr>
        <p:txBody>
          <a:bodyPr/>
          <a:lstStyle/>
          <a:p>
            <a:pPr marL="0">
              <a:lnSpc>
                <a:spcPct val="8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002060"/>
                </a:solidFill>
              </a:rPr>
              <a:t>электронный портал </a:t>
            </a:r>
            <a:r>
              <a:rPr lang="ru-RU" sz="2800" b="1" dirty="0">
                <a:solidFill>
                  <a:srgbClr val="002060"/>
                </a:solidFill>
              </a:rPr>
              <a:t>«внешнего заказа»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marL="0">
              <a:lnSpc>
                <a:spcPct val="8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002060"/>
                </a:solidFill>
              </a:rPr>
              <a:t>на </a:t>
            </a:r>
            <a:r>
              <a:rPr lang="ru-RU" sz="2800" b="1" dirty="0">
                <a:solidFill>
                  <a:srgbClr val="002060"/>
                </a:solidFill>
              </a:rPr>
              <a:t>курсовые и дипломные </a:t>
            </a:r>
            <a:r>
              <a:rPr lang="ru-RU" sz="2800" b="1" dirty="0" smtClean="0">
                <a:solidFill>
                  <a:srgbClr val="002060"/>
                </a:solidFill>
              </a:rPr>
              <a:t>работы </a:t>
            </a:r>
            <a:endParaRPr lang="de-DE" sz="2800" noProof="1" smtClean="0">
              <a:solidFill>
                <a:srgbClr val="002060"/>
              </a:solidFill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0" y="2353376"/>
            <a:ext cx="9144000" cy="4154178"/>
            <a:chOff x="274758" y="1552575"/>
            <a:chExt cx="8595277" cy="4249738"/>
          </a:xfrm>
          <a:effectLst>
            <a:outerShdw blurRad="228600" dir="18900000" sy="23000" kx="-1200000" algn="bl" rotWithShape="0">
              <a:prstClr val="black">
                <a:alpha val="20000"/>
              </a:prstClr>
            </a:outerShdw>
            <a:reflection blurRad="177800" stA="23000" endPos="38500" dist="101600" dir="5400000" sy="-100000" algn="bl" rotWithShape="0"/>
          </a:effectLst>
        </p:grpSpPr>
        <p:sp>
          <p:nvSpPr>
            <p:cNvPr id="21" name="AutoShape 20"/>
            <p:cNvSpPr>
              <a:spLocks noChangeArrowheads="1"/>
            </p:cNvSpPr>
            <p:nvPr/>
          </p:nvSpPr>
          <p:spPr bwMode="gray">
            <a:xfrm>
              <a:off x="323850" y="1552575"/>
              <a:ext cx="8497092" cy="4249738"/>
            </a:xfrm>
            <a:prstGeom prst="homePlate">
              <a:avLst>
                <a:gd name="adj" fmla="val 20359"/>
              </a:avLst>
            </a:prstGeom>
            <a:solidFill>
              <a:srgbClr val="FFFFFF"/>
            </a:solidFill>
            <a:ln w="12700" algn="ctr">
              <a:solidFill>
                <a:srgbClr val="DDDDDD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88000" tIns="0" rIns="0" bIns="0" anchor="ctr"/>
            <a:lstStyle/>
            <a:p>
              <a:pPr marL="190500" indent="-190500">
                <a:lnSpc>
                  <a:spcPct val="95000"/>
                </a:lnSpc>
                <a:spcAft>
                  <a:spcPct val="40000"/>
                </a:spcAft>
                <a:buClr>
                  <a:srgbClr val="FFFFFF"/>
                </a:buClr>
                <a:defRPr/>
              </a:pPr>
              <a:endParaRPr lang="de-DE" sz="2000" b="1" noProof="1">
                <a:solidFill>
                  <a:srgbClr val="000000"/>
                </a:solidFill>
              </a:endParaRPr>
            </a:p>
          </p:txBody>
        </p:sp>
        <p:sp>
          <p:nvSpPr>
            <p:cNvPr id="15" name="Eingekerbter Richtungspfeil 14"/>
            <p:cNvSpPr/>
            <p:nvPr/>
          </p:nvSpPr>
          <p:spPr bwMode="gray">
            <a:xfrm>
              <a:off x="2633907" y="1661212"/>
              <a:ext cx="3620360" cy="4031958"/>
            </a:xfrm>
            <a:prstGeom prst="chevron">
              <a:avLst>
                <a:gd name="adj" fmla="val 24781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>
              <a:outerShdw blurRad="127000" dist="63500" dir="2700000" algn="ctr" rotWithShape="0">
                <a:schemeClr val="tx1"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marL="285750" indent="-285750" algn="l">
                <a:buFont typeface="Wingdings" pitchFamily="2" charset="2"/>
                <a:buChar char="§"/>
              </a:pPr>
              <a:r>
                <a:rPr lang="ru-RU" sz="1600" noProof="1" smtClean="0">
                  <a:solidFill>
                    <a:srgbClr val="000000"/>
                  </a:solidFill>
                </a:rPr>
                <a:t>Выбирает тему</a:t>
              </a:r>
            </a:p>
            <a:p>
              <a:pPr marL="285750" indent="-285750" algn="l">
                <a:buFont typeface="Wingdings" pitchFamily="2" charset="2"/>
                <a:buChar char="§"/>
              </a:pPr>
              <a:r>
                <a:rPr lang="ru-RU" sz="1600" noProof="1" smtClean="0">
                  <a:solidFill>
                    <a:srgbClr val="000000"/>
                  </a:solidFill>
                </a:rPr>
                <a:t>Выбирает </a:t>
              </a:r>
            </a:p>
            <a:p>
              <a:pPr algn="l"/>
              <a:r>
                <a:rPr lang="ru-RU" sz="1600" noProof="1" smtClean="0">
                  <a:solidFill>
                    <a:srgbClr val="000000"/>
                  </a:solidFill>
                </a:rPr>
                <a:t>руководителя (изучает</a:t>
              </a:r>
            </a:p>
            <a:p>
              <a:pPr algn="l"/>
              <a:r>
                <a:rPr lang="ru-RU" sz="1600" noProof="1">
                  <a:solidFill>
                    <a:srgbClr val="000000"/>
                  </a:solidFill>
                </a:rPr>
                <a:t>д</a:t>
              </a:r>
              <a:r>
                <a:rPr lang="ru-RU" sz="1600" noProof="1" smtClean="0">
                  <a:solidFill>
                    <a:srgbClr val="000000"/>
                  </a:solidFill>
                </a:rPr>
                <a:t>анные по публикациям,</a:t>
              </a:r>
            </a:p>
            <a:p>
              <a:pPr algn="l"/>
              <a:r>
                <a:rPr lang="ru-RU" sz="1600" noProof="1" smtClean="0">
                  <a:solidFill>
                    <a:srgbClr val="000000"/>
                  </a:solidFill>
                </a:rPr>
                <a:t>лабораториям</a:t>
              </a:r>
            </a:p>
            <a:p>
              <a:pPr marL="285750" indent="-285750" algn="l">
                <a:buFont typeface="Wingdings" pitchFamily="2" charset="2"/>
                <a:buChar char="§"/>
              </a:pPr>
              <a:r>
                <a:rPr lang="ru-RU" sz="1600" noProof="1" smtClean="0">
                  <a:solidFill>
                    <a:srgbClr val="000000"/>
                  </a:solidFill>
                </a:rPr>
                <a:t>Может сменить </a:t>
              </a:r>
            </a:p>
            <a:p>
              <a:pPr algn="l"/>
              <a:r>
                <a:rPr lang="ru-RU" sz="1600" noProof="1" smtClean="0">
                  <a:solidFill>
                    <a:srgbClr val="000000"/>
                  </a:solidFill>
                </a:rPr>
                <a:t>тему / сам </a:t>
              </a:r>
            </a:p>
            <a:p>
              <a:pPr algn="l"/>
              <a:r>
                <a:rPr lang="ru-RU" sz="1600" noProof="1" smtClean="0">
                  <a:solidFill>
                    <a:srgbClr val="000000"/>
                  </a:solidFill>
                </a:rPr>
                <a:t>предложить тему</a:t>
              </a:r>
              <a:endParaRPr lang="ru-RU" sz="1600" noProof="1">
                <a:solidFill>
                  <a:srgbClr val="000000"/>
                </a:solidFill>
              </a:endParaRPr>
            </a:p>
            <a:p>
              <a:pPr algn="l"/>
              <a:r>
                <a:rPr lang="ru-RU" sz="1600" noProof="1" smtClean="0">
                  <a:solidFill>
                    <a:srgbClr val="000000"/>
                  </a:solidFill>
                </a:rPr>
                <a:t>(при наличии </a:t>
              </a:r>
            </a:p>
            <a:p>
              <a:pPr algn="l"/>
              <a:r>
                <a:rPr lang="ru-RU" sz="1600" noProof="1">
                  <a:solidFill>
                    <a:srgbClr val="000000"/>
                  </a:solidFill>
                </a:rPr>
                <a:t>в</a:t>
              </a:r>
              <a:r>
                <a:rPr lang="ru-RU" sz="1600" noProof="1" smtClean="0">
                  <a:solidFill>
                    <a:srgbClr val="000000"/>
                  </a:solidFill>
                </a:rPr>
                <a:t>нешнего</a:t>
              </a:r>
            </a:p>
            <a:p>
              <a:pPr algn="l"/>
              <a:r>
                <a:rPr lang="ru-RU" sz="1600" noProof="1">
                  <a:solidFill>
                    <a:srgbClr val="000000"/>
                  </a:solidFill>
                </a:rPr>
                <a:t>з</a:t>
              </a:r>
              <a:r>
                <a:rPr lang="ru-RU" sz="1600" noProof="1" smtClean="0">
                  <a:solidFill>
                    <a:srgbClr val="000000"/>
                  </a:solidFill>
                </a:rPr>
                <a:t>аказчика)</a:t>
              </a:r>
            </a:p>
            <a:p>
              <a:pPr marL="285750" indent="-285750" algn="l">
                <a:buFont typeface="Wingdings" panose="05000000000000000000" pitchFamily="2" charset="2"/>
                <a:buChar char="§"/>
              </a:pPr>
              <a:r>
                <a:rPr lang="ru-RU" sz="1600" noProof="1" smtClean="0">
                  <a:solidFill>
                    <a:srgbClr val="000000"/>
                  </a:solidFill>
                </a:rPr>
                <a:t>Получает контакт</a:t>
              </a:r>
            </a:p>
            <a:p>
              <a:pPr algn="l"/>
              <a:r>
                <a:rPr lang="ru-RU" sz="1600" noProof="1" smtClean="0">
                  <a:solidFill>
                    <a:srgbClr val="000000"/>
                  </a:solidFill>
                </a:rPr>
                <a:t> с заказчиком и </a:t>
              </a:r>
            </a:p>
            <a:p>
              <a:pPr algn="l"/>
              <a:r>
                <a:rPr lang="ru-RU" sz="1600" noProof="1" smtClean="0">
                  <a:solidFill>
                    <a:srgbClr val="000000"/>
                  </a:solidFill>
                </a:rPr>
                <a:t>руководителем</a:t>
              </a:r>
            </a:p>
            <a:p>
              <a:endParaRPr lang="en-US" sz="1600" noProof="1">
                <a:solidFill>
                  <a:srgbClr val="000000"/>
                </a:solidFill>
              </a:endParaRPr>
            </a:p>
          </p:txBody>
        </p:sp>
        <p:sp>
          <p:nvSpPr>
            <p:cNvPr id="12" name="_color1"/>
            <p:cNvSpPr>
              <a:spLocks noChangeArrowheads="1"/>
            </p:cNvSpPr>
            <p:nvPr/>
          </p:nvSpPr>
          <p:spPr bwMode="gray">
            <a:xfrm>
              <a:off x="274758" y="1630089"/>
              <a:ext cx="3059747" cy="4030904"/>
            </a:xfrm>
            <a:prstGeom prst="homePlate">
              <a:avLst>
                <a:gd name="adj" fmla="val 25000"/>
              </a:avLst>
            </a:prstGeom>
            <a:solidFill>
              <a:srgbClr val="FFFFFF"/>
            </a:soli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80000" tIns="0" rIns="144000" bIns="0" anchor="ctr"/>
            <a:lstStyle/>
            <a:p>
              <a:pPr lvl="0" indent="-180000" algn="l">
                <a:lnSpc>
                  <a:spcPct val="95000"/>
                </a:lnSpc>
                <a:spcAft>
                  <a:spcPts val="0"/>
                </a:spcAft>
                <a:buClr>
                  <a:srgbClr val="969696"/>
                </a:buClr>
                <a:buFont typeface="Wingdings" pitchFamily="2" charset="2"/>
                <a:buChar char="§"/>
                <a:defRPr/>
              </a:pPr>
              <a:r>
                <a:rPr lang="ru-RU" sz="1600" noProof="1" smtClean="0">
                  <a:solidFill>
                    <a:srgbClr val="000000"/>
                  </a:solidFill>
                </a:rPr>
                <a:t>«Заказчик» </a:t>
              </a:r>
            </a:p>
            <a:p>
              <a:pPr lvl="0" algn="l">
                <a:lnSpc>
                  <a:spcPct val="95000"/>
                </a:lnSpc>
                <a:spcAft>
                  <a:spcPts val="0"/>
                </a:spcAft>
                <a:buClr>
                  <a:srgbClr val="969696"/>
                </a:buClr>
                <a:defRPr/>
              </a:pPr>
              <a:r>
                <a:rPr lang="ru-RU" sz="1600" noProof="1" smtClean="0">
                  <a:solidFill>
                    <a:srgbClr val="000000"/>
                  </a:solidFill>
                </a:rPr>
                <a:t>регистрируется/</a:t>
              </a:r>
            </a:p>
            <a:p>
              <a:pPr lvl="0" algn="l">
                <a:lnSpc>
                  <a:spcPct val="95000"/>
                </a:lnSpc>
                <a:spcAft>
                  <a:spcPts val="0"/>
                </a:spcAft>
                <a:buClr>
                  <a:srgbClr val="969696"/>
                </a:buClr>
                <a:defRPr/>
              </a:pPr>
              <a:r>
                <a:rPr lang="ru-RU" sz="1600" noProof="1" smtClean="0">
                  <a:solidFill>
                    <a:srgbClr val="000000"/>
                  </a:solidFill>
                </a:rPr>
                <a:t>авторизуется на портале</a:t>
              </a:r>
              <a:endParaRPr lang="en-US" sz="1600" noProof="1">
                <a:solidFill>
                  <a:srgbClr val="000000"/>
                </a:solidFill>
              </a:endParaRPr>
            </a:p>
            <a:p>
              <a:pPr marL="180000" lvl="0" indent="-180000" algn="l">
                <a:lnSpc>
                  <a:spcPct val="95000"/>
                </a:lnSpc>
                <a:spcAft>
                  <a:spcPts val="800"/>
                </a:spcAft>
                <a:buClr>
                  <a:srgbClr val="969696"/>
                </a:buClr>
                <a:buFont typeface="Wingdings" pitchFamily="2" charset="2"/>
                <a:buChar char="§"/>
                <a:defRPr/>
              </a:pPr>
              <a:r>
                <a:rPr lang="ru-RU" sz="1600" noProof="1" smtClean="0">
                  <a:solidFill>
                    <a:srgbClr val="000000"/>
                  </a:solidFill>
                </a:rPr>
                <a:t>Вносит тему / тематику</a:t>
              </a:r>
            </a:p>
            <a:p>
              <a:pPr lvl="0" indent="-180000" algn="l">
                <a:lnSpc>
                  <a:spcPct val="95000"/>
                </a:lnSpc>
                <a:spcAft>
                  <a:spcPts val="0"/>
                </a:spcAft>
                <a:buClr>
                  <a:srgbClr val="969696"/>
                </a:buClr>
                <a:buFont typeface="Wingdings" pitchFamily="2" charset="2"/>
                <a:buChar char="§"/>
                <a:defRPr/>
              </a:pPr>
              <a:r>
                <a:rPr lang="ru-RU" sz="1600" noProof="1" smtClean="0">
                  <a:solidFill>
                    <a:srgbClr val="000000"/>
                  </a:solidFill>
                </a:rPr>
                <a:t>Выбирает роль </a:t>
              </a:r>
            </a:p>
            <a:p>
              <a:pPr lvl="0" algn="l">
                <a:lnSpc>
                  <a:spcPct val="95000"/>
                </a:lnSpc>
                <a:spcAft>
                  <a:spcPts val="0"/>
                </a:spcAft>
                <a:buClr>
                  <a:srgbClr val="969696"/>
                </a:buClr>
                <a:defRPr/>
              </a:pPr>
              <a:r>
                <a:rPr lang="ru-RU" sz="1600" noProof="1" smtClean="0">
                  <a:solidFill>
                    <a:srgbClr val="000000"/>
                  </a:solidFill>
                </a:rPr>
                <a:t>(заказчик, </a:t>
              </a:r>
            </a:p>
            <a:p>
              <a:pPr lvl="0" algn="l">
                <a:lnSpc>
                  <a:spcPct val="95000"/>
                </a:lnSpc>
                <a:spcAft>
                  <a:spcPts val="0"/>
                </a:spcAft>
                <a:buClr>
                  <a:srgbClr val="969696"/>
                </a:buClr>
                <a:defRPr/>
              </a:pPr>
              <a:r>
                <a:rPr lang="ru-RU" sz="1600" noProof="1" smtClean="0">
                  <a:solidFill>
                    <a:srgbClr val="000000"/>
                  </a:solidFill>
                </a:rPr>
                <a:t>соруководитель, </a:t>
              </a:r>
            </a:p>
            <a:p>
              <a:pPr lvl="0" algn="l">
                <a:lnSpc>
                  <a:spcPct val="95000"/>
                </a:lnSpc>
                <a:spcAft>
                  <a:spcPts val="0"/>
                </a:spcAft>
                <a:buClr>
                  <a:srgbClr val="969696"/>
                </a:buClr>
                <a:defRPr/>
              </a:pPr>
              <a:r>
                <a:rPr lang="ru-RU" sz="1600" noProof="1" smtClean="0">
                  <a:solidFill>
                    <a:srgbClr val="000000"/>
                  </a:solidFill>
                </a:rPr>
                <a:t>рецензент)</a:t>
              </a:r>
            </a:p>
            <a:p>
              <a:pPr lvl="0" indent="-180000" algn="l">
                <a:lnSpc>
                  <a:spcPct val="95000"/>
                </a:lnSpc>
                <a:spcAft>
                  <a:spcPts val="0"/>
                </a:spcAft>
                <a:buClr>
                  <a:srgbClr val="969696"/>
                </a:buClr>
                <a:buFont typeface="Wingdings" pitchFamily="2" charset="2"/>
                <a:buChar char="§"/>
                <a:defRPr/>
              </a:pPr>
              <a:r>
                <a:rPr lang="ru-RU" sz="1600" noProof="1" smtClean="0">
                  <a:solidFill>
                    <a:srgbClr val="000000"/>
                  </a:solidFill>
                </a:rPr>
                <a:t>Осуществляет </a:t>
              </a:r>
            </a:p>
            <a:p>
              <a:pPr lvl="0" algn="l">
                <a:lnSpc>
                  <a:spcPct val="95000"/>
                </a:lnSpc>
                <a:spcAft>
                  <a:spcPts val="0"/>
                </a:spcAft>
                <a:buClr>
                  <a:srgbClr val="969696"/>
                </a:buClr>
                <a:defRPr/>
              </a:pPr>
              <a:r>
                <a:rPr lang="ru-RU" sz="1600" noProof="1" smtClean="0">
                  <a:solidFill>
                    <a:srgbClr val="000000"/>
                  </a:solidFill>
                </a:rPr>
                <a:t>обратную связь по </a:t>
              </a:r>
            </a:p>
            <a:p>
              <a:pPr lvl="0" algn="l">
                <a:lnSpc>
                  <a:spcPct val="95000"/>
                </a:lnSpc>
                <a:spcAft>
                  <a:spcPts val="0"/>
                </a:spcAft>
                <a:buClr>
                  <a:srgbClr val="969696"/>
                </a:buClr>
                <a:defRPr/>
              </a:pPr>
              <a:r>
                <a:rPr lang="ru-RU" sz="1600" noProof="1" smtClean="0">
                  <a:solidFill>
                    <a:srgbClr val="000000"/>
                  </a:solidFill>
                </a:rPr>
                <a:t>корректировке темы</a:t>
              </a:r>
            </a:p>
            <a:p>
              <a:pPr lvl="0" indent="-180000" algn="l">
                <a:lnSpc>
                  <a:spcPct val="95000"/>
                </a:lnSpc>
                <a:spcAft>
                  <a:spcPts val="0"/>
                </a:spcAft>
                <a:buClr>
                  <a:srgbClr val="969696"/>
                </a:buClr>
                <a:buFont typeface="Wingdings" pitchFamily="2" charset="2"/>
                <a:buChar char="§"/>
                <a:defRPr/>
              </a:pPr>
              <a:r>
                <a:rPr lang="ru-RU" sz="1600" noProof="1" smtClean="0">
                  <a:solidFill>
                    <a:srgbClr val="000000"/>
                  </a:solidFill>
                </a:rPr>
                <a:t>Получает контакт со </a:t>
              </a:r>
            </a:p>
            <a:p>
              <a:pPr lvl="0" algn="l">
                <a:lnSpc>
                  <a:spcPct val="95000"/>
                </a:lnSpc>
                <a:spcAft>
                  <a:spcPts val="0"/>
                </a:spcAft>
                <a:buClr>
                  <a:srgbClr val="969696"/>
                </a:buClr>
                <a:defRPr/>
              </a:pPr>
              <a:r>
                <a:rPr lang="ru-RU" sz="1600" noProof="1" smtClean="0">
                  <a:solidFill>
                    <a:srgbClr val="000000"/>
                  </a:solidFill>
                </a:rPr>
                <a:t>студентом и научным </a:t>
              </a:r>
            </a:p>
            <a:p>
              <a:pPr lvl="0" algn="l">
                <a:lnSpc>
                  <a:spcPct val="95000"/>
                </a:lnSpc>
                <a:spcAft>
                  <a:spcPts val="0"/>
                </a:spcAft>
                <a:buClr>
                  <a:srgbClr val="969696"/>
                </a:buClr>
                <a:defRPr/>
              </a:pPr>
              <a:r>
                <a:rPr lang="ru-RU" sz="1600" noProof="1" smtClean="0">
                  <a:solidFill>
                    <a:srgbClr val="000000"/>
                  </a:solidFill>
                </a:rPr>
                <a:t>руководителем</a:t>
              </a:r>
              <a:endParaRPr lang="en-US" sz="1600" noProof="1" smtClean="0">
                <a:solidFill>
                  <a:srgbClr val="000000"/>
                </a:solidFill>
              </a:endParaRPr>
            </a:p>
          </p:txBody>
        </p:sp>
        <p:sp>
          <p:nvSpPr>
            <p:cNvPr id="16" name="Eingekerbter Richtungspfeil 15"/>
            <p:cNvSpPr/>
            <p:nvPr/>
          </p:nvSpPr>
          <p:spPr bwMode="gray">
            <a:xfrm>
              <a:off x="5492244" y="1630089"/>
              <a:ext cx="3377791" cy="4031959"/>
            </a:xfrm>
            <a:prstGeom prst="chevron">
              <a:avLst>
                <a:gd name="adj" fmla="val 2523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5400000" scaled="0"/>
            </a:gradFill>
            <a:ln w="9525">
              <a:solidFill>
                <a:srgbClr val="FFFFFF"/>
              </a:solidFill>
              <a:miter lim="800000"/>
              <a:headEnd/>
              <a:tailEnd/>
            </a:ln>
            <a:effectLst>
              <a:outerShdw blurRad="127000" dist="63500" dir="2700000" algn="ctr" rotWithShape="0">
                <a:schemeClr val="tx1"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marL="285750" indent="-285750">
                <a:buFont typeface="Wingdings" pitchFamily="2" charset="2"/>
                <a:buChar char="§"/>
              </a:pPr>
              <a:r>
                <a:rPr lang="ru-RU" sz="1600" noProof="1" smtClean="0">
                  <a:solidFill>
                    <a:srgbClr val="002060"/>
                  </a:solidFill>
                </a:rPr>
                <a:t>Через портал </a:t>
              </a:r>
            </a:p>
            <a:p>
              <a:r>
                <a:rPr lang="ru-RU" sz="1600" noProof="1" smtClean="0">
                  <a:solidFill>
                    <a:srgbClr val="002060"/>
                  </a:solidFill>
                </a:rPr>
                <a:t>осуществляет </a:t>
              </a:r>
            </a:p>
            <a:p>
              <a:r>
                <a:rPr lang="ru-RU" sz="1600" noProof="1" smtClean="0">
                  <a:solidFill>
                    <a:srgbClr val="002060"/>
                  </a:solidFill>
                </a:rPr>
                <a:t>распределение </a:t>
              </a:r>
            </a:p>
            <a:p>
              <a:r>
                <a:rPr lang="ru-RU" sz="1600" noProof="1">
                  <a:solidFill>
                    <a:srgbClr val="002060"/>
                  </a:solidFill>
                </a:rPr>
                <a:t>н</a:t>
              </a:r>
              <a:r>
                <a:rPr lang="ru-RU" sz="1600" noProof="1" smtClean="0">
                  <a:solidFill>
                    <a:srgbClr val="002060"/>
                  </a:solidFill>
                </a:rPr>
                <a:t>аучных </a:t>
              </a:r>
            </a:p>
            <a:p>
              <a:r>
                <a:rPr lang="ru-RU" sz="1600" noProof="1" smtClean="0">
                  <a:solidFill>
                    <a:srgbClr val="002060"/>
                  </a:solidFill>
                </a:rPr>
                <a:t>руководителей</a:t>
              </a:r>
              <a:endParaRPr lang="en-US" sz="1600" noProof="1">
                <a:solidFill>
                  <a:srgbClr val="002060"/>
                </a:solidFill>
              </a:endParaRP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noProof="1" smtClean="0">
                  <a:solidFill>
                    <a:srgbClr val="002060"/>
                  </a:solidFill>
                </a:rPr>
                <a:t>Осуществляет</a:t>
              </a:r>
            </a:p>
            <a:p>
              <a:r>
                <a:rPr lang="ru-RU" sz="1600" noProof="1">
                  <a:solidFill>
                    <a:srgbClr val="002060"/>
                  </a:solidFill>
                </a:rPr>
                <a:t>о</a:t>
              </a:r>
              <a:r>
                <a:rPr lang="ru-RU" sz="1600" noProof="1" smtClean="0">
                  <a:solidFill>
                    <a:srgbClr val="002060"/>
                  </a:solidFill>
                </a:rPr>
                <a:t>братную связь </a:t>
              </a:r>
            </a:p>
            <a:p>
              <a:r>
                <a:rPr lang="ru-RU" sz="1600" noProof="1" smtClean="0">
                  <a:solidFill>
                    <a:srgbClr val="002060"/>
                  </a:solidFill>
                </a:rPr>
                <a:t>по</a:t>
              </a:r>
            </a:p>
            <a:p>
              <a:r>
                <a:rPr lang="ru-RU" sz="1600" noProof="1" smtClean="0">
                  <a:solidFill>
                    <a:srgbClr val="002060"/>
                  </a:solidFill>
                </a:rPr>
                <a:t> корректировке</a:t>
              </a:r>
            </a:p>
            <a:p>
              <a:r>
                <a:rPr lang="ru-RU" sz="1600" noProof="1" smtClean="0">
                  <a:solidFill>
                    <a:srgbClr val="002060"/>
                  </a:solidFill>
                </a:rPr>
                <a:t>темы</a:t>
              </a:r>
              <a:endParaRPr lang="en-US" sz="1600" noProof="1">
                <a:solidFill>
                  <a:srgbClr val="002060"/>
                </a:solidFill>
              </a:endParaRPr>
            </a:p>
            <a:p>
              <a:pPr marL="285750" indent="-285750">
                <a:buFont typeface="Wingdings" pitchFamily="2" charset="2"/>
                <a:buChar char="§"/>
              </a:pPr>
              <a:r>
                <a:rPr lang="ru-RU" sz="1600" noProof="1" smtClean="0">
                  <a:solidFill>
                    <a:srgbClr val="002060"/>
                  </a:solidFill>
                </a:rPr>
                <a:t>Распределяет </a:t>
              </a:r>
            </a:p>
            <a:p>
              <a:r>
                <a:rPr lang="ru-RU" sz="1600" noProof="1">
                  <a:solidFill>
                    <a:srgbClr val="002060"/>
                  </a:solidFill>
                </a:rPr>
                <a:t>н</a:t>
              </a:r>
              <a:r>
                <a:rPr lang="ru-RU" sz="1600" noProof="1" smtClean="0">
                  <a:solidFill>
                    <a:srgbClr val="002060"/>
                  </a:solidFill>
                </a:rPr>
                <a:t>агрузку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ru-RU" sz="1600" noProof="1" smtClean="0">
                  <a:solidFill>
                    <a:srgbClr val="002060"/>
                  </a:solidFill>
                </a:rPr>
                <a:t>Получает базу </a:t>
              </a:r>
            </a:p>
            <a:p>
              <a:r>
                <a:rPr lang="ru-RU" sz="1600" noProof="1" smtClean="0">
                  <a:solidFill>
                    <a:srgbClr val="002060"/>
                  </a:solidFill>
                </a:rPr>
                <a:t>данных </a:t>
              </a:r>
            </a:p>
            <a:p>
              <a:r>
                <a:rPr lang="ru-RU" sz="1600" noProof="1" smtClean="0">
                  <a:solidFill>
                    <a:srgbClr val="002060"/>
                  </a:solidFill>
                </a:rPr>
                <a:t>заказчиков и тем</a:t>
              </a:r>
              <a:r>
                <a:rPr lang="en-US" sz="1600" noProof="1">
                  <a:solidFill>
                    <a:schemeClr val="bg1"/>
                  </a:solidFill>
                </a:rPr>
                <a:t/>
              </a:r>
              <a:br>
                <a:rPr lang="en-US" sz="1600" noProof="1">
                  <a:solidFill>
                    <a:schemeClr val="bg1"/>
                  </a:solidFill>
                </a:rPr>
              </a:br>
              <a:endParaRPr lang="en-US" sz="1600" noProof="1">
                <a:solidFill>
                  <a:schemeClr val="bg1"/>
                </a:solidFill>
              </a:endParaRPr>
            </a:p>
          </p:txBody>
        </p:sp>
      </p:grpSp>
      <p:sp>
        <p:nvSpPr>
          <p:cNvPr id="3" name="Parallelogramm 2"/>
          <p:cNvSpPr/>
          <p:nvPr/>
        </p:nvSpPr>
        <p:spPr bwMode="auto">
          <a:xfrm flipH="1">
            <a:off x="3059831" y="1703207"/>
            <a:ext cx="2431059" cy="375494"/>
          </a:xfrm>
          <a:prstGeom prst="parallelogram">
            <a:avLst>
              <a:gd name="adj" fmla="val 38915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0"/>
          </a:gradFill>
          <a:ln w="12700">
            <a:noFill/>
            <a:miter lim="800000"/>
            <a:headEnd/>
            <a:tailEnd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txBody>
          <a:bodyPr lIns="36000" tIns="72000" rIns="108000" bIns="72000" anchor="ctr"/>
          <a:lstStyle/>
          <a:p>
            <a:pPr algn="l" defTabSz="801688" eaLnBrk="0" hangingPunct="0"/>
            <a:r>
              <a:rPr lang="ru-RU" sz="22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Студент</a:t>
            </a:r>
            <a:endParaRPr lang="de-DE" sz="22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Arial" charset="0"/>
            </a:endParaRPr>
          </a:p>
        </p:txBody>
      </p:sp>
      <p:sp>
        <p:nvSpPr>
          <p:cNvPr id="28" name="Parallelogramm 27"/>
          <p:cNvSpPr/>
          <p:nvPr/>
        </p:nvSpPr>
        <p:spPr bwMode="auto">
          <a:xfrm flipH="1">
            <a:off x="6012160" y="1721927"/>
            <a:ext cx="2667526" cy="432545"/>
          </a:xfrm>
          <a:prstGeom prst="parallelogram">
            <a:avLst>
              <a:gd name="adj" fmla="val 38915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0"/>
          </a:gradFill>
          <a:ln w="12700">
            <a:noFill/>
            <a:miter lim="800000"/>
            <a:headEnd/>
            <a:tailEnd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txBody>
          <a:bodyPr lIns="36000" tIns="72000" rIns="108000" bIns="72000" anchor="ctr"/>
          <a:lstStyle/>
          <a:p>
            <a:pPr algn="l" defTabSz="801688" eaLnBrk="0" hangingPunct="0"/>
            <a:r>
              <a:rPr lang="ru-RU" sz="22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Университет</a:t>
            </a:r>
            <a:endParaRPr lang="de-DE" sz="22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Arial" charset="0"/>
            </a:endParaRPr>
          </a:p>
        </p:txBody>
      </p:sp>
      <p:sp>
        <p:nvSpPr>
          <p:cNvPr id="31" name="Freihandform 30"/>
          <p:cNvSpPr/>
          <p:nvPr/>
        </p:nvSpPr>
        <p:spPr bwMode="auto">
          <a:xfrm>
            <a:off x="359298" y="1692236"/>
            <a:ext cx="2393825" cy="424346"/>
          </a:xfrm>
          <a:custGeom>
            <a:avLst/>
            <a:gdLst>
              <a:gd name="connsiteX0" fmla="*/ 2277978 w 2449094"/>
              <a:gd name="connsiteY0" fmla="*/ 0 h 443832"/>
              <a:gd name="connsiteX1" fmla="*/ 2449094 w 2449094"/>
              <a:gd name="connsiteY1" fmla="*/ 443832 h 443832"/>
              <a:gd name="connsiteX2" fmla="*/ 0 w 2449094"/>
              <a:gd name="connsiteY2" fmla="*/ 443832 h 443832"/>
              <a:gd name="connsiteX3" fmla="*/ 0 w 2449094"/>
              <a:gd name="connsiteY3" fmla="*/ 5348 h 443832"/>
              <a:gd name="connsiteX4" fmla="*/ 2277978 w 2449094"/>
              <a:gd name="connsiteY4" fmla="*/ 0 h 44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9094" h="443832">
                <a:moveTo>
                  <a:pt x="2277978" y="0"/>
                </a:moveTo>
                <a:lnTo>
                  <a:pt x="2449094" y="443832"/>
                </a:lnTo>
                <a:lnTo>
                  <a:pt x="0" y="443832"/>
                </a:lnTo>
                <a:lnTo>
                  <a:pt x="0" y="5348"/>
                </a:lnTo>
                <a:lnTo>
                  <a:pt x="2277978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0"/>
          </a:gradFill>
          <a:ln w="12700">
            <a:noFill/>
            <a:miter lim="800000"/>
            <a:headEnd/>
            <a:tailEnd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txBody>
          <a:bodyPr lIns="108000" tIns="72000" rIns="108000" bIns="72000" anchor="ctr"/>
          <a:lstStyle/>
          <a:p>
            <a:pPr algn="l" defTabSz="801688" eaLnBrk="0" hangingPunct="0"/>
            <a:r>
              <a:rPr lang="ru-RU" sz="22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Заказчик</a:t>
            </a:r>
            <a:endParaRPr lang="de-DE" sz="2200" b="1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1044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647564" y="90782"/>
            <a:ext cx="8147248" cy="792088"/>
          </a:xfrm>
        </p:spPr>
        <p:txBody>
          <a:bodyPr/>
          <a:lstStyle/>
          <a:p>
            <a:pPr algn="l"/>
            <a:r>
              <a:rPr lang="ru-RU" sz="2600" b="1" kern="1200" dirty="0">
                <a:solidFill>
                  <a:srgbClr val="003399"/>
                </a:solidFill>
                <a:latin typeface="Gulim" pitchFamily="34" charset="-127"/>
                <a:ea typeface="SimSun" pitchFamily="2" charset="-122"/>
                <a:cs typeface="Arial" charset="0"/>
              </a:rPr>
              <a:t>Взаимодействие </a:t>
            </a:r>
            <a:br>
              <a:rPr lang="ru-RU" sz="2600" b="1" kern="1200" dirty="0">
                <a:solidFill>
                  <a:srgbClr val="003399"/>
                </a:solidFill>
                <a:latin typeface="Gulim" pitchFamily="34" charset="-127"/>
                <a:ea typeface="SimSun" pitchFamily="2" charset="-122"/>
                <a:cs typeface="Arial" charset="0"/>
              </a:rPr>
            </a:br>
            <a:r>
              <a:rPr lang="ru-RU" sz="2600" b="1" kern="1200" dirty="0">
                <a:solidFill>
                  <a:srgbClr val="003399"/>
                </a:solidFill>
                <a:latin typeface="Gulim" pitchFamily="34" charset="-127"/>
                <a:ea typeface="SimSun" pitchFamily="2" charset="-122"/>
                <a:cs typeface="Arial" charset="0"/>
              </a:rPr>
              <a:t>в системе подготовки кадров</a:t>
            </a:r>
          </a:p>
        </p:txBody>
      </p:sp>
      <p:sp>
        <p:nvSpPr>
          <p:cNvPr id="23555" name="Содержимое 2"/>
          <p:cNvSpPr>
            <a:spLocks noGrp="1"/>
          </p:cNvSpPr>
          <p:nvPr>
            <p:ph idx="1"/>
          </p:nvPr>
        </p:nvSpPr>
        <p:spPr>
          <a:xfrm>
            <a:off x="6732240" y="4149080"/>
            <a:ext cx="2307674" cy="2304256"/>
          </a:xfrm>
        </p:spPr>
        <p:txBody>
          <a:bodyPr/>
          <a:lstStyle/>
          <a:p>
            <a:pPr marL="0" indent="0" algn="just" eaLnBrk="1" fontAlgn="auto" hangingPunct="1">
              <a:spcBef>
                <a:spcPts val="0"/>
              </a:spcBef>
              <a:buNone/>
            </a:pPr>
            <a:r>
              <a:rPr lang="ru-RU" sz="1600" kern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Один из </a:t>
            </a:r>
            <a:r>
              <a:rPr lang="en-US" sz="1600" kern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KPI</a:t>
            </a:r>
            <a:r>
              <a:rPr lang="ru-RU" sz="1600" kern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kern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для </a:t>
            </a:r>
          </a:p>
          <a:p>
            <a:pPr marL="0" indent="0" algn="just" eaLnBrk="1" fontAlgn="auto" hangingPunct="1">
              <a:spcBef>
                <a:spcPts val="0"/>
              </a:spcBef>
              <a:buNone/>
            </a:pPr>
            <a:r>
              <a:rPr lang="ru-RU" sz="1600" kern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определения </a:t>
            </a:r>
          </a:p>
          <a:p>
            <a:pPr marL="0" indent="0" algn="just" eaLnBrk="1" fontAlgn="auto" hangingPunct="1">
              <a:spcBef>
                <a:spcPts val="0"/>
              </a:spcBef>
              <a:buNone/>
            </a:pPr>
            <a:r>
              <a:rPr lang="ru-RU" sz="1600" kern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уровня</a:t>
            </a:r>
            <a:endParaRPr lang="ru-RU" sz="1600" kern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indent="0" algn="just" eaLnBrk="1" fontAlgn="auto" hangingPunct="1">
              <a:spcBef>
                <a:spcPts val="0"/>
              </a:spcBef>
              <a:buNone/>
            </a:pPr>
            <a:r>
              <a:rPr lang="ru-RU" sz="1600" kern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материального </a:t>
            </a:r>
          </a:p>
          <a:p>
            <a:pPr marL="0" indent="0" algn="just" eaLnBrk="1" fontAlgn="auto" hangingPunct="1">
              <a:spcBef>
                <a:spcPts val="0"/>
              </a:spcBef>
              <a:buNone/>
            </a:pPr>
            <a:r>
              <a:rPr lang="ru-RU" sz="1600" kern="1200" dirty="0">
                <a:latin typeface="Verdana" pitchFamily="34" charset="0"/>
                <a:ea typeface="Verdana" pitchFamily="34" charset="0"/>
                <a:cs typeface="Verdana" pitchFamily="34" charset="0"/>
              </a:rPr>
              <a:t>стимулирования </a:t>
            </a:r>
          </a:p>
          <a:p>
            <a:pPr marL="0" indent="0" algn="just" eaLnBrk="1" fontAlgn="auto" hangingPunct="1">
              <a:spcBef>
                <a:spcPts val="0"/>
              </a:spcBef>
              <a:buNone/>
            </a:pPr>
            <a:r>
              <a:rPr lang="ru-RU" sz="1600" kern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руководителей </a:t>
            </a:r>
          </a:p>
          <a:p>
            <a:pPr marL="0" indent="0" algn="just" eaLnBrk="1" fontAlgn="auto" hangingPunct="1">
              <a:spcBef>
                <a:spcPts val="0"/>
              </a:spcBef>
              <a:buNone/>
            </a:pPr>
            <a:r>
              <a:rPr lang="ru-RU" sz="1600" kern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институтов</a:t>
            </a:r>
            <a:endParaRPr lang="ru-RU" sz="1600" kern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940" y="980728"/>
            <a:ext cx="5007974" cy="2536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3760" y="1430338"/>
            <a:ext cx="37840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just" eaLnBrk="1" fontAlgn="auto" hangingPunct="1">
              <a:spcBef>
                <a:spcPts val="0"/>
              </a:spcBef>
            </a:pPr>
            <a:r>
              <a:rPr lang="ru-RU" sz="20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электронный </a:t>
            </a:r>
          </a:p>
          <a:p>
            <a:pPr marL="0" algn="just" eaLnBrk="1" fontAlgn="auto" hangingPunct="1">
              <a:spcBef>
                <a:spcPts val="0"/>
              </a:spcBef>
            </a:pPr>
            <a:r>
              <a:rPr lang="ru-RU" sz="2000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портал </a:t>
            </a:r>
            <a:r>
              <a:rPr lang="ru-RU" sz="20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«внешнего заказа» на курсовые и дипломные работы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43761" y="2449272"/>
            <a:ext cx="34923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9" t="13415" r="1853" b="12947"/>
          <a:stretch/>
        </p:blipFill>
        <p:spPr bwMode="auto">
          <a:xfrm>
            <a:off x="11276" y="3339218"/>
            <a:ext cx="6592883" cy="3518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 bwMode="auto">
          <a:xfrm>
            <a:off x="431540" y="6093296"/>
            <a:ext cx="5076564" cy="18002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ulim" pitchFamily="34" charset="-127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8119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7018309"/>
              </p:ext>
            </p:extLst>
          </p:nvPr>
        </p:nvGraphicFramePr>
        <p:xfrm>
          <a:off x="179512" y="1052736"/>
          <a:ext cx="8856984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9" name="Прямая соединительная линия 8"/>
          <p:cNvCxnSpPr/>
          <p:nvPr/>
        </p:nvCxnSpPr>
        <p:spPr>
          <a:xfrm flipV="1">
            <a:off x="1043608" y="4693060"/>
            <a:ext cx="5601154" cy="3208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236296" y="4509120"/>
            <a:ext cx="1403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Медиана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79%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47564" y="90782"/>
            <a:ext cx="8147248" cy="792088"/>
          </a:xfrm>
          <a:prstGeom prst="rect">
            <a:avLst/>
          </a:prstGeom>
        </p:spPr>
        <p:txBody>
          <a:bodyPr/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  <a:sym typeface="Gulim" pitchFamily="34" charset="-127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ulim" pitchFamily="34" charset="-127"/>
                <a:ea typeface="Gulim" pitchFamily="34" charset="-127"/>
                <a:sym typeface="Gulim" pitchFamily="34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ulim" pitchFamily="34" charset="-127"/>
                <a:ea typeface="Gulim" pitchFamily="34" charset="-127"/>
                <a:sym typeface="Gulim" pitchFamily="34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ulim" pitchFamily="34" charset="-127"/>
                <a:ea typeface="Gulim" pitchFamily="34" charset="-127"/>
                <a:sym typeface="Gulim" pitchFamily="34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ulim" pitchFamily="34" charset="-127"/>
                <a:ea typeface="Gulim" pitchFamily="34" charset="-127"/>
                <a:sym typeface="Gulim" pitchFamily="34" charset="-127"/>
              </a:defRPr>
            </a:lvl5pPr>
            <a:lvl6pPr marL="4572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ulim" pitchFamily="34" charset="-127"/>
                <a:ea typeface="Gulim" pitchFamily="34" charset="-127"/>
                <a:sym typeface="Gulim" pitchFamily="34" charset="-127"/>
              </a:defRPr>
            </a:lvl6pPr>
            <a:lvl7pPr marL="9144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ulim" pitchFamily="34" charset="-127"/>
                <a:ea typeface="Gulim" pitchFamily="34" charset="-127"/>
                <a:sym typeface="Gulim" pitchFamily="34" charset="-127"/>
              </a:defRPr>
            </a:lvl7pPr>
            <a:lvl8pPr marL="13716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ulim" pitchFamily="34" charset="-127"/>
                <a:ea typeface="Gulim" pitchFamily="34" charset="-127"/>
                <a:sym typeface="Gulim" pitchFamily="34" charset="-127"/>
              </a:defRPr>
            </a:lvl8pPr>
            <a:lvl9pPr marL="1828800"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ulim" pitchFamily="34" charset="-127"/>
                <a:ea typeface="Gulim" pitchFamily="34" charset="-127"/>
                <a:sym typeface="Gulim" pitchFamily="34" charset="-127"/>
              </a:defRPr>
            </a:lvl9pPr>
          </a:lstStyle>
          <a:p>
            <a:pPr algn="l"/>
            <a:r>
              <a:rPr lang="ru-RU" sz="2600" b="1" kern="1200" dirty="0" smtClean="0">
                <a:solidFill>
                  <a:srgbClr val="003399"/>
                </a:solidFill>
                <a:latin typeface="Gulim" pitchFamily="34" charset="-127"/>
                <a:ea typeface="SimSun" pitchFamily="2" charset="-122"/>
                <a:cs typeface="Arial" charset="0"/>
              </a:rPr>
              <a:t>Взаимодействие </a:t>
            </a:r>
            <a:br>
              <a:rPr lang="ru-RU" sz="2600" b="1" kern="1200" dirty="0" smtClean="0">
                <a:solidFill>
                  <a:srgbClr val="003399"/>
                </a:solidFill>
                <a:latin typeface="Gulim" pitchFamily="34" charset="-127"/>
                <a:ea typeface="SimSun" pitchFamily="2" charset="-122"/>
                <a:cs typeface="Arial" charset="0"/>
              </a:rPr>
            </a:br>
            <a:r>
              <a:rPr lang="ru-RU" sz="2600" b="1" kern="1200" dirty="0" smtClean="0">
                <a:solidFill>
                  <a:srgbClr val="003399"/>
                </a:solidFill>
                <a:latin typeface="Gulim" pitchFamily="34" charset="-127"/>
                <a:ea typeface="SimSun" pitchFamily="2" charset="-122"/>
                <a:cs typeface="Arial" charset="0"/>
              </a:rPr>
              <a:t>в системе подготовки кадров</a:t>
            </a:r>
            <a:endParaRPr lang="ru-RU" sz="2600" b="1" kern="1200" dirty="0">
              <a:solidFill>
                <a:srgbClr val="003399"/>
              </a:solidFill>
              <a:latin typeface="Gulim" pitchFamily="34" charset="-127"/>
              <a:ea typeface="SimSun" pitchFamily="2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85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" y="-99392"/>
            <a:ext cx="917790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332656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65A5"/>
              </a:solidFill>
              <a:effectLst/>
              <a:uLnTx/>
              <a:uFillTx/>
              <a:latin typeface="PT Serif" pitchFamily="18" charset="-52"/>
              <a:ea typeface="PT Serif" pitchFamily="18" charset="-52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12794"/>
            <a:ext cx="7596540" cy="1840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600" b="1" dirty="0" smtClean="0">
                <a:solidFill>
                  <a:srgbClr val="003399"/>
                </a:solidFill>
                <a:cs typeface="Arial" charset="0"/>
                <a:sym typeface="Gulim" pitchFamily="34" charset="-127"/>
              </a:rPr>
              <a:t>Взаимодействие </a:t>
            </a:r>
            <a:r>
              <a:rPr lang="ru-RU" sz="2600" b="1" dirty="0">
                <a:solidFill>
                  <a:srgbClr val="003399"/>
                </a:solidFill>
                <a:cs typeface="Arial" charset="0"/>
                <a:sym typeface="Gulim" pitchFamily="34" charset="-127"/>
              </a:rPr>
              <a:t>в системе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600" b="1" dirty="0">
                <a:solidFill>
                  <a:srgbClr val="003399"/>
                </a:solidFill>
                <a:cs typeface="Arial" charset="0"/>
                <a:sym typeface="Gulim" pitchFamily="34" charset="-127"/>
              </a:rPr>
              <a:t>трудоустройства: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kumimoji="0" lang="ru-RU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туденческая</a:t>
            </a: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электронная 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биржа труда (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http://job.kantiana.ru</a:t>
            </a: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57"/>
          <a:stretch/>
        </p:blipFill>
        <p:spPr>
          <a:xfrm>
            <a:off x="69708" y="1828019"/>
            <a:ext cx="9038492" cy="5329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537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7908" cy="6858000"/>
          </a:xfrm>
          <a:prstGeom prst="rect">
            <a:avLst/>
          </a:prstGeom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251519" y="1081192"/>
            <a:ext cx="2633473" cy="5660176"/>
          </a:xfrm>
        </p:spPr>
        <p:txBody>
          <a:bodyPr/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Студенты и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выпускники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могут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воспользоваться поиском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вакансий и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оставить резюме для работодателя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64"/>
          <a:stretch/>
        </p:blipFill>
        <p:spPr>
          <a:xfrm>
            <a:off x="3075974" y="4049689"/>
            <a:ext cx="5760640" cy="2808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611560" y="188640"/>
            <a:ext cx="842493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396" y="836712"/>
            <a:ext cx="6143119" cy="3010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611560" y="125590"/>
            <a:ext cx="6372708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dirty="0">
                <a:solidFill>
                  <a:srgbClr val="003399"/>
                </a:solidFill>
                <a:cs typeface="Arial" charset="0"/>
                <a:sym typeface="Gulim" pitchFamily="34" charset="-127"/>
              </a:rPr>
              <a:t>Взаимодействие в системе </a:t>
            </a:r>
          </a:p>
          <a:p>
            <a:pPr lvl="0" algn="l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dirty="0" smtClean="0">
                <a:solidFill>
                  <a:srgbClr val="003399"/>
                </a:solidFill>
                <a:cs typeface="Arial" charset="0"/>
                <a:sym typeface="Gulim" pitchFamily="34" charset="-127"/>
              </a:rPr>
              <a:t>трудоустройства</a:t>
            </a:r>
            <a:endParaRPr lang="ru-RU" sz="2600" b="1" dirty="0">
              <a:solidFill>
                <a:srgbClr val="003399"/>
              </a:solidFill>
              <a:cs typeface="Arial" charset="0"/>
              <a:sym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1584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7908" cy="6858000"/>
          </a:xfrm>
          <a:prstGeom prst="rect">
            <a:avLst/>
          </a:prstGeom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07504" y="1081192"/>
            <a:ext cx="3024336" cy="5660176"/>
          </a:xfrm>
        </p:spPr>
        <p:txBody>
          <a:bodyPr/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Работодатели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могут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выложить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вакансии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посмотреть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резюме студентов.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этого им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необходимо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зарегистрироваться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 бирже.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188640"/>
            <a:ext cx="842493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587" y="634916"/>
            <a:ext cx="5544616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201273"/>
            <a:ext cx="5933710" cy="26567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5576" y="139888"/>
            <a:ext cx="5255282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003399"/>
                </a:solidFill>
                <a:cs typeface="Arial" charset="0"/>
                <a:sym typeface="Gulim" pitchFamily="34" charset="-127"/>
              </a:rPr>
              <a:t>Взаимодействие </a:t>
            </a:r>
            <a:r>
              <a:rPr lang="ru-RU" sz="2400" b="1" dirty="0">
                <a:solidFill>
                  <a:srgbClr val="003399"/>
                </a:solidFill>
                <a:cs typeface="Arial" charset="0"/>
                <a:sym typeface="Gulim" pitchFamily="34" charset="-127"/>
              </a:rPr>
              <a:t>в </a:t>
            </a:r>
            <a:r>
              <a:rPr lang="ru-RU" sz="2400" b="1" dirty="0" smtClean="0">
                <a:solidFill>
                  <a:srgbClr val="003399"/>
                </a:solidFill>
                <a:cs typeface="Arial" charset="0"/>
                <a:sym typeface="Gulim" pitchFamily="34" charset="-127"/>
              </a:rPr>
              <a:t>системе трудоустройства </a:t>
            </a:r>
            <a:endParaRPr lang="ru-RU" sz="2400" b="1" dirty="0">
              <a:solidFill>
                <a:srgbClr val="003399"/>
              </a:solidFill>
              <a:cs typeface="Arial" charset="0"/>
              <a:sym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3718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4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Line 1557"/>
          <p:cNvSpPr>
            <a:spLocks noChangeShapeType="1"/>
          </p:cNvSpPr>
          <p:nvPr/>
        </p:nvSpPr>
        <p:spPr bwMode="auto">
          <a:xfrm>
            <a:off x="1632046" y="5942012"/>
            <a:ext cx="1588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51" name="Line 1558"/>
          <p:cNvSpPr>
            <a:spLocks noChangeShapeType="1"/>
          </p:cNvSpPr>
          <p:nvPr/>
        </p:nvSpPr>
        <p:spPr bwMode="auto">
          <a:xfrm>
            <a:off x="1632046" y="5942012"/>
            <a:ext cx="1588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52" name="Line 1561"/>
          <p:cNvSpPr>
            <a:spLocks noChangeShapeType="1"/>
          </p:cNvSpPr>
          <p:nvPr/>
        </p:nvSpPr>
        <p:spPr bwMode="auto">
          <a:xfrm>
            <a:off x="1419321" y="6103937"/>
            <a:ext cx="1588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53" name="Line 1562"/>
          <p:cNvSpPr>
            <a:spLocks noChangeShapeType="1"/>
          </p:cNvSpPr>
          <p:nvPr/>
        </p:nvSpPr>
        <p:spPr bwMode="auto">
          <a:xfrm>
            <a:off x="1419321" y="6103937"/>
            <a:ext cx="1588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54" name="Line 1574"/>
          <p:cNvSpPr>
            <a:spLocks noChangeShapeType="1"/>
          </p:cNvSpPr>
          <p:nvPr/>
        </p:nvSpPr>
        <p:spPr bwMode="auto">
          <a:xfrm>
            <a:off x="1406621" y="5957887"/>
            <a:ext cx="1588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55" name="Line 1575"/>
          <p:cNvSpPr>
            <a:spLocks noChangeShapeType="1"/>
          </p:cNvSpPr>
          <p:nvPr/>
        </p:nvSpPr>
        <p:spPr bwMode="auto">
          <a:xfrm>
            <a:off x="1406621" y="5957887"/>
            <a:ext cx="1588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56" name="Line 1598"/>
          <p:cNvSpPr>
            <a:spLocks noChangeShapeType="1"/>
          </p:cNvSpPr>
          <p:nvPr/>
        </p:nvSpPr>
        <p:spPr bwMode="auto">
          <a:xfrm>
            <a:off x="4587971" y="6176962"/>
            <a:ext cx="1588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57" name="Line 1599"/>
          <p:cNvSpPr>
            <a:spLocks noChangeShapeType="1"/>
          </p:cNvSpPr>
          <p:nvPr/>
        </p:nvSpPr>
        <p:spPr bwMode="auto">
          <a:xfrm>
            <a:off x="4587971" y="6176962"/>
            <a:ext cx="1588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58" name="Line 1602"/>
          <p:cNvSpPr>
            <a:spLocks noChangeShapeType="1"/>
          </p:cNvSpPr>
          <p:nvPr/>
        </p:nvSpPr>
        <p:spPr bwMode="auto">
          <a:xfrm>
            <a:off x="4562571" y="6024562"/>
            <a:ext cx="1588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59" name="Line 1603"/>
          <p:cNvSpPr>
            <a:spLocks noChangeShapeType="1"/>
          </p:cNvSpPr>
          <p:nvPr/>
        </p:nvSpPr>
        <p:spPr bwMode="auto">
          <a:xfrm>
            <a:off x="4562571" y="6024562"/>
            <a:ext cx="1588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60" name="AutoShape 3030"/>
          <p:cNvSpPr>
            <a:spLocks noChangeArrowheads="1"/>
          </p:cNvSpPr>
          <p:nvPr/>
        </p:nvSpPr>
        <p:spPr bwMode="auto">
          <a:xfrm>
            <a:off x="-114690" y="4634862"/>
            <a:ext cx="3189566" cy="1827318"/>
          </a:xfrm>
          <a:prstGeom prst="cube">
            <a:avLst>
              <a:gd name="adj" fmla="val 32713"/>
            </a:avLst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ea typeface="Gulim" pitchFamily="34" charset="-127"/>
              <a:sym typeface="Gulim" pitchFamily="34" charset="-127"/>
            </a:endParaRPr>
          </a:p>
        </p:txBody>
      </p:sp>
      <p:sp>
        <p:nvSpPr>
          <p:cNvPr id="2061" name="AutoShape 3031"/>
          <p:cNvSpPr>
            <a:spLocks noChangeArrowheads="1"/>
          </p:cNvSpPr>
          <p:nvPr/>
        </p:nvSpPr>
        <p:spPr bwMode="auto">
          <a:xfrm>
            <a:off x="1858618" y="4293454"/>
            <a:ext cx="2471226" cy="2147788"/>
          </a:xfrm>
          <a:prstGeom prst="cube">
            <a:avLst>
              <a:gd name="adj" fmla="val 32713"/>
            </a:avLst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ea typeface="Gulim" pitchFamily="34" charset="-127"/>
              <a:sym typeface="Gulim" pitchFamily="34" charset="-127"/>
            </a:endParaRPr>
          </a:p>
        </p:txBody>
      </p:sp>
      <p:sp>
        <p:nvSpPr>
          <p:cNvPr id="2062" name="AutoShape 3032"/>
          <p:cNvSpPr>
            <a:spLocks noChangeArrowheads="1"/>
          </p:cNvSpPr>
          <p:nvPr/>
        </p:nvSpPr>
        <p:spPr bwMode="auto">
          <a:xfrm>
            <a:off x="3338350" y="3597871"/>
            <a:ext cx="2716076" cy="2846635"/>
          </a:xfrm>
          <a:prstGeom prst="cube">
            <a:avLst>
              <a:gd name="adj" fmla="val 32713"/>
            </a:avLst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ea typeface="Gulim" pitchFamily="34" charset="-127"/>
              <a:sym typeface="Gulim" pitchFamily="34" charset="-127"/>
            </a:endParaRPr>
          </a:p>
        </p:txBody>
      </p:sp>
      <p:grpSp>
        <p:nvGrpSpPr>
          <p:cNvPr id="2063" name="Group 15"/>
          <p:cNvGrpSpPr>
            <a:grpSpLocks/>
          </p:cNvGrpSpPr>
          <p:nvPr/>
        </p:nvGrpSpPr>
        <p:grpSpPr bwMode="auto">
          <a:xfrm>
            <a:off x="229595" y="3125021"/>
            <a:ext cx="1667678" cy="1933575"/>
            <a:chOff x="0" y="0"/>
            <a:chExt cx="952" cy="1106"/>
          </a:xfrm>
        </p:grpSpPr>
        <p:sp>
          <p:nvSpPr>
            <p:cNvPr id="2109" name="Oval 3055"/>
            <p:cNvSpPr>
              <a:spLocks noChangeArrowheads="1"/>
            </p:cNvSpPr>
            <p:nvPr/>
          </p:nvSpPr>
          <p:spPr bwMode="auto">
            <a:xfrm rot="-2771362">
              <a:off x="0" y="0"/>
              <a:ext cx="952" cy="952"/>
            </a:xfrm>
            <a:prstGeom prst="ellipse">
              <a:avLst/>
            </a:prstGeom>
            <a:gradFill rotWithShape="1">
              <a:gsLst>
                <a:gs pos="0">
                  <a:srgbClr val="6666FF"/>
                </a:gs>
                <a:gs pos="100000">
                  <a:srgbClr val="2F2F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Gulim" pitchFamily="34" charset="-127"/>
                <a:sym typeface="Gulim" pitchFamily="34" charset="-127"/>
              </a:endParaRPr>
            </a:p>
          </p:txBody>
        </p:sp>
        <p:grpSp>
          <p:nvGrpSpPr>
            <p:cNvPr id="2110" name="Group 17"/>
            <p:cNvGrpSpPr>
              <a:grpSpLocks/>
            </p:cNvGrpSpPr>
            <p:nvPr/>
          </p:nvGrpSpPr>
          <p:grpSpPr bwMode="auto">
            <a:xfrm>
              <a:off x="274" y="979"/>
              <a:ext cx="403" cy="127"/>
              <a:chOff x="0" y="0"/>
              <a:chExt cx="576" cy="181"/>
            </a:xfrm>
          </p:grpSpPr>
          <p:sp>
            <p:nvSpPr>
              <p:cNvPr id="2111" name="Oval 305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" cy="181"/>
              </a:xfrm>
              <a:prstGeom prst="ellipse">
                <a:avLst/>
              </a:prstGeom>
              <a:solidFill>
                <a:srgbClr val="808080">
                  <a:alpha val="65097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ea typeface="Gulim" pitchFamily="34" charset="-127"/>
                  <a:sym typeface="Gulim" pitchFamily="34" charset="-127"/>
                </a:endParaRPr>
              </a:p>
            </p:txBody>
          </p:sp>
          <p:sp>
            <p:nvSpPr>
              <p:cNvPr id="2112" name="Oval 3058"/>
              <p:cNvSpPr>
                <a:spLocks noChangeArrowheads="1"/>
              </p:cNvSpPr>
              <p:nvPr/>
            </p:nvSpPr>
            <p:spPr bwMode="auto">
              <a:xfrm>
                <a:off x="105" y="33"/>
                <a:ext cx="366" cy="115"/>
              </a:xfrm>
              <a:prstGeom prst="ellipse">
                <a:avLst/>
              </a:prstGeom>
              <a:solidFill>
                <a:srgbClr val="808080">
                  <a:alpha val="65097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ea typeface="Gulim" pitchFamily="34" charset="-127"/>
                  <a:sym typeface="Gulim" pitchFamily="34" charset="-127"/>
                </a:endParaRPr>
              </a:p>
            </p:txBody>
          </p:sp>
        </p:grpSp>
      </p:grpSp>
      <p:sp>
        <p:nvSpPr>
          <p:cNvPr id="2064" name="Line 3060"/>
          <p:cNvSpPr>
            <a:spLocks noChangeShapeType="1"/>
          </p:cNvSpPr>
          <p:nvPr/>
        </p:nvSpPr>
        <p:spPr bwMode="auto">
          <a:xfrm>
            <a:off x="1840288" y="4806842"/>
            <a:ext cx="11407" cy="1125782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65" name="Line 3061"/>
          <p:cNvSpPr>
            <a:spLocks noChangeShapeType="1"/>
          </p:cNvSpPr>
          <p:nvPr/>
        </p:nvSpPr>
        <p:spPr bwMode="auto">
          <a:xfrm flipH="1">
            <a:off x="3443844" y="4323776"/>
            <a:ext cx="1" cy="1575374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2067" name="Group 23"/>
          <p:cNvGrpSpPr>
            <a:grpSpLocks/>
          </p:cNvGrpSpPr>
          <p:nvPr/>
        </p:nvGrpSpPr>
        <p:grpSpPr bwMode="auto">
          <a:xfrm>
            <a:off x="2029284" y="2786341"/>
            <a:ext cx="1651898" cy="1872149"/>
            <a:chOff x="0" y="0"/>
            <a:chExt cx="952" cy="1106"/>
          </a:xfrm>
        </p:grpSpPr>
        <p:sp>
          <p:nvSpPr>
            <p:cNvPr id="2105" name="Oval 3050"/>
            <p:cNvSpPr>
              <a:spLocks noChangeArrowheads="1"/>
            </p:cNvSpPr>
            <p:nvPr/>
          </p:nvSpPr>
          <p:spPr bwMode="auto">
            <a:xfrm rot="-2771362">
              <a:off x="0" y="0"/>
              <a:ext cx="952" cy="952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76002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Gulim" pitchFamily="34" charset="-127"/>
                <a:sym typeface="Gulim" pitchFamily="34" charset="-127"/>
              </a:endParaRPr>
            </a:p>
          </p:txBody>
        </p:sp>
        <p:grpSp>
          <p:nvGrpSpPr>
            <p:cNvPr id="2106" name="Group 25"/>
            <p:cNvGrpSpPr>
              <a:grpSpLocks/>
            </p:cNvGrpSpPr>
            <p:nvPr/>
          </p:nvGrpSpPr>
          <p:grpSpPr bwMode="auto">
            <a:xfrm>
              <a:off x="274" y="979"/>
              <a:ext cx="403" cy="127"/>
              <a:chOff x="0" y="0"/>
              <a:chExt cx="576" cy="181"/>
            </a:xfrm>
          </p:grpSpPr>
          <p:sp>
            <p:nvSpPr>
              <p:cNvPr id="2107" name="Oval 306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" cy="181"/>
              </a:xfrm>
              <a:prstGeom prst="ellipse">
                <a:avLst/>
              </a:prstGeom>
              <a:solidFill>
                <a:srgbClr val="808080">
                  <a:alpha val="65097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ea typeface="Gulim" pitchFamily="34" charset="-127"/>
                  <a:sym typeface="Gulim" pitchFamily="34" charset="-127"/>
                </a:endParaRPr>
              </a:p>
            </p:txBody>
          </p:sp>
          <p:sp>
            <p:nvSpPr>
              <p:cNvPr id="2108" name="Oval 3066"/>
              <p:cNvSpPr>
                <a:spLocks noChangeArrowheads="1"/>
              </p:cNvSpPr>
              <p:nvPr/>
            </p:nvSpPr>
            <p:spPr bwMode="auto">
              <a:xfrm>
                <a:off x="105" y="33"/>
                <a:ext cx="366" cy="115"/>
              </a:xfrm>
              <a:prstGeom prst="ellipse">
                <a:avLst/>
              </a:prstGeom>
              <a:solidFill>
                <a:srgbClr val="808080">
                  <a:alpha val="65097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ea typeface="Gulim" pitchFamily="34" charset="-127"/>
                  <a:sym typeface="Gulim" pitchFamily="34" charset="-127"/>
                </a:endParaRPr>
              </a:p>
            </p:txBody>
          </p:sp>
        </p:grpSp>
      </p:grpSp>
      <p:grpSp>
        <p:nvGrpSpPr>
          <p:cNvPr id="2068" name="Group 28"/>
          <p:cNvGrpSpPr>
            <a:grpSpLocks/>
          </p:cNvGrpSpPr>
          <p:nvPr/>
        </p:nvGrpSpPr>
        <p:grpSpPr bwMode="auto">
          <a:xfrm>
            <a:off x="3704224" y="2117946"/>
            <a:ext cx="1624011" cy="1924422"/>
            <a:chOff x="0" y="0"/>
            <a:chExt cx="952" cy="1106"/>
          </a:xfrm>
        </p:grpSpPr>
        <p:sp>
          <p:nvSpPr>
            <p:cNvPr id="2101" name="Oval 3043"/>
            <p:cNvSpPr>
              <a:spLocks noChangeArrowheads="1"/>
            </p:cNvSpPr>
            <p:nvPr/>
          </p:nvSpPr>
          <p:spPr bwMode="auto">
            <a:xfrm rot="-2771362">
              <a:off x="0" y="0"/>
              <a:ext cx="952" cy="952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65E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Gulim" pitchFamily="34" charset="-127"/>
                <a:sym typeface="Gulim" pitchFamily="34" charset="-127"/>
              </a:endParaRPr>
            </a:p>
          </p:txBody>
        </p:sp>
        <p:grpSp>
          <p:nvGrpSpPr>
            <p:cNvPr id="2102" name="Group 30"/>
            <p:cNvGrpSpPr>
              <a:grpSpLocks/>
            </p:cNvGrpSpPr>
            <p:nvPr/>
          </p:nvGrpSpPr>
          <p:grpSpPr bwMode="auto">
            <a:xfrm>
              <a:off x="274" y="979"/>
              <a:ext cx="403" cy="127"/>
              <a:chOff x="0" y="0"/>
              <a:chExt cx="576" cy="181"/>
            </a:xfrm>
          </p:grpSpPr>
          <p:sp>
            <p:nvSpPr>
              <p:cNvPr id="2103" name="Oval 306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" cy="181"/>
              </a:xfrm>
              <a:prstGeom prst="ellipse">
                <a:avLst/>
              </a:prstGeom>
              <a:solidFill>
                <a:srgbClr val="808080">
                  <a:alpha val="65097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ea typeface="Gulim" pitchFamily="34" charset="-127"/>
                  <a:sym typeface="Gulim" pitchFamily="34" charset="-127"/>
                </a:endParaRPr>
              </a:p>
            </p:txBody>
          </p:sp>
          <p:sp>
            <p:nvSpPr>
              <p:cNvPr id="2104" name="Oval 3069"/>
              <p:cNvSpPr>
                <a:spLocks noChangeArrowheads="1"/>
              </p:cNvSpPr>
              <p:nvPr/>
            </p:nvSpPr>
            <p:spPr bwMode="auto">
              <a:xfrm>
                <a:off x="105" y="33"/>
                <a:ext cx="366" cy="115"/>
              </a:xfrm>
              <a:prstGeom prst="ellipse">
                <a:avLst/>
              </a:prstGeom>
              <a:solidFill>
                <a:srgbClr val="808080">
                  <a:alpha val="65097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ea typeface="Gulim" pitchFamily="34" charset="-127"/>
                  <a:sym typeface="Gulim" pitchFamily="34" charset="-127"/>
                </a:endParaRPr>
              </a:p>
            </p:txBody>
          </p:sp>
        </p:grpSp>
      </p:grpSp>
      <p:sp>
        <p:nvSpPr>
          <p:cNvPr id="2069" name="AutoShape 3033"/>
          <p:cNvSpPr>
            <a:spLocks noChangeArrowheads="1"/>
          </p:cNvSpPr>
          <p:nvPr/>
        </p:nvSpPr>
        <p:spPr bwMode="auto">
          <a:xfrm>
            <a:off x="5317268" y="2878095"/>
            <a:ext cx="2200464" cy="3557590"/>
          </a:xfrm>
          <a:prstGeom prst="cube">
            <a:avLst>
              <a:gd name="adj" fmla="val 32713"/>
            </a:avLst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ea typeface="Gulim" pitchFamily="34" charset="-127"/>
              <a:sym typeface="Gulim" pitchFamily="34" charset="-127"/>
            </a:endParaRPr>
          </a:p>
        </p:txBody>
      </p:sp>
      <p:grpSp>
        <p:nvGrpSpPr>
          <p:cNvPr id="2070" name="Group 34"/>
          <p:cNvGrpSpPr>
            <a:grpSpLocks/>
          </p:cNvGrpSpPr>
          <p:nvPr/>
        </p:nvGrpSpPr>
        <p:grpSpPr bwMode="auto">
          <a:xfrm>
            <a:off x="5382900" y="1497871"/>
            <a:ext cx="1661672" cy="1868215"/>
            <a:chOff x="0" y="0"/>
            <a:chExt cx="952" cy="1109"/>
          </a:xfrm>
        </p:grpSpPr>
        <p:sp>
          <p:nvSpPr>
            <p:cNvPr id="2097" name="Oval 3035"/>
            <p:cNvSpPr>
              <a:spLocks noChangeArrowheads="1"/>
            </p:cNvSpPr>
            <p:nvPr/>
          </p:nvSpPr>
          <p:spPr bwMode="auto">
            <a:xfrm rot="-2771362">
              <a:off x="0" y="0"/>
              <a:ext cx="952" cy="952"/>
            </a:xfrm>
            <a:prstGeom prst="ellipse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475D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Gulim" pitchFamily="34" charset="-127"/>
                <a:sym typeface="Gulim" pitchFamily="34" charset="-127"/>
              </a:endParaRPr>
            </a:p>
          </p:txBody>
        </p:sp>
        <p:grpSp>
          <p:nvGrpSpPr>
            <p:cNvPr id="2098" name="Group 36"/>
            <p:cNvGrpSpPr>
              <a:grpSpLocks/>
            </p:cNvGrpSpPr>
            <p:nvPr/>
          </p:nvGrpSpPr>
          <p:grpSpPr bwMode="auto">
            <a:xfrm>
              <a:off x="274" y="982"/>
              <a:ext cx="403" cy="127"/>
              <a:chOff x="0" y="0"/>
              <a:chExt cx="576" cy="181"/>
            </a:xfrm>
          </p:grpSpPr>
          <p:sp>
            <p:nvSpPr>
              <p:cNvPr id="2099" name="Oval 307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" cy="181"/>
              </a:xfrm>
              <a:prstGeom prst="ellipse">
                <a:avLst/>
              </a:prstGeom>
              <a:solidFill>
                <a:srgbClr val="808080">
                  <a:alpha val="65097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ea typeface="Gulim" pitchFamily="34" charset="-127"/>
                  <a:sym typeface="Gulim" pitchFamily="34" charset="-127"/>
                </a:endParaRPr>
              </a:p>
            </p:txBody>
          </p:sp>
          <p:sp>
            <p:nvSpPr>
              <p:cNvPr id="2100" name="Oval 3072"/>
              <p:cNvSpPr>
                <a:spLocks noChangeArrowheads="1"/>
              </p:cNvSpPr>
              <p:nvPr/>
            </p:nvSpPr>
            <p:spPr bwMode="auto">
              <a:xfrm>
                <a:off x="105" y="33"/>
                <a:ext cx="366" cy="115"/>
              </a:xfrm>
              <a:prstGeom prst="ellipse">
                <a:avLst/>
              </a:prstGeom>
              <a:solidFill>
                <a:srgbClr val="808080">
                  <a:alpha val="65097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ea typeface="Gulim" pitchFamily="34" charset="-127"/>
                  <a:sym typeface="Gulim" pitchFamily="34" charset="-127"/>
                </a:endParaRPr>
              </a:p>
            </p:txBody>
          </p:sp>
        </p:grpSp>
      </p:grpSp>
      <p:sp>
        <p:nvSpPr>
          <p:cNvPr id="2071" name="Rectangle 3077"/>
          <p:cNvSpPr>
            <a:spLocks noChangeArrowheads="1"/>
          </p:cNvSpPr>
          <p:nvPr/>
        </p:nvSpPr>
        <p:spPr bwMode="auto">
          <a:xfrm>
            <a:off x="74460" y="3363881"/>
            <a:ext cx="201158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ru-RU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Центр </a:t>
            </a:r>
          </a:p>
          <a:p>
            <a:pPr algn="ctr"/>
            <a:r>
              <a:rPr lang="ru-RU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электронных </a:t>
            </a:r>
          </a:p>
          <a:p>
            <a:pPr algn="ctr"/>
            <a:r>
              <a:rPr lang="ru-RU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образовательных </a:t>
            </a:r>
          </a:p>
          <a:p>
            <a:pPr algn="ctr"/>
            <a:r>
              <a:rPr lang="ru-RU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ресурсов</a:t>
            </a:r>
            <a:endParaRPr lang="en-US" altLang="en-US" sz="1400" b="1" dirty="0">
              <a:ea typeface="Gulim" pitchFamily="34" charset="-127"/>
            </a:endParaRPr>
          </a:p>
        </p:txBody>
      </p:sp>
      <p:sp>
        <p:nvSpPr>
          <p:cNvPr id="2072" name="Rectangle 3078"/>
          <p:cNvSpPr>
            <a:spLocks noChangeArrowheads="1"/>
          </p:cNvSpPr>
          <p:nvPr/>
        </p:nvSpPr>
        <p:spPr bwMode="auto">
          <a:xfrm>
            <a:off x="2130261" y="3228095"/>
            <a:ext cx="14847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ru-RU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Запуск </a:t>
            </a:r>
          </a:p>
          <a:p>
            <a:pPr algn="ctr"/>
            <a:r>
              <a:rPr lang="ru-RU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портала БРС</a:t>
            </a:r>
            <a:endParaRPr lang="ru-RU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073" name="Rectangle 3080"/>
          <p:cNvSpPr>
            <a:spLocks noChangeArrowheads="1"/>
          </p:cNvSpPr>
          <p:nvPr/>
        </p:nvSpPr>
        <p:spPr bwMode="auto">
          <a:xfrm>
            <a:off x="3750406" y="2578795"/>
            <a:ext cx="16165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ru-RU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Проект </a:t>
            </a:r>
          </a:p>
          <a:p>
            <a:pPr algn="ctr"/>
            <a:r>
              <a:rPr lang="ru-RU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«</a:t>
            </a:r>
            <a:r>
              <a:rPr lang="ru-RU" sz="14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PhilosoFAQ</a:t>
            </a:r>
            <a:r>
              <a:rPr lang="ru-RU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» </a:t>
            </a:r>
          </a:p>
        </p:txBody>
      </p:sp>
      <p:sp>
        <p:nvSpPr>
          <p:cNvPr id="2074" name="Rectangle 3081"/>
          <p:cNvSpPr>
            <a:spLocks noChangeArrowheads="1"/>
          </p:cNvSpPr>
          <p:nvPr/>
        </p:nvSpPr>
        <p:spPr bwMode="auto">
          <a:xfrm>
            <a:off x="5500394" y="1749331"/>
            <a:ext cx="157607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ru-RU" sz="1400" b="1" dirty="0" smtClean="0">
                <a:latin typeface="Dotum" pitchFamily="34" charset="-127"/>
                <a:ea typeface="Dotum" pitchFamily="34" charset="-127"/>
                <a:sym typeface="Arial" pitchFamily="34" charset="0"/>
              </a:rPr>
              <a:t>Центр </a:t>
            </a:r>
          </a:p>
          <a:p>
            <a:pPr algn="ctr"/>
            <a:r>
              <a:rPr lang="ru-RU" sz="1400" b="1" dirty="0" smtClean="0">
                <a:latin typeface="Dotum" pitchFamily="34" charset="-127"/>
                <a:ea typeface="Dotum" pitchFamily="34" charset="-127"/>
                <a:sym typeface="Arial" pitchFamily="34" charset="0"/>
              </a:rPr>
              <a:t>гуманитарного </a:t>
            </a:r>
          </a:p>
          <a:p>
            <a:pPr algn="ctr"/>
            <a:r>
              <a:rPr lang="ru-RU" sz="1400" b="1" dirty="0" smtClean="0">
                <a:latin typeface="Dotum" pitchFamily="34" charset="-127"/>
                <a:ea typeface="Dotum" pitchFamily="34" charset="-127"/>
                <a:sym typeface="Arial" pitchFamily="34" charset="0"/>
              </a:rPr>
              <a:t>онлайн </a:t>
            </a:r>
          </a:p>
          <a:p>
            <a:pPr algn="ctr"/>
            <a:r>
              <a:rPr lang="ru-RU" sz="1400" b="1" dirty="0" smtClean="0">
                <a:latin typeface="Dotum" pitchFamily="34" charset="-127"/>
                <a:ea typeface="Dotum" pitchFamily="34" charset="-127"/>
                <a:sym typeface="Arial" pitchFamily="34" charset="0"/>
              </a:rPr>
              <a:t>образования</a:t>
            </a:r>
            <a:endParaRPr lang="en-US" altLang="en-US" sz="1400" b="1" dirty="0">
              <a:ea typeface="Gulim" pitchFamily="34" charset="-127"/>
            </a:endParaRPr>
          </a:p>
        </p:txBody>
      </p:sp>
      <p:sp>
        <p:nvSpPr>
          <p:cNvPr id="2075" name="Rectangle 3086"/>
          <p:cNvSpPr>
            <a:spLocks noChangeArrowheads="1"/>
          </p:cNvSpPr>
          <p:nvPr/>
        </p:nvSpPr>
        <p:spPr bwMode="auto">
          <a:xfrm>
            <a:off x="57592" y="5138740"/>
            <a:ext cx="176215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ru-RU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100% ООП </a:t>
            </a:r>
          </a:p>
          <a:p>
            <a:pPr algn="just"/>
            <a:r>
              <a:rPr lang="ru-RU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обеспечено </a:t>
            </a:r>
          </a:p>
          <a:p>
            <a:pPr algn="just"/>
            <a:r>
              <a:rPr lang="ru-RU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электронными УМК </a:t>
            </a:r>
          </a:p>
          <a:p>
            <a:pPr algn="just"/>
            <a:r>
              <a:rPr lang="ru-RU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в Системе электронного образовательного контента»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algn="just"/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  <a:hlinkClick r:id="rId4"/>
              </a:rPr>
              <a:t>http://lms-2.kantiana.ru</a:t>
            </a: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) </a:t>
            </a:r>
            <a:endParaRPr lang="ru-RU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076" name="Rectangle 3087"/>
          <p:cNvSpPr>
            <a:spLocks noChangeArrowheads="1"/>
          </p:cNvSpPr>
          <p:nvPr/>
        </p:nvSpPr>
        <p:spPr bwMode="auto">
          <a:xfrm>
            <a:off x="2032973" y="4825877"/>
            <a:ext cx="149359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l">
              <a:tabLst>
                <a:tab pos="482600" algn="l"/>
              </a:tabLst>
            </a:pPr>
            <a:r>
              <a:rPr lang="ru-RU" sz="12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Dotum" pitchFamily="34" charset="-127"/>
              </a:rPr>
              <a:t>Разработка и </a:t>
            </a:r>
          </a:p>
          <a:p>
            <a:pPr algn="l">
              <a:tabLst>
                <a:tab pos="482600" algn="l"/>
              </a:tabLst>
            </a:pPr>
            <a:r>
              <a:rPr lang="ru-RU" sz="12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Dotum" pitchFamily="34" charset="-127"/>
              </a:rPr>
              <a:t>ввод в </a:t>
            </a:r>
          </a:p>
          <a:p>
            <a:pPr algn="l">
              <a:tabLst>
                <a:tab pos="482600" algn="l"/>
              </a:tabLst>
            </a:pPr>
            <a:r>
              <a:rPr lang="ru-RU" sz="12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Dotum" pitchFamily="34" charset="-127"/>
              </a:rPr>
              <a:t>эксплуатацию </a:t>
            </a:r>
          </a:p>
          <a:p>
            <a:pPr algn="l">
              <a:tabLst>
                <a:tab pos="482600" algn="l"/>
              </a:tabLst>
            </a:pPr>
            <a:r>
              <a:rPr lang="ru-RU" sz="1200" dirty="0" err="1" smtClean="0">
                <a:latin typeface="Verdana" pitchFamily="34" charset="0"/>
                <a:ea typeface="Verdana" pitchFamily="34" charset="0"/>
                <a:cs typeface="Verdana" pitchFamily="34" charset="0"/>
                <a:sym typeface="Dotum" pitchFamily="34" charset="-127"/>
              </a:rPr>
              <a:t>балльно</a:t>
            </a:r>
            <a:r>
              <a:rPr lang="ru-RU" sz="12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Dotum" pitchFamily="34" charset="-127"/>
              </a:rPr>
              <a:t>-</a:t>
            </a:r>
          </a:p>
          <a:p>
            <a:pPr algn="l">
              <a:tabLst>
                <a:tab pos="482600" algn="l"/>
              </a:tabLst>
            </a:pPr>
            <a:r>
              <a:rPr lang="ru-RU" sz="1200" dirty="0">
                <a:latin typeface="Verdana" pitchFamily="34" charset="0"/>
                <a:ea typeface="Verdana" pitchFamily="34" charset="0"/>
                <a:cs typeface="Verdana" pitchFamily="34" charset="0"/>
                <a:sym typeface="Dotum" pitchFamily="34" charset="-127"/>
              </a:rPr>
              <a:t>р</a:t>
            </a:r>
            <a:r>
              <a:rPr lang="ru-RU" sz="12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Dotum" pitchFamily="34" charset="-127"/>
              </a:rPr>
              <a:t>ейтинговой </a:t>
            </a:r>
          </a:p>
          <a:p>
            <a:pPr algn="l">
              <a:tabLst>
                <a:tab pos="482600" algn="l"/>
              </a:tabLst>
            </a:pPr>
            <a:r>
              <a:rPr lang="ru-RU" sz="12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Dotum" pitchFamily="34" charset="-127"/>
              </a:rPr>
              <a:t>системы </a:t>
            </a:r>
          </a:p>
          <a:p>
            <a:pPr algn="l">
              <a:tabLst>
                <a:tab pos="482600" algn="l"/>
              </a:tabLst>
            </a:pPr>
            <a:r>
              <a:rPr lang="ru-RU" sz="12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Dotum" pitchFamily="34" charset="-127"/>
              </a:rPr>
              <a:t>(</a:t>
            </a:r>
            <a:r>
              <a:rPr lang="ru-RU" sz="1200" dirty="0" smtClean="0">
                <a:latin typeface="Verdana" pitchFamily="34" charset="0"/>
                <a:ea typeface="Verdana" pitchFamily="34" charset="0"/>
                <a:cs typeface="Verdana" pitchFamily="34" charset="0"/>
                <a:hlinkClick r:id="rId5"/>
              </a:rPr>
              <a:t>https://brs.kantiana.ru</a:t>
            </a:r>
            <a:r>
              <a:rPr lang="ru-RU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en-US" altLang="en-US" sz="1200" dirty="0">
              <a:latin typeface="Verdana" pitchFamily="34" charset="0"/>
              <a:ea typeface="Verdana" pitchFamily="34" charset="0"/>
              <a:cs typeface="Verdana" pitchFamily="34" charset="0"/>
              <a:sym typeface="Dotum" pitchFamily="34" charset="-127"/>
            </a:endParaRPr>
          </a:p>
        </p:txBody>
      </p:sp>
      <p:sp>
        <p:nvSpPr>
          <p:cNvPr id="2077" name="Rectangle 3088"/>
          <p:cNvSpPr>
            <a:spLocks noChangeArrowheads="1"/>
          </p:cNvSpPr>
          <p:nvPr/>
        </p:nvSpPr>
        <p:spPr bwMode="auto">
          <a:xfrm>
            <a:off x="3720017" y="4182564"/>
            <a:ext cx="159029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>
              <a:tabLst>
                <a:tab pos="482600" algn="l"/>
              </a:tabLst>
            </a:pPr>
            <a:r>
              <a: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Dotum" pitchFamily="34" charset="-127"/>
              </a:rPr>
              <a:t>Создание </a:t>
            </a:r>
          </a:p>
          <a:p>
            <a:pPr algn="just">
              <a:tabLst>
                <a:tab pos="482600" algn="l"/>
              </a:tabLst>
            </a:pPr>
            <a:r>
              <a: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Dotum" pitchFamily="34" charset="-127"/>
              </a:rPr>
              <a:t>Образовательного канала на </a:t>
            </a:r>
          </a:p>
          <a:p>
            <a:pPr algn="just">
              <a:tabLst>
                <a:tab pos="482600" algn="l"/>
              </a:tabLst>
            </a:pPr>
            <a:r>
              <a:rPr lang="ru-RU" sz="1400" dirty="0" err="1" smtClean="0">
                <a:latin typeface="Verdana" pitchFamily="34" charset="0"/>
                <a:ea typeface="Verdana" pitchFamily="34" charset="0"/>
                <a:cs typeface="Verdana" pitchFamily="34" charset="0"/>
                <a:sym typeface="Dotum" pitchFamily="34" charset="-127"/>
              </a:rPr>
              <a:t>видеохостинге</a:t>
            </a:r>
            <a:r>
              <a: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Dotum" pitchFamily="34" charset="-127"/>
              </a:rPr>
              <a:t> «</a:t>
            </a:r>
            <a:r>
              <a:rPr lang="ru-RU" sz="1400" dirty="0" err="1" smtClean="0">
                <a:latin typeface="Verdana" pitchFamily="34" charset="0"/>
                <a:ea typeface="Verdana" pitchFamily="34" charset="0"/>
                <a:cs typeface="Verdana" pitchFamily="34" charset="0"/>
                <a:sym typeface="Dotum" pitchFamily="34" charset="-127"/>
              </a:rPr>
              <a:t>Ютуб</a:t>
            </a:r>
            <a:r>
              <a: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Dotum" pitchFamily="34" charset="-127"/>
              </a:rPr>
              <a:t>»</a:t>
            </a:r>
            <a:endParaRPr lang="ru-RU" altLang="en-US" sz="1400" dirty="0">
              <a:latin typeface="Verdana" pitchFamily="34" charset="0"/>
              <a:ea typeface="Verdana" pitchFamily="34" charset="0"/>
              <a:cs typeface="Verdana" pitchFamily="34" charset="0"/>
              <a:sym typeface="Dotum" pitchFamily="34" charset="-127"/>
            </a:endParaRPr>
          </a:p>
          <a:p>
            <a:pPr algn="just"/>
            <a:r>
              <a:rPr lang="ru-RU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Размещение </a:t>
            </a:r>
            <a:endParaRPr lang="ru-RU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/>
            <a:r>
              <a: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комплекса</a:t>
            </a:r>
            <a:endParaRPr lang="ru-RU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/>
            <a:r>
              <a:rPr lang="ru-RU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видеолекций</a:t>
            </a:r>
            <a:endParaRPr lang="ru-RU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/>
            <a:r>
              <a:rPr lang="ru-RU" sz="14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14000 подписчиков; 1200000 просмотров</a:t>
            </a:r>
            <a:r>
              <a:rPr lang="en-US" sz="1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Dotum" pitchFamily="34" charset="-127"/>
              </a:rPr>
              <a:t> </a:t>
            </a:r>
            <a:endParaRPr lang="en-US" altLang="en-US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079" name="Freeform 3091"/>
          <p:cNvSpPr>
            <a:spLocks noEditPoints="1" noChangeArrowheads="1"/>
          </p:cNvSpPr>
          <p:nvPr/>
        </p:nvSpPr>
        <p:spPr bwMode="auto">
          <a:xfrm>
            <a:off x="5883371" y="1784350"/>
            <a:ext cx="458788" cy="461962"/>
          </a:xfrm>
          <a:custGeom>
            <a:avLst/>
            <a:gdLst/>
            <a:ahLst/>
            <a:cxnLst/>
            <a:rect l="0" t="0" r="0" b="0"/>
            <a:pathLst/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80" name="Freeform 3092"/>
          <p:cNvSpPr>
            <a:spLocks noEditPoints="1" noChangeArrowheads="1"/>
          </p:cNvSpPr>
          <p:nvPr/>
        </p:nvSpPr>
        <p:spPr bwMode="auto">
          <a:xfrm>
            <a:off x="2489296" y="3087687"/>
            <a:ext cx="450850" cy="449263"/>
          </a:xfrm>
          <a:custGeom>
            <a:avLst/>
            <a:gdLst/>
            <a:ahLst/>
            <a:cxnLst/>
            <a:rect l="0" t="0" r="0" b="0"/>
            <a:pathLst/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81" name="Freeform 3094"/>
          <p:cNvSpPr>
            <a:spLocks noEditPoints="1" noChangeArrowheads="1"/>
          </p:cNvSpPr>
          <p:nvPr/>
        </p:nvSpPr>
        <p:spPr bwMode="auto">
          <a:xfrm>
            <a:off x="750984" y="3740150"/>
            <a:ext cx="484187" cy="481012"/>
          </a:xfrm>
          <a:custGeom>
            <a:avLst/>
            <a:gdLst/>
            <a:ahLst/>
            <a:cxnLst/>
            <a:rect l="0" t="0" r="0" b="0"/>
            <a:pathLst/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82" name="Freeform 3095"/>
          <p:cNvSpPr>
            <a:spLocks noEditPoints="1" noChangeArrowheads="1"/>
          </p:cNvSpPr>
          <p:nvPr/>
        </p:nvSpPr>
        <p:spPr bwMode="auto">
          <a:xfrm>
            <a:off x="4164109" y="2457450"/>
            <a:ext cx="452437" cy="452437"/>
          </a:xfrm>
          <a:custGeom>
            <a:avLst/>
            <a:gdLst/>
            <a:ahLst/>
            <a:cxnLst/>
            <a:rect l="0" t="0" r="0" b="0"/>
            <a:pathLst/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2087" name="Group 55"/>
          <p:cNvGrpSpPr>
            <a:grpSpLocks/>
          </p:cNvGrpSpPr>
          <p:nvPr/>
        </p:nvGrpSpPr>
        <p:grpSpPr bwMode="auto">
          <a:xfrm>
            <a:off x="179512" y="6480436"/>
            <a:ext cx="8723920" cy="295617"/>
            <a:chOff x="-82" y="-21"/>
            <a:chExt cx="5507" cy="266"/>
          </a:xfrm>
        </p:grpSpPr>
        <p:sp>
          <p:nvSpPr>
            <p:cNvPr id="2088" name="Text Box 3100"/>
            <p:cNvSpPr>
              <a:spLocks noChangeArrowheads="1"/>
            </p:cNvSpPr>
            <p:nvPr/>
          </p:nvSpPr>
          <p:spPr bwMode="auto">
            <a:xfrm>
              <a:off x="-82" y="-7"/>
              <a:ext cx="47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ru-RU" sz="2000" dirty="0" smtClean="0">
                  <a:latin typeface="Dotum" pitchFamily="34" charset="-127"/>
                  <a:ea typeface="Dotum" pitchFamily="34" charset="-127"/>
                  <a:sym typeface="Dotum" pitchFamily="34" charset="-127"/>
                </a:rPr>
                <a:t>2010</a:t>
              </a:r>
              <a:endParaRPr lang="en-US" altLang="en-US" dirty="0">
                <a:ea typeface="Gulim" pitchFamily="34" charset="-127"/>
              </a:endParaRPr>
            </a:p>
          </p:txBody>
        </p:sp>
        <p:sp>
          <p:nvSpPr>
            <p:cNvPr id="2089" name="Text Box 3101"/>
            <p:cNvSpPr>
              <a:spLocks noChangeArrowheads="1"/>
            </p:cNvSpPr>
            <p:nvPr/>
          </p:nvSpPr>
          <p:spPr bwMode="auto">
            <a:xfrm>
              <a:off x="1096" y="-21"/>
              <a:ext cx="47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ru-RU" sz="2000" dirty="0" smtClean="0">
                  <a:latin typeface="Dotum" pitchFamily="34" charset="-127"/>
                  <a:ea typeface="Dotum" pitchFamily="34" charset="-127"/>
                  <a:sym typeface="Dotum" pitchFamily="34" charset="-127"/>
                </a:rPr>
                <a:t>2011</a:t>
              </a:r>
              <a:endParaRPr lang="en-US" altLang="en-US" dirty="0">
                <a:ea typeface="Gulim" pitchFamily="34" charset="-127"/>
              </a:endParaRPr>
            </a:p>
          </p:txBody>
        </p:sp>
        <p:sp>
          <p:nvSpPr>
            <p:cNvPr id="2090" name="Text Box 3102"/>
            <p:cNvSpPr>
              <a:spLocks noChangeArrowheads="1"/>
            </p:cNvSpPr>
            <p:nvPr/>
          </p:nvSpPr>
          <p:spPr bwMode="auto">
            <a:xfrm>
              <a:off x="2038" y="-21"/>
              <a:ext cx="107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eaLnBrk="1" hangingPunct="1"/>
              <a:r>
                <a:rPr lang="ru-RU" sz="2000" dirty="0" smtClean="0">
                  <a:latin typeface="Dotum" pitchFamily="34" charset="-127"/>
                  <a:ea typeface="Dotum" pitchFamily="34" charset="-127"/>
                  <a:sym typeface="Dotum" pitchFamily="34" charset="-127"/>
                </a:rPr>
                <a:t>2014 - 2015</a:t>
              </a:r>
              <a:endParaRPr lang="en-US" altLang="en-US" dirty="0">
                <a:ea typeface="Gulim" pitchFamily="34" charset="-127"/>
              </a:endParaRPr>
            </a:p>
          </p:txBody>
        </p:sp>
        <p:sp>
          <p:nvSpPr>
            <p:cNvPr id="2091" name="Text Box 3103"/>
            <p:cNvSpPr>
              <a:spLocks noChangeArrowheads="1"/>
            </p:cNvSpPr>
            <p:nvPr/>
          </p:nvSpPr>
          <p:spPr bwMode="auto">
            <a:xfrm>
              <a:off x="3166" y="-15"/>
              <a:ext cx="64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eaLnBrk="1" hangingPunct="1"/>
              <a:r>
                <a:rPr lang="ru-RU" sz="2000" dirty="0" smtClean="0">
                  <a:latin typeface="Dotum" pitchFamily="34" charset="-127"/>
                  <a:ea typeface="Dotum" pitchFamily="34" charset="-127"/>
                  <a:sym typeface="Dotum" pitchFamily="34" charset="-127"/>
                </a:rPr>
                <a:t>2016</a:t>
              </a:r>
              <a:endParaRPr lang="en-US" altLang="en-US" dirty="0">
                <a:ea typeface="Gulim" pitchFamily="34" charset="-127"/>
              </a:endParaRPr>
            </a:p>
          </p:txBody>
        </p:sp>
        <p:sp>
          <p:nvSpPr>
            <p:cNvPr id="2092" name="Text Box 3104"/>
            <p:cNvSpPr>
              <a:spLocks noChangeArrowheads="1"/>
            </p:cNvSpPr>
            <p:nvPr/>
          </p:nvSpPr>
          <p:spPr bwMode="auto">
            <a:xfrm>
              <a:off x="4953" y="-14"/>
              <a:ext cx="47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ru-RU" sz="2000" dirty="0" smtClean="0">
                  <a:latin typeface="Dotum" pitchFamily="34" charset="-127"/>
                  <a:ea typeface="Dotum" pitchFamily="34" charset="-127"/>
                  <a:sym typeface="Dotum" pitchFamily="34" charset="-127"/>
                </a:rPr>
                <a:t>2020</a:t>
              </a:r>
              <a:endParaRPr lang="en-US" altLang="en-US" dirty="0">
                <a:ea typeface="Gulim" pitchFamily="34" charset="-127"/>
              </a:endParaRPr>
            </a:p>
          </p:txBody>
        </p:sp>
        <p:sp>
          <p:nvSpPr>
            <p:cNvPr id="2093" name="Line 3105"/>
            <p:cNvSpPr>
              <a:spLocks noChangeShapeType="1"/>
            </p:cNvSpPr>
            <p:nvPr/>
          </p:nvSpPr>
          <p:spPr bwMode="auto">
            <a:xfrm>
              <a:off x="390" y="126"/>
              <a:ext cx="721" cy="0"/>
            </a:xfrm>
            <a:prstGeom prst="line">
              <a:avLst/>
            </a:prstGeom>
            <a:noFill/>
            <a:ln w="19050" cap="rnd">
              <a:solidFill>
                <a:srgbClr val="333333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94" name="Line 3106"/>
            <p:cNvSpPr>
              <a:spLocks noChangeShapeType="1"/>
            </p:cNvSpPr>
            <p:nvPr/>
          </p:nvSpPr>
          <p:spPr bwMode="auto">
            <a:xfrm flipV="1">
              <a:off x="1562" y="125"/>
              <a:ext cx="617" cy="3"/>
            </a:xfrm>
            <a:prstGeom prst="line">
              <a:avLst/>
            </a:prstGeom>
            <a:noFill/>
            <a:ln w="19050" cap="rnd">
              <a:solidFill>
                <a:srgbClr val="333333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95" name="Line 3107"/>
            <p:cNvSpPr>
              <a:spLocks noChangeShapeType="1"/>
            </p:cNvSpPr>
            <p:nvPr/>
          </p:nvSpPr>
          <p:spPr bwMode="auto">
            <a:xfrm>
              <a:off x="3127" y="125"/>
              <a:ext cx="223" cy="2"/>
            </a:xfrm>
            <a:prstGeom prst="line">
              <a:avLst/>
            </a:prstGeom>
            <a:noFill/>
            <a:ln w="19050" cap="rnd">
              <a:solidFill>
                <a:srgbClr val="333333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96" name="Line 3108"/>
            <p:cNvSpPr>
              <a:spLocks noChangeShapeType="1"/>
            </p:cNvSpPr>
            <p:nvPr/>
          </p:nvSpPr>
          <p:spPr bwMode="auto">
            <a:xfrm flipV="1">
              <a:off x="4449" y="118"/>
              <a:ext cx="577" cy="1"/>
            </a:xfrm>
            <a:prstGeom prst="line">
              <a:avLst/>
            </a:prstGeom>
            <a:noFill/>
            <a:ln w="19050" cap="rnd">
              <a:solidFill>
                <a:srgbClr val="333333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066" name="Line 3063"/>
          <p:cNvSpPr>
            <a:spLocks noChangeShapeType="1"/>
          </p:cNvSpPr>
          <p:nvPr/>
        </p:nvSpPr>
        <p:spPr bwMode="auto">
          <a:xfrm>
            <a:off x="5203589" y="4099385"/>
            <a:ext cx="1988" cy="1938992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6" name="AutoShape 3033"/>
          <p:cNvSpPr>
            <a:spLocks noChangeArrowheads="1"/>
          </p:cNvSpPr>
          <p:nvPr/>
        </p:nvSpPr>
        <p:spPr bwMode="auto">
          <a:xfrm>
            <a:off x="6758021" y="2457450"/>
            <a:ext cx="2329645" cy="3967138"/>
          </a:xfrm>
          <a:prstGeom prst="cube">
            <a:avLst>
              <a:gd name="adj" fmla="val 32713"/>
            </a:avLst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ea typeface="Gulim" pitchFamily="34" charset="-127"/>
              <a:sym typeface="Gulim" pitchFamily="34" charset="-127"/>
            </a:endParaRPr>
          </a:p>
        </p:txBody>
      </p:sp>
      <p:sp>
        <p:nvSpPr>
          <p:cNvPr id="2078" name="Rectangle 3090"/>
          <p:cNvSpPr>
            <a:spLocks noChangeArrowheads="1"/>
          </p:cNvSpPr>
          <p:nvPr/>
        </p:nvSpPr>
        <p:spPr bwMode="auto">
          <a:xfrm>
            <a:off x="6786886" y="2782233"/>
            <a:ext cx="1806587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l"/>
            <a:r>
              <a: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Times New Roman" pitchFamily="18" charset="0"/>
              </a:rPr>
              <a:t>Победа в </a:t>
            </a:r>
          </a:p>
          <a:p>
            <a:pPr algn="l"/>
            <a:r>
              <a: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Times New Roman" pitchFamily="18" charset="0"/>
              </a:rPr>
              <a:t>конкурсе в </a:t>
            </a:r>
          </a:p>
          <a:p>
            <a:pPr algn="l"/>
            <a:r>
              <a: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Times New Roman" pitchFamily="18" charset="0"/>
              </a:rPr>
              <a:t>рамках </a:t>
            </a:r>
          </a:p>
          <a:p>
            <a:pPr algn="l"/>
            <a:r>
              <a: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Times New Roman" pitchFamily="18" charset="0"/>
              </a:rPr>
              <a:t>приоритетного </a:t>
            </a:r>
          </a:p>
          <a:p>
            <a:pPr algn="l"/>
            <a:r>
              <a: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Times New Roman" pitchFamily="18" charset="0"/>
              </a:rPr>
              <a:t>проекта </a:t>
            </a:r>
          </a:p>
          <a:p>
            <a:pPr algn="l"/>
            <a:r>
              <a: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Times New Roman" pitchFamily="18" charset="0"/>
              </a:rPr>
              <a:t>«Современная </a:t>
            </a:r>
          </a:p>
          <a:p>
            <a:pPr algn="l"/>
            <a:r>
              <a: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Times New Roman" pitchFamily="18" charset="0"/>
              </a:rPr>
              <a:t>цифровая </a:t>
            </a:r>
          </a:p>
          <a:p>
            <a:pPr algn="l"/>
            <a:r>
              <a: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Times New Roman" pitchFamily="18" charset="0"/>
              </a:rPr>
              <a:t>образовательная среда» </a:t>
            </a:r>
            <a:br>
              <a: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Times New Roman" pitchFamily="18" charset="0"/>
              </a:rPr>
            </a:br>
            <a:r>
              <a: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Times New Roman" pitchFamily="18" charset="0"/>
              </a:rPr>
              <a:t>Лот № 3.4. </a:t>
            </a:r>
          </a:p>
          <a:p>
            <a:pPr algn="l"/>
            <a:r>
              <a: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Times New Roman" pitchFamily="18" charset="0"/>
              </a:rPr>
              <a:t>«Создание </a:t>
            </a:r>
          </a:p>
          <a:p>
            <a:pPr algn="l"/>
            <a:r>
              <a: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Times New Roman" pitchFamily="18" charset="0"/>
              </a:rPr>
              <a:t>регионального </a:t>
            </a:r>
          </a:p>
          <a:p>
            <a:pPr algn="l"/>
            <a:r>
              <a: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Times New Roman" pitchFamily="18" charset="0"/>
              </a:rPr>
              <a:t>центра </a:t>
            </a:r>
          </a:p>
          <a:p>
            <a:pPr algn="l"/>
            <a:r>
              <a: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Times New Roman" pitchFamily="18" charset="0"/>
              </a:rPr>
              <a:t>компетенций в </a:t>
            </a:r>
          </a:p>
          <a:p>
            <a:pPr algn="l"/>
            <a:r>
              <a: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Times New Roman" pitchFamily="18" charset="0"/>
              </a:rPr>
              <a:t>области онлайн-</a:t>
            </a:r>
          </a:p>
          <a:p>
            <a:pPr algn="l"/>
            <a:r>
              <a: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  <a:sym typeface="Times New Roman" pitchFamily="18" charset="0"/>
              </a:rPr>
              <a:t>обучения»</a:t>
            </a:r>
          </a:p>
          <a:p>
            <a:pPr algn="l"/>
            <a:endParaRPr lang="ru-RU" dirty="0" smtClean="0">
              <a:latin typeface="Verdana" pitchFamily="34" charset="0"/>
              <a:ea typeface="Verdana" pitchFamily="34" charset="0"/>
              <a:cs typeface="Verdana" pitchFamily="34" charset="0"/>
              <a:sym typeface="Times New Roman" pitchFamily="18" charset="0"/>
            </a:endParaRPr>
          </a:p>
          <a:p>
            <a:pPr algn="l"/>
            <a:endParaRPr lang="ru-RU" dirty="0" smtClean="0">
              <a:latin typeface="Verdana" pitchFamily="34" charset="0"/>
              <a:ea typeface="Verdana" pitchFamily="34" charset="0"/>
              <a:cs typeface="Verdana" pitchFamily="34" charset="0"/>
              <a:sym typeface="Times New Roman" pitchFamily="18" charset="0"/>
            </a:endParaRPr>
          </a:p>
        </p:txBody>
      </p:sp>
      <p:sp>
        <p:nvSpPr>
          <p:cNvPr id="67" name="Rectangle 3090"/>
          <p:cNvSpPr>
            <a:spLocks noChangeArrowheads="1"/>
          </p:cNvSpPr>
          <p:nvPr/>
        </p:nvSpPr>
        <p:spPr bwMode="auto">
          <a:xfrm>
            <a:off x="5334600" y="3815090"/>
            <a:ext cx="142342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Разработка</a:t>
            </a:r>
          </a:p>
          <a:p>
            <a:pPr algn="just"/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10 </a:t>
            </a:r>
          </a:p>
          <a:p>
            <a:pPr algn="just"/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онлайн-</a:t>
            </a:r>
          </a:p>
          <a:p>
            <a:pPr algn="just"/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курсов</a:t>
            </a:r>
          </a:p>
          <a:p>
            <a:pPr algn="l"/>
            <a:endParaRPr lang="ru-RU" dirty="0" smtClean="0">
              <a:latin typeface="Verdana" pitchFamily="34" charset="0"/>
              <a:ea typeface="Verdana" pitchFamily="34" charset="0"/>
              <a:cs typeface="Verdana" pitchFamily="34" charset="0"/>
              <a:sym typeface="Times New Roman" pitchFamily="18" charset="0"/>
            </a:endParaRPr>
          </a:p>
          <a:p>
            <a:pPr algn="l"/>
            <a:endParaRPr lang="ru-RU" dirty="0" smtClean="0">
              <a:latin typeface="Verdana" pitchFamily="34" charset="0"/>
              <a:ea typeface="Verdana" pitchFamily="34" charset="0"/>
              <a:cs typeface="Verdana" pitchFamily="34" charset="0"/>
              <a:sym typeface="Times New Roman" pitchFamily="18" charset="0"/>
            </a:endParaRPr>
          </a:p>
        </p:txBody>
      </p:sp>
      <p:grpSp>
        <p:nvGrpSpPr>
          <p:cNvPr id="68" name="Group 34"/>
          <p:cNvGrpSpPr>
            <a:grpSpLocks/>
          </p:cNvGrpSpPr>
          <p:nvPr/>
        </p:nvGrpSpPr>
        <p:grpSpPr bwMode="auto">
          <a:xfrm>
            <a:off x="7100562" y="1096370"/>
            <a:ext cx="1661672" cy="1868215"/>
            <a:chOff x="0" y="0"/>
            <a:chExt cx="952" cy="1109"/>
          </a:xfrm>
        </p:grpSpPr>
        <p:sp>
          <p:nvSpPr>
            <p:cNvPr id="69" name="Oval 3035"/>
            <p:cNvSpPr>
              <a:spLocks noChangeArrowheads="1"/>
            </p:cNvSpPr>
            <p:nvPr/>
          </p:nvSpPr>
          <p:spPr bwMode="auto">
            <a:xfrm rot="-2771362">
              <a:off x="0" y="0"/>
              <a:ext cx="952" cy="952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ea typeface="Gulim" pitchFamily="34" charset="-127"/>
                <a:sym typeface="Gulim" pitchFamily="34" charset="-127"/>
              </a:endParaRPr>
            </a:p>
          </p:txBody>
        </p:sp>
        <p:grpSp>
          <p:nvGrpSpPr>
            <p:cNvPr id="70" name="Group 36"/>
            <p:cNvGrpSpPr>
              <a:grpSpLocks/>
            </p:cNvGrpSpPr>
            <p:nvPr/>
          </p:nvGrpSpPr>
          <p:grpSpPr bwMode="auto">
            <a:xfrm>
              <a:off x="274" y="982"/>
              <a:ext cx="403" cy="127"/>
              <a:chOff x="0" y="0"/>
              <a:chExt cx="576" cy="181"/>
            </a:xfrm>
          </p:grpSpPr>
          <p:sp>
            <p:nvSpPr>
              <p:cNvPr id="71" name="Oval 307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" cy="181"/>
              </a:xfrm>
              <a:prstGeom prst="ellipse">
                <a:avLst/>
              </a:prstGeom>
              <a:solidFill>
                <a:srgbClr val="808080">
                  <a:alpha val="65097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ea typeface="Gulim" pitchFamily="34" charset="-127"/>
                  <a:sym typeface="Gulim" pitchFamily="34" charset="-127"/>
                </a:endParaRPr>
              </a:p>
            </p:txBody>
          </p:sp>
          <p:sp>
            <p:nvSpPr>
              <p:cNvPr id="72" name="Oval 3072"/>
              <p:cNvSpPr>
                <a:spLocks noChangeArrowheads="1"/>
              </p:cNvSpPr>
              <p:nvPr/>
            </p:nvSpPr>
            <p:spPr bwMode="auto">
              <a:xfrm>
                <a:off x="105" y="33"/>
                <a:ext cx="366" cy="115"/>
              </a:xfrm>
              <a:prstGeom prst="ellipse">
                <a:avLst/>
              </a:prstGeom>
              <a:solidFill>
                <a:srgbClr val="808080">
                  <a:alpha val="65097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ea typeface="Gulim" pitchFamily="34" charset="-127"/>
                  <a:sym typeface="Gulim" pitchFamily="34" charset="-127"/>
                </a:endParaRPr>
              </a:p>
            </p:txBody>
          </p:sp>
        </p:grpSp>
      </p:grpSp>
      <p:sp>
        <p:nvSpPr>
          <p:cNvPr id="73" name="Rectangle 3081"/>
          <p:cNvSpPr>
            <a:spLocks noChangeArrowheads="1"/>
          </p:cNvSpPr>
          <p:nvPr/>
        </p:nvSpPr>
        <p:spPr bwMode="auto">
          <a:xfrm>
            <a:off x="7387113" y="1591937"/>
            <a:ext cx="12063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ru-RU" sz="1400" b="1" dirty="0" smtClean="0">
                <a:latin typeface="Dotum" pitchFamily="34" charset="-127"/>
                <a:ea typeface="Dotum" pitchFamily="34" charset="-127"/>
                <a:sym typeface="Arial" pitchFamily="34" charset="0"/>
              </a:rPr>
              <a:t>Создание </a:t>
            </a:r>
          </a:p>
          <a:p>
            <a:pPr algn="ctr"/>
            <a:r>
              <a:rPr lang="ru-RU" sz="1400" b="1" dirty="0" smtClean="0">
                <a:latin typeface="Dotum" pitchFamily="34" charset="-127"/>
                <a:ea typeface="Dotum" pitchFamily="34" charset="-127"/>
                <a:sym typeface="Arial" pitchFamily="34" charset="0"/>
              </a:rPr>
              <a:t>РЦК</a:t>
            </a:r>
            <a:endParaRPr lang="en-US" altLang="en-US" sz="1400" b="1" dirty="0">
              <a:ea typeface="Gulim" pitchFamily="34" charset="-127"/>
            </a:endParaRPr>
          </a:p>
        </p:txBody>
      </p:sp>
      <p:sp>
        <p:nvSpPr>
          <p:cNvPr id="74" name="Line 3107"/>
          <p:cNvSpPr>
            <a:spLocks noChangeShapeType="1"/>
          </p:cNvSpPr>
          <p:nvPr/>
        </p:nvSpPr>
        <p:spPr bwMode="auto">
          <a:xfrm>
            <a:off x="6300162" y="6583965"/>
            <a:ext cx="354013" cy="3175"/>
          </a:xfrm>
          <a:prstGeom prst="line">
            <a:avLst/>
          </a:prstGeom>
          <a:noFill/>
          <a:ln w="19050" cap="rnd">
            <a:solidFill>
              <a:srgbClr val="333333"/>
            </a:solidFill>
            <a:prstDash val="sysDot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5" name="Line 3063"/>
          <p:cNvSpPr>
            <a:spLocks noChangeShapeType="1"/>
          </p:cNvSpPr>
          <p:nvPr/>
        </p:nvSpPr>
        <p:spPr bwMode="auto">
          <a:xfrm>
            <a:off x="6772453" y="2658502"/>
            <a:ext cx="0" cy="3906414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6" name="Text Box 3103"/>
          <p:cNvSpPr>
            <a:spLocks noChangeArrowheads="1"/>
          </p:cNvSpPr>
          <p:nvPr/>
        </p:nvSpPr>
        <p:spPr bwMode="auto">
          <a:xfrm>
            <a:off x="6436345" y="6353777"/>
            <a:ext cx="1020763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ru-RU" sz="2000" dirty="0" smtClean="0">
                <a:latin typeface="Dotum" pitchFamily="34" charset="-127"/>
                <a:ea typeface="Dotum" pitchFamily="34" charset="-127"/>
                <a:sym typeface="Dotum" pitchFamily="34" charset="-127"/>
              </a:rPr>
              <a:t>2017</a:t>
            </a:r>
            <a:endParaRPr lang="en-US" altLang="en-US" dirty="0">
              <a:ea typeface="Gulim" pitchFamily="34" charset="-127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55576" y="404664"/>
            <a:ext cx="5808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400" b="1" dirty="0" smtClean="0">
                <a:solidFill>
                  <a:srgbClr val="003399"/>
                </a:solidFill>
                <a:cs typeface="Arial" charset="0"/>
              </a:rPr>
              <a:t>Университет – системе образования региона:</a:t>
            </a:r>
          </a:p>
          <a:p>
            <a:pPr algn="l"/>
            <a:r>
              <a:rPr lang="ru-RU" sz="2400" b="1" dirty="0" smtClean="0">
                <a:solidFill>
                  <a:srgbClr val="003399"/>
                </a:solidFill>
                <a:cs typeface="Arial" charset="0"/>
              </a:rPr>
              <a:t>Цифровая образовательная среда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3548" y="188640"/>
            <a:ext cx="66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400" b="1" dirty="0" smtClean="0">
                <a:solidFill>
                  <a:srgbClr val="002060"/>
                </a:solidFill>
                <a:cs typeface="Arial" charset="0"/>
              </a:rPr>
              <a:t>Региональный центр </a:t>
            </a:r>
          </a:p>
          <a:p>
            <a:pPr algn="l"/>
            <a:r>
              <a:rPr lang="ru-RU" sz="2400" b="1" dirty="0" smtClean="0">
                <a:solidFill>
                  <a:srgbClr val="003399"/>
                </a:solidFill>
                <a:cs typeface="Arial" charset="0"/>
              </a:rPr>
              <a:t>компетенций в области онлайн-обучения</a:t>
            </a:r>
            <a:endParaRPr lang="ru-RU" sz="2400" b="1" dirty="0">
              <a:solidFill>
                <a:srgbClr val="003399"/>
              </a:solidFill>
              <a:cs typeface="Arial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43508" y="1700808"/>
            <a:ext cx="40324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Цель: </a:t>
            </a:r>
            <a:r>
              <a:rPr lang="ru-RU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создание </a:t>
            </a:r>
          </a:p>
          <a:p>
            <a:pPr algn="just"/>
            <a:r>
              <a:rPr lang="ru-RU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условий </a:t>
            </a:r>
            <a:r>
              <a:rPr lang="ru-RU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для </a:t>
            </a:r>
            <a:endParaRPr lang="ru-RU" sz="2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/>
            <a:r>
              <a:rPr lang="ru-RU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широкого </a:t>
            </a:r>
            <a:r>
              <a:rPr lang="ru-RU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и </a:t>
            </a:r>
            <a:endParaRPr lang="ru-RU" sz="2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/>
            <a:r>
              <a:rPr lang="ru-RU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эффективного </a:t>
            </a:r>
          </a:p>
          <a:p>
            <a:pPr algn="just"/>
            <a:r>
              <a:rPr lang="ru-RU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использования </a:t>
            </a:r>
            <a:r>
              <a:rPr lang="ru-RU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онлайн-курсов </a:t>
            </a:r>
            <a:endParaRPr lang="ru-RU" sz="2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/>
            <a:r>
              <a:rPr lang="ru-RU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в </a:t>
            </a:r>
            <a:r>
              <a:rPr lang="ru-RU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образовательных </a:t>
            </a:r>
            <a:endParaRPr lang="ru-RU" sz="2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/>
            <a:r>
              <a:rPr lang="ru-RU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организациях ВО и СПО </a:t>
            </a: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 Калининградской </a:t>
            </a: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области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067944" y="980728"/>
            <a:ext cx="493254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Задачи: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оптимизация инфраструктуры </a:t>
            </a:r>
          </a:p>
          <a:p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для </a:t>
            </a:r>
            <a:r>
              <a:rPr lang="ru-RU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развития онлайн-обучения и использования </a:t>
            </a:r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онлайн-курсов; 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разработка системы </a:t>
            </a:r>
            <a:r>
              <a:rPr lang="ru-RU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повышения квалификации преподавателей и специалистов в области онлайн-обучения и использования </a:t>
            </a:r>
            <a:endParaRPr lang="ru-RU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sz="20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о</a:t>
            </a:r>
            <a:r>
              <a:rPr lang="ru-RU" sz="2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нлай-нкурсов</a:t>
            </a:r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; </a:t>
            </a:r>
            <a:endParaRPr lang="ru-RU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тиражирование </a:t>
            </a:r>
            <a:r>
              <a:rPr lang="ru-RU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практик успешного применения онлайн-курсов </a:t>
            </a:r>
            <a:endParaRPr lang="ru-RU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при </a:t>
            </a:r>
            <a:r>
              <a:rPr lang="ru-RU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реализации </a:t>
            </a:r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ООП;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мониторинг </a:t>
            </a:r>
            <a:r>
              <a:rPr lang="ru-RU" sz="20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развития онлайн-обучения в </a:t>
            </a:r>
            <a:r>
              <a:rPr lang="ru-RU" sz="20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Калининградской области</a:t>
            </a:r>
            <a:r>
              <a:rPr lang="ru-RU" sz="2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обеспечение информационного </a:t>
            </a:r>
          </a:p>
          <a:p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сопровождения обучающихся</a:t>
            </a:r>
            <a:r>
              <a:rPr lang="ru-RU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endParaRPr lang="ru-RU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осваивающих </a:t>
            </a:r>
            <a:r>
              <a:rPr lang="ru-RU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онлайн-курсы.</a:t>
            </a:r>
          </a:p>
        </p:txBody>
      </p:sp>
    </p:spTree>
    <p:extLst>
      <p:ext uri="{BB962C8B-B14F-4D97-AF65-F5344CB8AC3E}">
        <p14:creationId xmlns:p14="http://schemas.microsoft.com/office/powerpoint/2010/main" val="312932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" y="-12009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218024"/>
            <a:ext cx="6804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400" b="1" dirty="0" smtClean="0">
                <a:solidFill>
                  <a:srgbClr val="003399"/>
                </a:solidFill>
                <a:cs typeface="Arial" charset="0"/>
              </a:rPr>
              <a:t>Региональный центр компетенций </a:t>
            </a:r>
          </a:p>
          <a:p>
            <a:pPr algn="l"/>
            <a:r>
              <a:rPr lang="ru-RU" sz="2400" b="1" dirty="0" smtClean="0">
                <a:solidFill>
                  <a:srgbClr val="003399"/>
                </a:solidFill>
                <a:cs typeface="Arial" charset="0"/>
              </a:rPr>
              <a:t>в области онлайн-обучения</a:t>
            </a:r>
            <a:endParaRPr lang="ru-RU" sz="2400" b="1" dirty="0">
              <a:solidFill>
                <a:srgbClr val="003399"/>
              </a:solidFill>
              <a:cs typeface="Arial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08207" y="1628800"/>
            <a:ext cx="4604033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Количество образовательных организаций </a:t>
            </a:r>
            <a:r>
              <a: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ВО и СПО, </a:t>
            </a:r>
            <a:r>
              <a:rPr lang="ru-RU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сотрудники которых вовлечены в </a:t>
            </a:r>
            <a:endParaRPr lang="ru-RU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/>
            <a:r>
              <a: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систему ПК на </a:t>
            </a:r>
            <a:r>
              <a:rPr lang="ru-RU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базе </a:t>
            </a:r>
            <a:r>
              <a: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Центра</a:t>
            </a:r>
          </a:p>
          <a:p>
            <a:pPr algn="l"/>
            <a:endParaRPr lang="ru-RU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/>
            <a:r>
              <a:rPr lang="ru-RU" sz="14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2017 г. - </a:t>
            </a:r>
            <a:r>
              <a:rPr lang="ru-RU" sz="14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2, </a:t>
            </a:r>
            <a:r>
              <a:rPr lang="ru-RU" sz="14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2018 г.- </a:t>
            </a:r>
            <a:r>
              <a:rPr lang="ru-RU" sz="14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5, </a:t>
            </a:r>
            <a:r>
              <a:rPr lang="ru-RU" sz="14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2019 г. – </a:t>
            </a:r>
            <a:r>
              <a:rPr lang="ru-RU" sz="14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10. </a:t>
            </a:r>
          </a:p>
          <a:p>
            <a:pPr algn="l"/>
            <a:r>
              <a:rPr lang="ru-RU" sz="16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Итого</a:t>
            </a:r>
            <a:r>
              <a:rPr lang="ru-RU" sz="16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 </a:t>
            </a:r>
            <a:r>
              <a:rPr lang="ru-RU" sz="16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10</a:t>
            </a:r>
            <a:endParaRPr lang="ru-RU" sz="1600" b="1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/>
            <a:endParaRPr lang="ru-RU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357840" y="3176972"/>
            <a:ext cx="38884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179512" y="1628800"/>
            <a:ext cx="385544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Обучение сотрудников </a:t>
            </a:r>
          </a:p>
          <a:p>
            <a:pPr algn="l"/>
            <a:r>
              <a: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образовательных </a:t>
            </a:r>
            <a:r>
              <a:rPr lang="ru-RU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организаций </a:t>
            </a:r>
            <a:r>
              <a: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ВО и </a:t>
            </a:r>
          </a:p>
          <a:p>
            <a:pPr algn="l"/>
            <a:r>
              <a: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СПО</a:t>
            </a:r>
            <a:endParaRPr lang="ru-RU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/>
            <a:endParaRPr lang="ru-RU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/>
            <a:r>
              <a:rPr lang="ru-RU" sz="14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2017 г. - 100, 2018 г.- 200, 2019 г. – </a:t>
            </a:r>
          </a:p>
          <a:p>
            <a:pPr algn="l"/>
            <a:r>
              <a:rPr lang="ru-RU" sz="14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300. </a:t>
            </a:r>
            <a:r>
              <a:rPr lang="ru-RU" sz="16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Итого: 600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06337" y="3422533"/>
            <a:ext cx="38286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4329898" y="3665470"/>
            <a:ext cx="4598586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Число обучающихся образовательных </a:t>
            </a:r>
            <a:endParaRPr lang="ru-RU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/>
            <a:r>
              <a: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организаций Во и СПО, </a:t>
            </a:r>
            <a:r>
              <a:rPr lang="ru-RU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прошедших </a:t>
            </a:r>
            <a:endParaRPr lang="ru-RU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/>
            <a:r>
              <a: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обучение </a:t>
            </a:r>
            <a:r>
              <a:rPr lang="ru-RU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на онлайн-курсах, доступных для освоения на ресурсе, обеспечивающем </a:t>
            </a:r>
            <a:endParaRPr lang="ru-RU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/>
            <a:r>
              <a: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использование </a:t>
            </a:r>
            <a:r>
              <a:rPr lang="ru-RU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онлайн-курсов по принципу «одного окна</a:t>
            </a:r>
            <a:r>
              <a: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»</a:t>
            </a:r>
          </a:p>
          <a:p>
            <a:pPr algn="l"/>
            <a:endParaRPr lang="ru-RU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/>
            <a:endParaRPr lang="ru-RU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/>
            <a:r>
              <a:rPr lang="ru-RU" sz="14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2017 </a:t>
            </a:r>
            <a:r>
              <a:rPr lang="ru-RU" sz="14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г. - </a:t>
            </a:r>
            <a:r>
              <a:rPr lang="ru-RU" sz="14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1000, </a:t>
            </a:r>
            <a:r>
              <a:rPr lang="ru-RU" sz="14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2018 г.- </a:t>
            </a:r>
            <a:r>
              <a:rPr lang="ru-RU" sz="14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5000, </a:t>
            </a:r>
            <a:r>
              <a:rPr lang="ru-RU" sz="14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2019 г. – </a:t>
            </a:r>
            <a:r>
              <a:rPr lang="ru-RU" sz="14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10000. </a:t>
            </a:r>
            <a:r>
              <a:rPr lang="ru-RU" sz="16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Итого: </a:t>
            </a:r>
            <a:r>
              <a:rPr lang="ru-RU" sz="16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16000</a:t>
            </a:r>
            <a:endParaRPr lang="ru-RU" sz="1600" b="1" dirty="0">
              <a:solidFill>
                <a:srgbClr val="00206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4417653" y="5921410"/>
            <a:ext cx="38286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206336" y="3665470"/>
            <a:ext cx="393361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Количество онлайн-курсов, доступных для освоения на </a:t>
            </a:r>
            <a:r>
              <a: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ресурсе</a:t>
            </a:r>
            <a:r>
              <a:rPr lang="ru-RU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«одного </a:t>
            </a:r>
          </a:p>
          <a:p>
            <a:pPr algn="l"/>
            <a:r>
              <a: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окна</a:t>
            </a:r>
            <a:r>
              <a:rPr lang="ru-RU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», результаты обучения по </a:t>
            </a:r>
            <a:endParaRPr lang="ru-RU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/>
            <a:r>
              <a: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которым </a:t>
            </a:r>
            <a:r>
              <a:rPr lang="ru-RU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зачитываются </a:t>
            </a:r>
            <a:endParaRPr lang="ru-RU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/>
            <a:r>
              <a: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при </a:t>
            </a:r>
            <a:r>
              <a:rPr lang="ru-RU" sz="1400" dirty="0">
                <a:latin typeface="Verdana" pitchFamily="34" charset="0"/>
                <a:ea typeface="Verdana" pitchFamily="34" charset="0"/>
                <a:cs typeface="Verdana" pitchFamily="34" charset="0"/>
              </a:rPr>
              <a:t>освоении </a:t>
            </a:r>
            <a:r>
              <a: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ООП</a:t>
            </a:r>
            <a:endParaRPr lang="ru-RU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/>
            <a:endParaRPr lang="ru-RU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/>
            <a:r>
              <a:rPr lang="ru-RU" sz="14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2017 г. - 5, 2018 г.- 23, 2019 г. – 50. </a:t>
            </a:r>
          </a:p>
          <a:p>
            <a:pPr algn="l"/>
            <a:r>
              <a:rPr lang="ru-RU" sz="16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Итого: 50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206337" y="5912239"/>
            <a:ext cx="38286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96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259478" y="1097736"/>
            <a:ext cx="1881947" cy="25817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defTabSz="781903" eaLnBrk="1" fontAlgn="auto" latinLnBrk="0" hangingPunct="1">
              <a:spcBef>
                <a:spcPts val="0"/>
              </a:spcBef>
              <a:spcAft>
                <a:spcPts val="0"/>
              </a:spcAft>
            </a:pPr>
            <a:endParaRPr sz="1539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-14564" y="3189569"/>
            <a:ext cx="7260867" cy="1940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defTabSz="781903" eaLnBrk="1" fontAlgn="auto" latinLnBrk="0" hangingPunct="1">
              <a:spcBef>
                <a:spcPts val="0"/>
              </a:spcBef>
              <a:spcAft>
                <a:spcPts val="0"/>
              </a:spcAft>
            </a:pPr>
            <a:endParaRPr sz="1539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259478" y="3675529"/>
            <a:ext cx="1881947" cy="25825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defTabSz="781903" eaLnBrk="1" fontAlgn="auto" latinLnBrk="0" hangingPunct="1">
              <a:spcBef>
                <a:spcPts val="0"/>
              </a:spcBef>
              <a:spcAft>
                <a:spcPts val="0"/>
              </a:spcAft>
            </a:pPr>
            <a:endParaRPr sz="1539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475" y="4990806"/>
            <a:ext cx="7260878" cy="12916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defTabSz="781903" eaLnBrk="1" fontAlgn="auto" latinLnBrk="0" hangingPunct="1">
              <a:spcBef>
                <a:spcPts val="0"/>
              </a:spcBef>
              <a:spcAft>
                <a:spcPts val="0"/>
              </a:spcAft>
            </a:pPr>
            <a:endParaRPr sz="1539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3489" y="71209"/>
            <a:ext cx="8931995" cy="8295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defTabSz="781903" eaLnBrk="1" fontAlgn="auto" latinLnBrk="0" hangingPunct="1">
              <a:spcBef>
                <a:spcPts val="0"/>
              </a:spcBef>
              <a:spcAft>
                <a:spcPts val="0"/>
              </a:spcAft>
            </a:pPr>
            <a:endParaRPr sz="1539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474" y="6219680"/>
            <a:ext cx="9138027" cy="437651"/>
          </a:xfrm>
          <a:custGeom>
            <a:avLst/>
            <a:gdLst/>
            <a:ahLst/>
            <a:cxnLst/>
            <a:rect l="l" t="t" r="r" b="b"/>
            <a:pathLst>
              <a:path w="10686415" h="511809">
                <a:moveTo>
                  <a:pt x="0" y="0"/>
                </a:moveTo>
                <a:lnTo>
                  <a:pt x="0" y="511797"/>
                </a:lnTo>
                <a:lnTo>
                  <a:pt x="10686326" y="511797"/>
                </a:lnTo>
                <a:lnTo>
                  <a:pt x="10686326" y="0"/>
                </a:lnTo>
                <a:lnTo>
                  <a:pt x="0" y="0"/>
                </a:lnTo>
                <a:close/>
              </a:path>
            </a:pathLst>
          </a:custGeom>
          <a:solidFill>
            <a:srgbClr val="C4E3E8"/>
          </a:solidFill>
        </p:spPr>
        <p:txBody>
          <a:bodyPr wrap="square" lIns="0" tIns="0" rIns="0" bIns="0" rtlCol="0"/>
          <a:lstStyle/>
          <a:p>
            <a:pPr algn="l" defTabSz="781903" eaLnBrk="1" fontAlgn="auto" latinLnBrk="0" hangingPunct="1">
              <a:spcBef>
                <a:spcPts val="0"/>
              </a:spcBef>
              <a:spcAft>
                <a:spcPts val="0"/>
              </a:spcAft>
            </a:pPr>
            <a:endParaRPr sz="1539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98945" y="6253920"/>
            <a:ext cx="314936" cy="3442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defTabSz="781903" eaLnBrk="1" fontAlgn="auto" latinLnBrk="0" hangingPunct="1">
              <a:spcBef>
                <a:spcPts val="0"/>
              </a:spcBef>
              <a:spcAft>
                <a:spcPts val="0"/>
              </a:spcAft>
            </a:pPr>
            <a:endParaRPr sz="1539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55963" y="6253021"/>
            <a:ext cx="624985" cy="306418"/>
          </a:xfrm>
          <a:prstGeom prst="rect">
            <a:avLst/>
          </a:prstGeom>
        </p:spPr>
        <p:txBody>
          <a:bodyPr vert="horz" wrap="square" lIns="0" tIns="8688" rIns="0" bIns="0" rtlCol="0">
            <a:spAutoFit/>
          </a:bodyPr>
          <a:lstStyle/>
          <a:p>
            <a:pPr marL="10860" algn="l" defTabSz="781903" eaLnBrk="1" fontAlgn="auto" latinLnBrk="0" hangingPunct="1">
              <a:spcBef>
                <a:spcPts val="68"/>
              </a:spcBef>
              <a:spcAft>
                <a:spcPts val="0"/>
              </a:spcAft>
            </a:pPr>
            <a:r>
              <a:rPr sz="556" b="1" spc="-30" dirty="0">
                <a:solidFill>
                  <a:srgbClr val="0066B3"/>
                </a:solidFill>
                <a:latin typeface="Century Gothic"/>
                <a:ea typeface="+mn-ea"/>
                <a:cs typeface="Century Gothic"/>
              </a:rPr>
              <a:t>Правительство</a:t>
            </a:r>
            <a:endParaRPr sz="556">
              <a:solidFill>
                <a:prstClr val="black"/>
              </a:solidFill>
              <a:latin typeface="Century Gothic"/>
              <a:ea typeface="+mn-ea"/>
              <a:cs typeface="Century Gothic"/>
            </a:endParaRPr>
          </a:p>
          <a:p>
            <a:pPr marL="10860" marR="4344" algn="l" defTabSz="781903" eaLnBrk="1" fontAlgn="auto" latinLnBrk="0" hangingPunct="1">
              <a:lnSpc>
                <a:spcPct val="123600"/>
              </a:lnSpc>
              <a:spcBef>
                <a:spcPts val="0"/>
              </a:spcBef>
              <a:spcAft>
                <a:spcPts val="0"/>
              </a:spcAft>
            </a:pPr>
            <a:r>
              <a:rPr sz="556" b="1" spc="-26" dirty="0">
                <a:solidFill>
                  <a:srgbClr val="0066B3"/>
                </a:solidFill>
                <a:latin typeface="Century Gothic"/>
                <a:ea typeface="+mn-ea"/>
                <a:cs typeface="Century Gothic"/>
              </a:rPr>
              <a:t>Калининградской  </a:t>
            </a:r>
            <a:r>
              <a:rPr sz="556" b="1" spc="-43" dirty="0">
                <a:solidFill>
                  <a:srgbClr val="0066B3"/>
                </a:solidFill>
                <a:latin typeface="Century Gothic"/>
                <a:ea typeface="+mn-ea"/>
                <a:cs typeface="Century Gothic"/>
              </a:rPr>
              <a:t>области</a:t>
            </a:r>
            <a:endParaRPr sz="556">
              <a:solidFill>
                <a:prstClr val="black"/>
              </a:solidFill>
              <a:latin typeface="Century Gothic"/>
              <a:ea typeface="+mn-ea"/>
              <a:cs typeface="Century Gothic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655383" y="6299258"/>
            <a:ext cx="163441" cy="813099"/>
          </a:xfrm>
          <a:prstGeom prst="rect">
            <a:avLst/>
          </a:prstGeom>
        </p:spPr>
        <p:txBody>
          <a:bodyPr vert="horz" wrap="square" lIns="0" tIns="3801" rIns="0" bIns="0" rtlCol="0">
            <a:spAutoFit/>
          </a:bodyPr>
          <a:lstStyle/>
          <a:p>
            <a:pPr marL="21720" algn="l" defTabSz="781903" eaLnBrk="1" fontAlgn="auto" latinLnBrk="0" hangingPunct="1">
              <a:spcBef>
                <a:spcPts val="30"/>
              </a:spcBef>
              <a:spcAft>
                <a:spcPts val="0"/>
              </a:spcAft>
            </a:pPr>
            <a:fld id="{81D60167-4931-47E6-BA6A-407CBD079E47}" type="slidenum">
              <a:rPr sz="1753" spc="47" dirty="0">
                <a:solidFill>
                  <a:srgbClr val="0B2143"/>
                </a:solidFill>
                <a:latin typeface="Calibri"/>
                <a:ea typeface="+mn-ea"/>
                <a:cs typeface="Calibri"/>
              </a:rPr>
              <a:pPr marL="21720" algn="l" defTabSz="781903" eaLnBrk="1" fontAlgn="auto" latinLnBrk="0" hangingPunct="1">
                <a:spcBef>
                  <a:spcPts val="30"/>
                </a:spcBef>
                <a:spcAft>
                  <a:spcPts val="0"/>
                </a:spcAft>
              </a:pPr>
              <a:t>2</a:t>
            </a:fld>
            <a:endParaRPr sz="1753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35" name="object 4"/>
          <p:cNvSpPr/>
          <p:nvPr/>
        </p:nvSpPr>
        <p:spPr>
          <a:xfrm>
            <a:off x="-1389" y="1059356"/>
            <a:ext cx="7260867" cy="19912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defTabSz="781903" eaLnBrk="1" fontAlgn="auto" latinLnBrk="0" hangingPunct="1">
              <a:spcBef>
                <a:spcPts val="0"/>
              </a:spcBef>
              <a:spcAft>
                <a:spcPts val="0"/>
              </a:spcAft>
            </a:pPr>
            <a:endParaRPr sz="1539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6" name="object 4"/>
          <p:cNvSpPr/>
          <p:nvPr/>
        </p:nvSpPr>
        <p:spPr>
          <a:xfrm>
            <a:off x="-1390" y="1266160"/>
            <a:ext cx="7260867" cy="1940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defTabSz="781903" eaLnBrk="1" fontAlgn="auto" latinLnBrk="0" hangingPunct="1">
              <a:spcBef>
                <a:spcPts val="0"/>
              </a:spcBef>
              <a:spcAft>
                <a:spcPts val="0"/>
              </a:spcAft>
            </a:pPr>
            <a:endParaRPr sz="1539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7" name="object 2"/>
          <p:cNvSpPr/>
          <p:nvPr/>
        </p:nvSpPr>
        <p:spPr>
          <a:xfrm>
            <a:off x="-9695" y="1133539"/>
            <a:ext cx="7255998" cy="210860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defTabSz="781903" eaLnBrk="1" fontAlgn="auto" latinLnBrk="0" hangingPunct="1">
              <a:spcBef>
                <a:spcPts val="0"/>
              </a:spcBef>
              <a:spcAft>
                <a:spcPts val="0"/>
              </a:spcAft>
            </a:pPr>
            <a:endParaRPr sz="1539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8" name="object 2"/>
          <p:cNvSpPr txBox="1">
            <a:spLocks/>
          </p:cNvSpPr>
          <p:nvPr/>
        </p:nvSpPr>
        <p:spPr>
          <a:xfrm>
            <a:off x="3275857" y="174214"/>
            <a:ext cx="6330938" cy="493967"/>
          </a:xfrm>
          <a:prstGeom prst="rect">
            <a:avLst/>
          </a:prstGeom>
        </p:spPr>
        <p:txBody>
          <a:bodyPr vert="horz" wrap="square" lIns="0" tIns="13575" rIns="0" bIns="0" rtlCol="0">
            <a:spAutoFit/>
          </a:bodyPr>
          <a:lstStyle>
            <a:lvl1pPr>
              <a:defRPr sz="3650" b="1" i="0">
                <a:solidFill>
                  <a:schemeClr val="bg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marL="10860" algn="l" defTabSz="781903" eaLnBrk="1" fontAlgn="auto" latinLnBrk="0" hangingPunct="1">
              <a:spcBef>
                <a:spcPts val="107"/>
              </a:spcBef>
              <a:spcAft>
                <a:spcPts val="0"/>
              </a:spcAft>
            </a:pPr>
            <a:r>
              <a:rPr lang="ru-RU" sz="3121" spc="47" dirty="0">
                <a:solidFill>
                  <a:prstClr val="white"/>
                </a:solidFill>
              </a:rPr>
              <a:t>УНИВЕРСИТЕТ ДЛЯ РЕГИОНА</a:t>
            </a:r>
            <a:endParaRPr lang="ru-RU" sz="3121" spc="47" dirty="0">
              <a:solidFill>
                <a:prstClr val="white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3489" y="934133"/>
            <a:ext cx="9326381" cy="40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781903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2052" b="1" dirty="0">
                <a:solidFill>
                  <a:prstClr val="black"/>
                </a:solidFill>
                <a:latin typeface="Century Gothic" pitchFamily="34" charset="0"/>
                <a:ea typeface="+mn-ea"/>
              </a:rPr>
              <a:t>ИССЛЕДОВАТЕЛЬСКИЕ, ИСПЫТАТЕЛЬНЫЕ, ОБРАЗОВАТЕЛЬНЫЕ ЦЕНТРЫ</a:t>
            </a:r>
            <a:endParaRPr lang="ru-RU" sz="2052" b="1" dirty="0">
              <a:solidFill>
                <a:prstClr val="black"/>
              </a:solidFill>
              <a:latin typeface="Century Gothic" pitchFamily="34" charset="0"/>
              <a:ea typeface="+mn-ea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59512" y="2069740"/>
            <a:ext cx="2697077" cy="1498660"/>
          </a:xfrm>
          <a:prstGeom prst="roundRect">
            <a:avLst/>
          </a:prstGeom>
          <a:ln>
            <a:solidFill>
              <a:srgbClr val="1958A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81903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2052" b="1" dirty="0">
                <a:solidFill>
                  <a:srgbClr val="1BBCEB"/>
                </a:solidFill>
                <a:latin typeface="Century Gothic" pitchFamily="34" charset="0"/>
              </a:rPr>
              <a:t>Центр </a:t>
            </a:r>
            <a:r>
              <a:rPr lang="ru-RU" sz="2052" b="1" dirty="0">
                <a:solidFill>
                  <a:srgbClr val="1958A4"/>
                </a:solidFill>
                <a:latin typeface="Century Gothic" pitchFamily="34" charset="0"/>
              </a:rPr>
              <a:t>высокоточного строительного </a:t>
            </a:r>
            <a:r>
              <a:rPr lang="ru-RU" sz="2052" b="1" dirty="0">
                <a:solidFill>
                  <a:srgbClr val="1BBCEB"/>
                </a:solidFill>
                <a:latin typeface="Century Gothic" pitchFamily="34" charset="0"/>
              </a:rPr>
              <a:t>оборудования</a:t>
            </a:r>
          </a:p>
          <a:p>
            <a:pPr algn="ctr" defTabSz="781903" eaLnBrk="1" fontAlgn="auto" latinLnBrk="0" hangingPunct="1">
              <a:spcBef>
                <a:spcPts val="0"/>
              </a:spcBef>
              <a:spcAft>
                <a:spcPts val="0"/>
              </a:spcAft>
            </a:pPr>
            <a:endParaRPr lang="ru-RU" sz="1539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3029004" y="1515968"/>
            <a:ext cx="2697077" cy="1173228"/>
          </a:xfrm>
          <a:prstGeom prst="roundRect">
            <a:avLst/>
          </a:prstGeom>
          <a:ln>
            <a:solidFill>
              <a:srgbClr val="1958A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81903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2052" b="1" dirty="0">
                <a:solidFill>
                  <a:srgbClr val="1BBCEB"/>
                </a:solidFill>
                <a:latin typeface="Century Gothic" pitchFamily="34" charset="0"/>
              </a:rPr>
              <a:t>Центр </a:t>
            </a:r>
            <a:r>
              <a:rPr lang="ru-RU" sz="2052" b="1" dirty="0">
                <a:solidFill>
                  <a:srgbClr val="1958A4"/>
                </a:solidFill>
                <a:latin typeface="Century Gothic" pitchFamily="34" charset="0"/>
              </a:rPr>
              <a:t>космических</a:t>
            </a:r>
            <a:r>
              <a:rPr lang="ru-RU" sz="2052" b="1" dirty="0">
                <a:solidFill>
                  <a:srgbClr val="1BBCEB"/>
                </a:solidFill>
                <a:latin typeface="Century Gothic" pitchFamily="34" charset="0"/>
              </a:rPr>
              <a:t> услуг</a:t>
            </a:r>
          </a:p>
          <a:p>
            <a:pPr algn="ctr" defTabSz="781903" eaLnBrk="1" fontAlgn="auto" latinLnBrk="0" hangingPunct="1">
              <a:spcBef>
                <a:spcPts val="0"/>
              </a:spcBef>
              <a:spcAft>
                <a:spcPts val="0"/>
              </a:spcAft>
            </a:pPr>
            <a:endParaRPr lang="ru-RU" sz="1539" dirty="0">
              <a:solidFill>
                <a:srgbClr val="1BBCEB"/>
              </a:solidFill>
              <a:latin typeface="Century Gothic" pitchFamily="34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044248" y="1483833"/>
            <a:ext cx="2697077" cy="1068223"/>
          </a:xfrm>
          <a:prstGeom prst="roundRect">
            <a:avLst/>
          </a:prstGeom>
          <a:ln>
            <a:solidFill>
              <a:srgbClr val="1958A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81903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2052" b="1" dirty="0">
                <a:solidFill>
                  <a:srgbClr val="1BBCEB"/>
                </a:solidFill>
                <a:latin typeface="Century Gothic" pitchFamily="34" charset="0"/>
              </a:rPr>
              <a:t>Студенческое </a:t>
            </a:r>
            <a:r>
              <a:rPr lang="ru-RU" sz="2052" b="1" dirty="0">
                <a:solidFill>
                  <a:srgbClr val="1958A4"/>
                </a:solidFill>
                <a:latin typeface="Century Gothic" pitchFamily="34" charset="0"/>
              </a:rPr>
              <a:t>конструкторское</a:t>
            </a:r>
            <a:r>
              <a:rPr lang="ru-RU" sz="2052" b="1" dirty="0">
                <a:solidFill>
                  <a:srgbClr val="1BBCEB"/>
                </a:solidFill>
                <a:latin typeface="Century Gothic" pitchFamily="34" charset="0"/>
              </a:rPr>
              <a:t> бюро</a:t>
            </a:r>
          </a:p>
          <a:p>
            <a:pPr algn="ctr" defTabSz="781903" eaLnBrk="1" fontAlgn="auto" latinLnBrk="0" hangingPunct="1">
              <a:spcBef>
                <a:spcPts val="0"/>
              </a:spcBef>
              <a:spcAft>
                <a:spcPts val="0"/>
              </a:spcAft>
            </a:pPr>
            <a:endParaRPr lang="ru-RU" sz="1539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45384" y="3643577"/>
            <a:ext cx="2801843" cy="2541207"/>
          </a:xfrm>
          <a:prstGeom prst="roundRect">
            <a:avLst/>
          </a:prstGeom>
          <a:ln>
            <a:solidFill>
              <a:srgbClr val="1958A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81903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710" b="1" dirty="0">
                <a:solidFill>
                  <a:srgbClr val="1BBCEB"/>
                </a:solidFill>
                <a:latin typeface="Century Gothic" pitchFamily="34" charset="0"/>
              </a:rPr>
              <a:t>Проектно-конструкторский центр по проектированию, модернизации, </a:t>
            </a:r>
            <a:r>
              <a:rPr lang="ru-RU" sz="1710" b="1" dirty="0">
                <a:solidFill>
                  <a:srgbClr val="1958A4"/>
                </a:solidFill>
                <a:latin typeface="Century Gothic" pitchFamily="34" charset="0"/>
              </a:rPr>
              <a:t>переоборудованию</a:t>
            </a:r>
            <a:r>
              <a:rPr lang="ru-RU" sz="1710" b="1" dirty="0">
                <a:solidFill>
                  <a:srgbClr val="1BBCEB"/>
                </a:solidFill>
                <a:latin typeface="Century Gothic" pitchFamily="34" charset="0"/>
              </a:rPr>
              <a:t> </a:t>
            </a:r>
            <a:r>
              <a:rPr lang="ru-RU" sz="1710" b="1" dirty="0">
                <a:solidFill>
                  <a:srgbClr val="1958A4"/>
                </a:solidFill>
                <a:latin typeface="Century Gothic" pitchFamily="34" charset="0"/>
              </a:rPr>
              <a:t>и</a:t>
            </a:r>
          </a:p>
          <a:p>
            <a:pPr algn="ctr" defTabSz="781903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1710" b="1" dirty="0">
                <a:solidFill>
                  <a:srgbClr val="1958A4"/>
                </a:solidFill>
                <a:latin typeface="Century Gothic" pitchFamily="34" charset="0"/>
              </a:rPr>
              <a:t>ремонту судов</a:t>
            </a:r>
          </a:p>
          <a:p>
            <a:pPr algn="ctr" defTabSz="781903" eaLnBrk="1" fontAlgn="auto" latinLnBrk="0" hangingPunct="1">
              <a:spcBef>
                <a:spcPts val="0"/>
              </a:spcBef>
              <a:spcAft>
                <a:spcPts val="0"/>
              </a:spcAft>
            </a:pPr>
            <a:endParaRPr lang="ru-RU" sz="1539" dirty="0">
              <a:solidFill>
                <a:srgbClr val="1BBCEB"/>
              </a:solidFill>
              <a:latin typeface="Century Gothic" pitchFamily="34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3013041" y="3040352"/>
            <a:ext cx="2840049" cy="2843535"/>
          </a:xfrm>
          <a:prstGeom prst="roundRect">
            <a:avLst/>
          </a:prstGeom>
          <a:ln>
            <a:solidFill>
              <a:srgbClr val="1958A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81903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2052" b="1" dirty="0">
                <a:solidFill>
                  <a:srgbClr val="1BBCEB"/>
                </a:solidFill>
                <a:latin typeface="Century Gothic" pitchFamily="34" charset="0"/>
              </a:rPr>
              <a:t>Учебно-тренировочный центр подготовки специалистов в сфере </a:t>
            </a:r>
            <a:r>
              <a:rPr lang="ru-RU" sz="2052" b="1" dirty="0">
                <a:solidFill>
                  <a:srgbClr val="1958A4"/>
                </a:solidFill>
                <a:latin typeface="Century Gothic" pitchFamily="34" charset="0"/>
              </a:rPr>
              <a:t>гостиничного сервиса</a:t>
            </a:r>
          </a:p>
          <a:p>
            <a:pPr algn="ctr" defTabSz="781903" eaLnBrk="1" fontAlgn="auto" latinLnBrk="0" hangingPunct="1">
              <a:spcBef>
                <a:spcPts val="0"/>
              </a:spcBef>
              <a:spcAft>
                <a:spcPts val="0"/>
              </a:spcAft>
            </a:pPr>
            <a:endParaRPr lang="ru-RU" sz="1539" dirty="0">
              <a:solidFill>
                <a:srgbClr val="1BBCEB"/>
              </a:solidFill>
              <a:latin typeface="Century Gothic" pitchFamily="34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6054663" y="2784151"/>
            <a:ext cx="2697077" cy="907503"/>
          </a:xfrm>
          <a:prstGeom prst="roundRect">
            <a:avLst/>
          </a:prstGeom>
          <a:ln>
            <a:solidFill>
              <a:srgbClr val="1958A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81903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2052" b="1" dirty="0">
                <a:solidFill>
                  <a:srgbClr val="1958A4"/>
                </a:solidFill>
                <a:latin typeface="Century Gothic" pitchFamily="34" charset="0"/>
              </a:rPr>
              <a:t>Авиационный</a:t>
            </a:r>
            <a:r>
              <a:rPr lang="ru-RU" sz="2052" b="1" dirty="0">
                <a:solidFill>
                  <a:srgbClr val="1BBCEB"/>
                </a:solidFill>
                <a:latin typeface="Century Gothic" pitchFamily="34" charset="0"/>
              </a:rPr>
              <a:t> учебный центр</a:t>
            </a:r>
          </a:p>
          <a:p>
            <a:pPr algn="ctr" defTabSz="781903" eaLnBrk="1" fontAlgn="auto" latinLnBrk="0" hangingPunct="1">
              <a:spcBef>
                <a:spcPts val="0"/>
              </a:spcBef>
              <a:spcAft>
                <a:spcPts val="0"/>
              </a:spcAft>
            </a:pPr>
            <a:endParaRPr lang="ru-RU" sz="1539" dirty="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054662" y="3884356"/>
            <a:ext cx="2697077" cy="907503"/>
          </a:xfrm>
          <a:prstGeom prst="roundRect">
            <a:avLst/>
          </a:prstGeom>
          <a:ln>
            <a:solidFill>
              <a:srgbClr val="1958A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81903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0070C0"/>
                </a:solidFill>
                <a:latin typeface="Century Gothic" pitchFamily="34" charset="0"/>
              </a:rPr>
              <a:t>Клинико-диагностический центр</a:t>
            </a:r>
            <a:endParaRPr lang="ru-RU" sz="20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108227" y="4959573"/>
            <a:ext cx="2697077" cy="595899"/>
          </a:xfrm>
          <a:prstGeom prst="roundRect">
            <a:avLst/>
          </a:prstGeom>
          <a:ln>
            <a:solidFill>
              <a:srgbClr val="1958A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81903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2800" b="1" dirty="0" err="1" smtClean="0">
                <a:solidFill>
                  <a:srgbClr val="0070C0"/>
                </a:solidFill>
                <a:latin typeface="Century Gothic" pitchFamily="34" charset="0"/>
              </a:rPr>
              <a:t>Кванториум</a:t>
            </a:r>
            <a:endParaRPr lang="ru-RU" sz="28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018904" y="5738188"/>
            <a:ext cx="2946132" cy="595899"/>
          </a:xfrm>
          <a:prstGeom prst="roundRect">
            <a:avLst/>
          </a:prstGeom>
          <a:ln>
            <a:solidFill>
              <a:srgbClr val="1958A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81903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0070C0"/>
                </a:solidFill>
                <a:latin typeface="Century Gothic" pitchFamily="34" charset="0"/>
              </a:rPr>
              <a:t>Ботанический сад</a:t>
            </a:r>
            <a:endParaRPr lang="ru-RU" sz="20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28344" y="1389629"/>
            <a:ext cx="2697077" cy="595899"/>
          </a:xfrm>
          <a:prstGeom prst="roundRect">
            <a:avLst/>
          </a:prstGeom>
          <a:ln>
            <a:solidFill>
              <a:srgbClr val="1958A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81903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rgbClr val="0070C0"/>
                </a:solidFill>
                <a:latin typeface="Century Gothic" pitchFamily="34" charset="0"/>
              </a:rPr>
              <a:t>НТП ФАБРИКА</a:t>
            </a:r>
            <a:endParaRPr lang="ru-RU" sz="28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15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" y="1975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7" y="393565"/>
            <a:ext cx="6197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400" b="1" dirty="0" smtClean="0">
                <a:solidFill>
                  <a:srgbClr val="003399"/>
                </a:solidFill>
                <a:cs typeface="Arial" charset="0"/>
              </a:rPr>
              <a:t>Сетевые образовательные программы</a:t>
            </a:r>
            <a:endParaRPr lang="ru-RU" sz="2400" b="1" dirty="0">
              <a:solidFill>
                <a:srgbClr val="003399"/>
              </a:solidFill>
              <a:cs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86105" y="2661194"/>
            <a:ext cx="19295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Вузы-партнеры</a:t>
            </a:r>
            <a:endParaRPr lang="ru-RU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18684" y="1196752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l"/>
            <a:r>
              <a:rPr lang="ru-RU" sz="2000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Общая </a:t>
            </a:r>
            <a:r>
              <a:rPr lang="ru-RU" sz="2000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мобильность</a:t>
            </a:r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:119 чел.</a:t>
            </a:r>
            <a:endParaRPr lang="ru-RU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 algn="l"/>
            <a:r>
              <a:rPr lang="ru-RU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Входящая –  67 человека.</a:t>
            </a:r>
          </a:p>
          <a:p>
            <a:pPr lvl="0" algn="l"/>
            <a:r>
              <a:rPr lang="ru-RU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Исходящая – 52 человек.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39324" y="1260805"/>
            <a:ext cx="3921261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8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12 </a:t>
            </a:r>
            <a:r>
              <a:rPr lang="ru-RU" sz="18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программ </a:t>
            </a:r>
            <a:r>
              <a:rPr lang="ru-RU" sz="18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магистратуры </a:t>
            </a:r>
            <a:r>
              <a:rPr lang="ru-RU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по направлениям:</a:t>
            </a:r>
            <a:br>
              <a:rPr lang="ru-RU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Туризм 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ru-RU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Психолого-педагогическое </a:t>
            </a:r>
          </a:p>
          <a:p>
            <a:pPr algn="l"/>
            <a:r>
              <a:rPr lang="ru-RU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образование </a:t>
            </a:r>
            <a:r>
              <a:rPr lang="ru-RU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 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ru-RU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Лингвистика  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ru-RU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История 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ru-RU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Биология  </a:t>
            </a:r>
          </a:p>
          <a:p>
            <a:pPr algn="l"/>
            <a:endParaRPr lang="ru-RU" sz="1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/>
            <a:r>
              <a:rPr lang="ru-RU" sz="18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 </a:t>
            </a:r>
            <a:r>
              <a:rPr lang="ru-RU" sz="18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программы </a:t>
            </a:r>
            <a:r>
              <a:rPr lang="ru-RU" sz="1800" b="1" dirty="0" err="1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бакалавриата</a:t>
            </a:r>
            <a:r>
              <a:rPr lang="ru-RU" sz="18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по направлениям: </a:t>
            </a:r>
            <a:endParaRPr lang="ru-RU" sz="1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/>
            <a:endParaRPr lang="ru-RU" sz="1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 algn="l">
              <a:buFont typeface="Wingdings" pitchFamily="2" charset="2"/>
              <a:buChar char="Ø"/>
            </a:pPr>
            <a:r>
              <a:rPr lang="ru-RU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Реклама и связи </a:t>
            </a:r>
            <a:endParaRPr lang="ru-RU" sz="1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/>
            <a:r>
              <a:rPr lang="ru-RU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с общественностью </a:t>
            </a:r>
            <a:r>
              <a:rPr lang="ru-RU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 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ru-RU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Прикладная математика </a:t>
            </a:r>
            <a:endParaRPr lang="ru-RU" sz="1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/>
            <a:r>
              <a:rPr lang="ru-RU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и информатика </a:t>
            </a:r>
            <a:r>
              <a:rPr lang="ru-RU" sz="1800" dirty="0">
                <a:latin typeface="Verdana" pitchFamily="34" charset="0"/>
                <a:ea typeface="Verdana" pitchFamily="34" charset="0"/>
                <a:cs typeface="Verdana" pitchFamily="34" charset="0"/>
              </a:rPr>
              <a:t> </a:t>
            </a:r>
          </a:p>
          <a:p>
            <a:endParaRPr lang="ru-RU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4368315" y="4869160"/>
            <a:ext cx="38286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 descr="E:\сетевые университеты\логотипы\логотипы\Logo KF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315" y="3448756"/>
            <a:ext cx="1914309" cy="107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сетевые университеты\логотипы\логотипы\0_b747d_bc7732cb_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252" y="2366303"/>
            <a:ext cx="1742703" cy="117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E:\сетевые университеты\логотипы\логотипы\logo_normal_small_150x2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353" y="5018442"/>
            <a:ext cx="1116054" cy="159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E:\сетевые университеты\логотипы\логотипы\ori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111" y="4933776"/>
            <a:ext cx="1154463" cy="163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E:\сетевые университеты\логотипы\логотипы\sfu-logo-smal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552" y="3645024"/>
            <a:ext cx="2059816" cy="116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94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41" y="-644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528637" y="260648"/>
            <a:ext cx="8229600" cy="851942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/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/>
              <a:t>на </a:t>
            </a:r>
            <a:r>
              <a:rPr lang="en-US" sz="3200" b="1" dirty="0" smtClean="0"/>
              <a:t>www.kantiana.ru</a:t>
            </a:r>
            <a:r>
              <a:rPr lang="ru-RU" sz="3200" b="1" dirty="0" smtClean="0"/>
              <a:t> </a:t>
            </a:r>
          </a:p>
        </p:txBody>
      </p:sp>
      <p:pic>
        <p:nvPicPr>
          <p:cNvPr id="30723" name="Picture 2" descr="C:\Documents and Settings\FSHarafutdinova\Рабочий стол\pHOTOS\Новая папка\wi f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92796"/>
            <a:ext cx="7286625" cy="477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Box 4"/>
          <p:cNvSpPr txBox="1">
            <a:spLocks noChangeArrowheads="1"/>
          </p:cNvSpPr>
          <p:nvPr/>
        </p:nvSpPr>
        <p:spPr bwMode="auto">
          <a:xfrm>
            <a:off x="1214438" y="5857875"/>
            <a:ext cx="75009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28894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43" y="0"/>
            <a:ext cx="9144000" cy="6858000"/>
          </a:xfrm>
          <a:prstGeom prst="rect">
            <a:avLst/>
          </a:prstGeom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94810" y="188640"/>
            <a:ext cx="9033547" cy="690638"/>
          </a:xfrm>
          <a:prstGeom prst="rect">
            <a:avLst/>
          </a:prstGeom>
          <a:solidFill>
            <a:srgbClr val="0033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dirty="0" smtClean="0">
                <a:solidFill>
                  <a:schemeClr val="bg1"/>
                </a:solidFill>
              </a:rPr>
              <a:t>Взаимодействие в сфере науки:</a:t>
            </a:r>
          </a:p>
          <a:p>
            <a:pPr algn="ctr">
              <a:lnSpc>
                <a:spcPct val="80000"/>
              </a:lnSpc>
            </a:pPr>
            <a:r>
              <a:rPr lang="ru-RU" sz="2400" dirty="0" smtClean="0">
                <a:solidFill>
                  <a:schemeClr val="bg1"/>
                </a:solidFill>
              </a:rPr>
              <a:t>«Балтийский инжиниринговый центр машиностроения»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04691"/>
            <a:ext cx="8140950" cy="5564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6488668"/>
            <a:ext cx="2062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Калининград, 2017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36741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43" y="0"/>
            <a:ext cx="9144000" cy="6858000"/>
          </a:xfrm>
          <a:prstGeom prst="rect">
            <a:avLst/>
          </a:prstGeom>
        </p:spPr>
      </p:pic>
      <p:sp>
        <p:nvSpPr>
          <p:cNvPr id="14" name="Заголовок 28"/>
          <p:cNvSpPr txBox="1">
            <a:spLocks/>
          </p:cNvSpPr>
          <p:nvPr/>
        </p:nvSpPr>
        <p:spPr>
          <a:xfrm>
            <a:off x="2411760" y="332656"/>
            <a:ext cx="4248472" cy="557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3200" b="1" dirty="0" smtClean="0">
                <a:solidFill>
                  <a:srgbClr val="003399"/>
                </a:solidFill>
                <a:cs typeface="Arial" charset="0"/>
              </a:rPr>
              <a:t>Цель проекта</a:t>
            </a:r>
            <a:endParaRPr lang="ru-RU" sz="3200" b="1" dirty="0">
              <a:solidFill>
                <a:srgbClr val="003399"/>
              </a:solidFill>
              <a:cs typeface="Arial" charset="0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107504" y="1131043"/>
            <a:ext cx="9036496" cy="55023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anchor="t" anchorCtr="0"/>
          <a:lstStyle/>
          <a:p>
            <a:pPr marL="182563" lvl="0" algn="l" eaLnBrk="0" hangingPunct="0">
              <a:spcBef>
                <a:spcPts val="100"/>
              </a:spcBef>
              <a:buClr>
                <a:srgbClr val="39639D">
                  <a:lumMod val="75000"/>
                </a:srgbClr>
              </a:buClr>
              <a:buSzPct val="130000"/>
              <a:defRPr/>
            </a:pPr>
            <a:r>
              <a:rPr lang="ru-RU" sz="3000" dirty="0" smtClean="0">
                <a:solidFill>
                  <a:srgbClr val="003399"/>
                </a:solidFill>
              </a:rPr>
              <a:t>оказание инжиниринговых услуг </a:t>
            </a:r>
          </a:p>
          <a:p>
            <a:pPr marL="182563" lvl="0" algn="l" eaLnBrk="0" hangingPunct="0">
              <a:spcBef>
                <a:spcPts val="100"/>
              </a:spcBef>
              <a:buClr>
                <a:srgbClr val="39639D">
                  <a:lumMod val="75000"/>
                </a:srgbClr>
              </a:buClr>
              <a:buSzPct val="130000"/>
              <a:defRPr/>
            </a:pPr>
            <a:r>
              <a:rPr lang="ru-RU" sz="3000" dirty="0" smtClean="0">
                <a:solidFill>
                  <a:srgbClr val="003399"/>
                </a:solidFill>
              </a:rPr>
              <a:t>организациям </a:t>
            </a:r>
            <a:r>
              <a:rPr lang="ru-RU" sz="3000" dirty="0">
                <a:solidFill>
                  <a:srgbClr val="003399"/>
                </a:solidFill>
              </a:rPr>
              <a:t>реального сектора </a:t>
            </a:r>
            <a:endParaRPr lang="ru-RU" sz="3000" dirty="0" smtClean="0">
              <a:solidFill>
                <a:srgbClr val="003399"/>
              </a:solidFill>
            </a:endParaRPr>
          </a:p>
          <a:p>
            <a:pPr marL="182563" lvl="0" algn="l" eaLnBrk="0" hangingPunct="0">
              <a:spcBef>
                <a:spcPts val="100"/>
              </a:spcBef>
              <a:buClr>
                <a:srgbClr val="39639D">
                  <a:lumMod val="75000"/>
                </a:srgbClr>
              </a:buClr>
              <a:buSzPct val="130000"/>
              <a:defRPr/>
            </a:pPr>
            <a:r>
              <a:rPr lang="ru-RU" sz="3000" dirty="0">
                <a:solidFill>
                  <a:srgbClr val="003399"/>
                </a:solidFill>
              </a:rPr>
              <a:t>э</a:t>
            </a:r>
            <a:r>
              <a:rPr lang="ru-RU" sz="3000" dirty="0" smtClean="0">
                <a:solidFill>
                  <a:srgbClr val="003399"/>
                </a:solidFill>
              </a:rPr>
              <a:t>кономики и продвижение НИОКТР </a:t>
            </a:r>
          </a:p>
          <a:p>
            <a:pPr marL="182563" lvl="0" algn="l" eaLnBrk="0" hangingPunct="0">
              <a:spcBef>
                <a:spcPts val="100"/>
              </a:spcBef>
              <a:buClr>
                <a:srgbClr val="39639D">
                  <a:lumMod val="75000"/>
                </a:srgbClr>
              </a:buClr>
              <a:buSzPct val="130000"/>
              <a:defRPr/>
            </a:pPr>
            <a:r>
              <a:rPr lang="ru-RU" sz="3000" dirty="0" smtClean="0">
                <a:solidFill>
                  <a:srgbClr val="003399"/>
                </a:solidFill>
              </a:rPr>
              <a:t>университета </a:t>
            </a:r>
            <a:r>
              <a:rPr lang="ru-RU" sz="3000" dirty="0">
                <a:solidFill>
                  <a:srgbClr val="003399"/>
                </a:solidFill>
              </a:rPr>
              <a:t>в машиностроительных отраслях промышленности </a:t>
            </a:r>
            <a:r>
              <a:rPr lang="ru-RU" sz="3000" b="1" dirty="0">
                <a:solidFill>
                  <a:srgbClr val="C00000"/>
                </a:solidFill>
              </a:rPr>
              <a:t>по приоритетным </a:t>
            </a:r>
            <a:r>
              <a:rPr lang="ru-RU" sz="3000" b="1" dirty="0" smtClean="0">
                <a:solidFill>
                  <a:srgbClr val="C00000"/>
                </a:solidFill>
              </a:rPr>
              <a:t>для </a:t>
            </a:r>
          </a:p>
          <a:p>
            <a:pPr marL="182563" lvl="0" algn="l" eaLnBrk="0" hangingPunct="0">
              <a:spcBef>
                <a:spcPts val="100"/>
              </a:spcBef>
              <a:buClr>
                <a:srgbClr val="39639D">
                  <a:lumMod val="75000"/>
                </a:srgbClr>
              </a:buClr>
              <a:buSzPct val="130000"/>
              <a:defRPr/>
            </a:pPr>
            <a:r>
              <a:rPr lang="ru-RU" sz="3000" b="1" dirty="0" smtClean="0">
                <a:solidFill>
                  <a:srgbClr val="C00000"/>
                </a:solidFill>
              </a:rPr>
              <a:t>региона направлениям</a:t>
            </a:r>
            <a:r>
              <a:rPr lang="ru-RU" sz="3000" dirty="0">
                <a:solidFill>
                  <a:srgbClr val="003399"/>
                </a:solidFill>
              </a:rPr>
              <a:t>: </a:t>
            </a:r>
            <a:endParaRPr lang="ru-RU" sz="3000" dirty="0" smtClean="0">
              <a:solidFill>
                <a:srgbClr val="003399"/>
              </a:solidFill>
            </a:endParaRPr>
          </a:p>
          <a:p>
            <a:pPr marL="639763" lvl="0" indent="-457200" algn="l" eaLnBrk="0" hangingPunct="0">
              <a:spcBef>
                <a:spcPts val="100"/>
              </a:spcBef>
              <a:buClr>
                <a:srgbClr val="39639D">
                  <a:lumMod val="75000"/>
                </a:srgbClr>
              </a:buClr>
              <a:buSzPct val="130000"/>
              <a:buFontTx/>
              <a:buChar char="-"/>
              <a:defRPr/>
            </a:pPr>
            <a:r>
              <a:rPr lang="ru-RU" sz="3000" dirty="0" smtClean="0">
                <a:solidFill>
                  <a:srgbClr val="003399"/>
                </a:solidFill>
              </a:rPr>
              <a:t>транспортное </a:t>
            </a:r>
            <a:r>
              <a:rPr lang="ru-RU" sz="3000" dirty="0">
                <a:solidFill>
                  <a:srgbClr val="003399"/>
                </a:solidFill>
              </a:rPr>
              <a:t>машиностроение, </a:t>
            </a:r>
            <a:endParaRPr lang="ru-RU" sz="3000" dirty="0" smtClean="0">
              <a:solidFill>
                <a:srgbClr val="003399"/>
              </a:solidFill>
            </a:endParaRPr>
          </a:p>
          <a:p>
            <a:pPr marL="639763" lvl="0" indent="-457200" algn="l" eaLnBrk="0" hangingPunct="0">
              <a:spcBef>
                <a:spcPts val="100"/>
              </a:spcBef>
              <a:buClr>
                <a:srgbClr val="39639D">
                  <a:lumMod val="75000"/>
                </a:srgbClr>
              </a:buClr>
              <a:buSzPct val="130000"/>
              <a:buFontTx/>
              <a:buChar char="-"/>
              <a:defRPr/>
            </a:pPr>
            <a:r>
              <a:rPr lang="ru-RU" sz="3000" dirty="0" smtClean="0">
                <a:solidFill>
                  <a:srgbClr val="003399"/>
                </a:solidFill>
              </a:rPr>
              <a:t>энергетическое </a:t>
            </a:r>
            <a:r>
              <a:rPr lang="ru-RU" sz="3000" dirty="0">
                <a:solidFill>
                  <a:srgbClr val="003399"/>
                </a:solidFill>
              </a:rPr>
              <a:t>машиностроение и </a:t>
            </a:r>
            <a:endParaRPr lang="ru-RU" sz="3000" dirty="0" smtClean="0">
              <a:solidFill>
                <a:srgbClr val="003399"/>
              </a:solidFill>
            </a:endParaRPr>
          </a:p>
          <a:p>
            <a:pPr marL="182563" lvl="0" algn="l" eaLnBrk="0" hangingPunct="0">
              <a:spcBef>
                <a:spcPts val="100"/>
              </a:spcBef>
              <a:buClr>
                <a:srgbClr val="39639D">
                  <a:lumMod val="75000"/>
                </a:srgbClr>
              </a:buClr>
              <a:buSzPct val="130000"/>
              <a:defRPr/>
            </a:pPr>
            <a:r>
              <a:rPr lang="ru-RU" sz="3000" dirty="0" smtClean="0">
                <a:solidFill>
                  <a:srgbClr val="003399"/>
                </a:solidFill>
              </a:rPr>
              <a:t>технологии </a:t>
            </a:r>
            <a:r>
              <a:rPr lang="ru-RU" sz="3000" dirty="0" err="1">
                <a:solidFill>
                  <a:srgbClr val="003399"/>
                </a:solidFill>
              </a:rPr>
              <a:t>энергоэффективности</a:t>
            </a:r>
            <a:r>
              <a:rPr lang="ru-RU" sz="3000" dirty="0" smtClean="0">
                <a:solidFill>
                  <a:srgbClr val="003399"/>
                </a:solidFill>
              </a:rPr>
              <a:t>,</a:t>
            </a:r>
          </a:p>
          <a:p>
            <a:pPr marL="639763" lvl="0" indent="-457200" algn="l" eaLnBrk="0" hangingPunct="0">
              <a:spcBef>
                <a:spcPts val="100"/>
              </a:spcBef>
              <a:buClr>
                <a:srgbClr val="39639D">
                  <a:lumMod val="75000"/>
                </a:srgbClr>
              </a:buClr>
              <a:buSzPct val="130000"/>
              <a:buFontTx/>
              <a:buChar char="-"/>
              <a:defRPr/>
            </a:pPr>
            <a:r>
              <a:rPr lang="ru-RU" sz="3000" dirty="0" smtClean="0">
                <a:solidFill>
                  <a:srgbClr val="003399"/>
                </a:solidFill>
              </a:rPr>
              <a:t> </a:t>
            </a:r>
            <a:r>
              <a:rPr lang="ru-RU" sz="3000" dirty="0">
                <a:solidFill>
                  <a:srgbClr val="003399"/>
                </a:solidFill>
              </a:rPr>
              <a:t>оборудование и материалы </a:t>
            </a:r>
            <a:r>
              <a:rPr lang="ru-RU" sz="3000" dirty="0" smtClean="0">
                <a:solidFill>
                  <a:srgbClr val="003399"/>
                </a:solidFill>
              </a:rPr>
              <a:t>для </a:t>
            </a:r>
          </a:p>
          <a:p>
            <a:pPr marL="182563" lvl="0" algn="l" eaLnBrk="0" hangingPunct="0">
              <a:spcBef>
                <a:spcPts val="100"/>
              </a:spcBef>
              <a:buClr>
                <a:srgbClr val="39639D">
                  <a:lumMod val="75000"/>
                </a:srgbClr>
              </a:buClr>
              <a:buSzPct val="130000"/>
              <a:defRPr/>
            </a:pPr>
            <a:r>
              <a:rPr lang="ru-RU" sz="3000" dirty="0" smtClean="0">
                <a:solidFill>
                  <a:srgbClr val="003399"/>
                </a:solidFill>
              </a:rPr>
              <a:t>строительных отраслей.</a:t>
            </a:r>
            <a:r>
              <a:rPr lang="ru-RU" sz="3000" dirty="0" smtClean="0">
                <a:solidFill>
                  <a:srgbClr val="003399"/>
                </a:solidFill>
                <a:cs typeface="Arial" charset="0"/>
              </a:rPr>
              <a:t>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62012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Заголовок 28"/>
          <p:cNvSpPr txBox="1">
            <a:spLocks/>
          </p:cNvSpPr>
          <p:nvPr/>
        </p:nvSpPr>
        <p:spPr>
          <a:xfrm>
            <a:off x="2411760" y="332656"/>
            <a:ext cx="4248472" cy="557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3200" b="1" dirty="0">
              <a:solidFill>
                <a:srgbClr val="003399"/>
              </a:solidFill>
              <a:cs typeface="Arial" charset="0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179511" y="1556792"/>
            <a:ext cx="8964489" cy="53012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anchor="t" anchorCtr="0"/>
          <a:lstStyle/>
          <a:p>
            <a:pPr marL="457200" lvl="0" indent="-457200" algn="just" eaLnBrk="0" hangingPunct="0">
              <a:lnSpc>
                <a:spcPct val="80000"/>
              </a:lnSpc>
              <a:buClr>
                <a:srgbClr val="39639D">
                  <a:lumMod val="75000"/>
                </a:srgbClr>
              </a:buClr>
              <a:buSzPct val="130000"/>
              <a:buAutoNum type="arabicPeriod" startAt="26"/>
              <a:defRPr/>
            </a:pPr>
            <a:r>
              <a:rPr lang="ru-RU" sz="2200" dirty="0" smtClean="0">
                <a:solidFill>
                  <a:srgbClr val="003399"/>
                </a:solidFill>
                <a:cs typeface="Arial" charset="0"/>
              </a:rPr>
              <a:t>Перспективными </a:t>
            </a:r>
            <a:r>
              <a:rPr lang="ru-RU" sz="2200" dirty="0">
                <a:solidFill>
                  <a:srgbClr val="003399"/>
                </a:solidFill>
                <a:cs typeface="Arial" charset="0"/>
              </a:rPr>
              <a:t>направлениями развития </a:t>
            </a:r>
            <a:endParaRPr lang="ru-RU" sz="2200" dirty="0" smtClean="0">
              <a:solidFill>
                <a:srgbClr val="003399"/>
              </a:solidFill>
              <a:cs typeface="Arial" charset="0"/>
            </a:endParaRPr>
          </a:p>
          <a:p>
            <a:pPr lvl="0" algn="just" eaLnBrk="0" hangingPunct="0">
              <a:lnSpc>
                <a:spcPct val="80000"/>
              </a:lnSpc>
              <a:buClr>
                <a:srgbClr val="39639D">
                  <a:lumMod val="75000"/>
                </a:srgbClr>
              </a:buClr>
              <a:buSzPct val="130000"/>
              <a:defRPr/>
            </a:pPr>
            <a:r>
              <a:rPr lang="ru-RU" sz="2200" dirty="0" smtClean="0">
                <a:solidFill>
                  <a:srgbClr val="003399"/>
                </a:solidFill>
                <a:cs typeface="Arial" charset="0"/>
              </a:rPr>
              <a:t>инжиниринговой </a:t>
            </a:r>
            <a:r>
              <a:rPr lang="ru-RU" sz="2200" dirty="0">
                <a:solidFill>
                  <a:srgbClr val="003399"/>
                </a:solidFill>
                <a:cs typeface="Arial" charset="0"/>
              </a:rPr>
              <a:t>отрасли Калининградской области </a:t>
            </a:r>
            <a:endParaRPr lang="ru-RU" sz="2200" dirty="0" smtClean="0">
              <a:solidFill>
                <a:srgbClr val="003399"/>
              </a:solidFill>
              <a:cs typeface="Arial" charset="0"/>
            </a:endParaRPr>
          </a:p>
          <a:p>
            <a:pPr lvl="0" algn="just" eaLnBrk="0" hangingPunct="0">
              <a:lnSpc>
                <a:spcPct val="80000"/>
              </a:lnSpc>
              <a:buClr>
                <a:srgbClr val="39639D">
                  <a:lumMod val="75000"/>
                </a:srgbClr>
              </a:buClr>
              <a:buSzPct val="130000"/>
              <a:defRPr/>
            </a:pPr>
            <a:r>
              <a:rPr lang="ru-RU" sz="2200" dirty="0" smtClean="0">
                <a:solidFill>
                  <a:srgbClr val="003399"/>
                </a:solidFill>
                <a:cs typeface="Arial" charset="0"/>
              </a:rPr>
              <a:t>являются:</a:t>
            </a:r>
          </a:p>
          <a:p>
            <a:pPr marL="457200" lvl="0" indent="-457200" algn="just" eaLnBrk="0" hangingPunct="0">
              <a:lnSpc>
                <a:spcPct val="80000"/>
              </a:lnSpc>
              <a:buClr>
                <a:srgbClr val="39639D">
                  <a:lumMod val="75000"/>
                </a:srgbClr>
              </a:buClr>
              <a:buSzPct val="130000"/>
              <a:buAutoNum type="arabicParenR"/>
              <a:defRPr/>
            </a:pPr>
            <a:r>
              <a:rPr lang="ru-RU" sz="2200" dirty="0" smtClean="0">
                <a:solidFill>
                  <a:srgbClr val="003399"/>
                </a:solidFill>
                <a:cs typeface="Arial" charset="0"/>
              </a:rPr>
              <a:t>создание </a:t>
            </a:r>
            <a:r>
              <a:rPr lang="ru-RU" sz="2200" dirty="0">
                <a:solidFill>
                  <a:srgbClr val="003399"/>
                </a:solidFill>
                <a:cs typeface="Arial" charset="0"/>
              </a:rPr>
              <a:t>специализированных инжиниринговых </a:t>
            </a:r>
          </a:p>
          <a:p>
            <a:pPr lvl="0" algn="just" eaLnBrk="0" hangingPunct="0">
              <a:lnSpc>
                <a:spcPct val="80000"/>
              </a:lnSpc>
              <a:buClr>
                <a:srgbClr val="39639D">
                  <a:lumMod val="75000"/>
                </a:srgbClr>
              </a:buClr>
              <a:buSzPct val="130000"/>
              <a:defRPr/>
            </a:pPr>
            <a:r>
              <a:rPr lang="ru-RU" sz="2200" dirty="0" smtClean="0">
                <a:solidFill>
                  <a:srgbClr val="003399"/>
                </a:solidFill>
                <a:cs typeface="Arial" charset="0"/>
              </a:rPr>
              <a:t>центров </a:t>
            </a:r>
            <a:r>
              <a:rPr lang="ru-RU" sz="2200" dirty="0">
                <a:solidFill>
                  <a:srgbClr val="003399"/>
                </a:solidFill>
                <a:cs typeface="Arial" charset="0"/>
              </a:rPr>
              <a:t>при участии образовательных организаций </a:t>
            </a:r>
            <a:endParaRPr lang="ru-RU" sz="2200" dirty="0" smtClean="0">
              <a:solidFill>
                <a:srgbClr val="003399"/>
              </a:solidFill>
              <a:cs typeface="Arial" charset="0"/>
            </a:endParaRPr>
          </a:p>
          <a:p>
            <a:pPr lvl="0" algn="just" eaLnBrk="0" hangingPunct="0">
              <a:lnSpc>
                <a:spcPct val="80000"/>
              </a:lnSpc>
              <a:buClr>
                <a:srgbClr val="39639D">
                  <a:lumMod val="75000"/>
                </a:srgbClr>
              </a:buClr>
              <a:buSzPct val="130000"/>
              <a:defRPr/>
            </a:pPr>
            <a:r>
              <a:rPr lang="ru-RU" sz="2200" dirty="0" smtClean="0">
                <a:solidFill>
                  <a:srgbClr val="003399"/>
                </a:solidFill>
                <a:cs typeface="Arial" charset="0"/>
              </a:rPr>
              <a:t>высшего </a:t>
            </a:r>
            <a:r>
              <a:rPr lang="ru-RU" sz="2200" dirty="0">
                <a:solidFill>
                  <a:srgbClr val="003399"/>
                </a:solidFill>
                <a:cs typeface="Arial" charset="0"/>
              </a:rPr>
              <a:t>образования (проект по созданию </a:t>
            </a:r>
            <a:r>
              <a:rPr lang="ru-RU" sz="2200" b="1" dirty="0">
                <a:solidFill>
                  <a:srgbClr val="C00000"/>
                </a:solidFill>
                <a:cs typeface="Arial" charset="0"/>
              </a:rPr>
              <a:t>Балтийского </a:t>
            </a:r>
            <a:endParaRPr lang="ru-RU" sz="2200" b="1" dirty="0" smtClean="0">
              <a:solidFill>
                <a:srgbClr val="C00000"/>
              </a:solidFill>
              <a:cs typeface="Arial" charset="0"/>
            </a:endParaRPr>
          </a:p>
          <a:p>
            <a:pPr lvl="0" algn="just" eaLnBrk="0" hangingPunct="0">
              <a:lnSpc>
                <a:spcPct val="80000"/>
              </a:lnSpc>
              <a:buClr>
                <a:srgbClr val="39639D">
                  <a:lumMod val="75000"/>
                </a:srgbClr>
              </a:buClr>
              <a:buSzPct val="130000"/>
              <a:defRPr/>
            </a:pPr>
            <a:r>
              <a:rPr lang="ru-RU" sz="2200" b="1" dirty="0" smtClean="0">
                <a:solidFill>
                  <a:srgbClr val="C00000"/>
                </a:solidFill>
                <a:cs typeface="Arial" charset="0"/>
              </a:rPr>
              <a:t>инжинирингового </a:t>
            </a:r>
            <a:r>
              <a:rPr lang="ru-RU" sz="2200" b="1" dirty="0">
                <a:solidFill>
                  <a:srgbClr val="C00000"/>
                </a:solidFill>
                <a:cs typeface="Arial" charset="0"/>
              </a:rPr>
              <a:t>центра машиностроения при </a:t>
            </a:r>
            <a:endParaRPr lang="ru-RU" sz="2200" b="1" dirty="0" smtClean="0">
              <a:solidFill>
                <a:srgbClr val="C00000"/>
              </a:solidFill>
              <a:cs typeface="Arial" charset="0"/>
            </a:endParaRPr>
          </a:p>
          <a:p>
            <a:pPr lvl="0" algn="just" eaLnBrk="0" hangingPunct="0">
              <a:lnSpc>
                <a:spcPct val="80000"/>
              </a:lnSpc>
              <a:buClr>
                <a:srgbClr val="39639D">
                  <a:lumMod val="75000"/>
                </a:srgbClr>
              </a:buClr>
              <a:buSzPct val="130000"/>
              <a:defRPr/>
            </a:pPr>
            <a:r>
              <a:rPr lang="ru-RU" sz="2200" b="1" dirty="0" smtClean="0">
                <a:solidFill>
                  <a:srgbClr val="C00000"/>
                </a:solidFill>
                <a:cs typeface="Arial" charset="0"/>
              </a:rPr>
              <a:t>Балтийском </a:t>
            </a:r>
            <a:r>
              <a:rPr lang="ru-RU" sz="2200" b="1" dirty="0">
                <a:solidFill>
                  <a:srgbClr val="C00000"/>
                </a:solidFill>
                <a:cs typeface="Arial" charset="0"/>
              </a:rPr>
              <a:t>федеральном университете имени </a:t>
            </a:r>
            <a:endParaRPr lang="ru-RU" sz="2200" b="1" dirty="0" smtClean="0">
              <a:solidFill>
                <a:srgbClr val="C00000"/>
              </a:solidFill>
              <a:cs typeface="Arial" charset="0"/>
            </a:endParaRPr>
          </a:p>
          <a:p>
            <a:pPr lvl="0" algn="just" eaLnBrk="0" hangingPunct="0">
              <a:lnSpc>
                <a:spcPct val="80000"/>
              </a:lnSpc>
              <a:buClr>
                <a:srgbClr val="39639D">
                  <a:lumMod val="75000"/>
                </a:srgbClr>
              </a:buClr>
              <a:buSzPct val="130000"/>
              <a:defRPr/>
            </a:pPr>
            <a:r>
              <a:rPr lang="ru-RU" sz="2200" b="1" dirty="0" err="1" smtClean="0">
                <a:solidFill>
                  <a:srgbClr val="C00000"/>
                </a:solidFill>
                <a:cs typeface="Arial" charset="0"/>
              </a:rPr>
              <a:t>Иммануила</a:t>
            </a:r>
            <a:r>
              <a:rPr lang="ru-RU" sz="2200" b="1" dirty="0" smtClean="0">
                <a:solidFill>
                  <a:srgbClr val="C00000"/>
                </a:solidFill>
                <a:cs typeface="Arial" charset="0"/>
              </a:rPr>
              <a:t> </a:t>
            </a:r>
            <a:r>
              <a:rPr lang="ru-RU" sz="2200" b="1" dirty="0">
                <a:solidFill>
                  <a:srgbClr val="C00000"/>
                </a:solidFill>
                <a:cs typeface="Arial" charset="0"/>
              </a:rPr>
              <a:t>Канта </a:t>
            </a:r>
            <a:r>
              <a:rPr lang="ru-RU" sz="2200" dirty="0">
                <a:solidFill>
                  <a:srgbClr val="003399"/>
                </a:solidFill>
                <a:cs typeface="Arial" charset="0"/>
              </a:rPr>
              <a:t>и другие</a:t>
            </a:r>
            <a:r>
              <a:rPr lang="ru-RU" sz="2200" dirty="0" smtClean="0">
                <a:solidFill>
                  <a:srgbClr val="003399"/>
                </a:solidFill>
                <a:cs typeface="Arial" charset="0"/>
              </a:rPr>
              <a:t>);</a:t>
            </a:r>
            <a:endParaRPr lang="ru-RU" sz="2200" dirty="0">
              <a:solidFill>
                <a:srgbClr val="003399"/>
              </a:solidFill>
              <a:cs typeface="Arial" charset="0"/>
            </a:endParaRPr>
          </a:p>
          <a:p>
            <a:pPr marL="457200" lvl="0" indent="-457200" algn="just" eaLnBrk="0" hangingPunct="0">
              <a:lnSpc>
                <a:spcPct val="80000"/>
              </a:lnSpc>
              <a:buClr>
                <a:srgbClr val="39639D">
                  <a:lumMod val="75000"/>
                </a:srgbClr>
              </a:buClr>
              <a:buSzPct val="130000"/>
              <a:buAutoNum type="arabicParenR" startAt="2"/>
              <a:defRPr/>
            </a:pPr>
            <a:r>
              <a:rPr lang="ru-RU" sz="2200" dirty="0" smtClean="0">
                <a:solidFill>
                  <a:srgbClr val="003399"/>
                </a:solidFill>
                <a:cs typeface="Arial" charset="0"/>
              </a:rPr>
              <a:t>расширение </a:t>
            </a:r>
            <a:r>
              <a:rPr lang="ru-RU" sz="2200" dirty="0">
                <a:solidFill>
                  <a:srgbClr val="003399"/>
                </a:solidFill>
                <a:cs typeface="Arial" charset="0"/>
              </a:rPr>
              <a:t>набора и повышение качества </a:t>
            </a:r>
            <a:endParaRPr lang="ru-RU" sz="2200" dirty="0" smtClean="0">
              <a:solidFill>
                <a:srgbClr val="003399"/>
              </a:solidFill>
              <a:cs typeface="Arial" charset="0"/>
            </a:endParaRPr>
          </a:p>
          <a:p>
            <a:pPr lvl="0" algn="just" eaLnBrk="0" hangingPunct="0">
              <a:lnSpc>
                <a:spcPct val="80000"/>
              </a:lnSpc>
              <a:buClr>
                <a:srgbClr val="39639D">
                  <a:lumMod val="75000"/>
                </a:srgbClr>
              </a:buClr>
              <a:buSzPct val="130000"/>
              <a:defRPr/>
            </a:pPr>
            <a:r>
              <a:rPr lang="ru-RU" sz="2200" dirty="0" smtClean="0">
                <a:solidFill>
                  <a:srgbClr val="003399"/>
                </a:solidFill>
                <a:cs typeface="Arial" charset="0"/>
              </a:rPr>
              <a:t>предоставляемых услуг </a:t>
            </a:r>
            <a:r>
              <a:rPr lang="ru-RU" sz="2200" dirty="0" smtClean="0">
                <a:solidFill>
                  <a:srgbClr val="C00000"/>
                </a:solidFill>
                <a:cs typeface="Arial" charset="0"/>
              </a:rPr>
              <a:t>в </a:t>
            </a:r>
            <a:r>
              <a:rPr lang="ru-RU" sz="2200" dirty="0">
                <a:solidFill>
                  <a:srgbClr val="C00000"/>
                </a:solidFill>
                <a:cs typeface="Arial" charset="0"/>
              </a:rPr>
              <a:t>сегментах с исторически сильными </a:t>
            </a:r>
            <a:endParaRPr lang="ru-RU" sz="2200" dirty="0" smtClean="0">
              <a:solidFill>
                <a:srgbClr val="C00000"/>
              </a:solidFill>
              <a:cs typeface="Arial" charset="0"/>
            </a:endParaRPr>
          </a:p>
          <a:p>
            <a:pPr lvl="0" algn="just" eaLnBrk="0" hangingPunct="0">
              <a:lnSpc>
                <a:spcPct val="80000"/>
              </a:lnSpc>
              <a:buClr>
                <a:srgbClr val="39639D">
                  <a:lumMod val="75000"/>
                </a:srgbClr>
              </a:buClr>
              <a:buSzPct val="130000"/>
              <a:defRPr/>
            </a:pPr>
            <a:r>
              <a:rPr lang="ru-RU" sz="2200" dirty="0" smtClean="0">
                <a:solidFill>
                  <a:srgbClr val="C00000"/>
                </a:solidFill>
                <a:cs typeface="Arial" charset="0"/>
              </a:rPr>
              <a:t>позициями</a:t>
            </a:r>
            <a:r>
              <a:rPr lang="ru-RU" sz="2200" dirty="0" smtClean="0">
                <a:solidFill>
                  <a:srgbClr val="003399"/>
                </a:solidFill>
                <a:cs typeface="Arial" charset="0"/>
              </a:rPr>
              <a:t> </a:t>
            </a:r>
            <a:r>
              <a:rPr lang="ru-RU" sz="2200" dirty="0">
                <a:solidFill>
                  <a:srgbClr val="003399"/>
                </a:solidFill>
                <a:cs typeface="Arial" charset="0"/>
              </a:rPr>
              <a:t>организаций Калининградской области </a:t>
            </a:r>
            <a:endParaRPr lang="ru-RU" sz="2200" dirty="0" smtClean="0">
              <a:solidFill>
                <a:srgbClr val="003399"/>
              </a:solidFill>
              <a:cs typeface="Arial" charset="0"/>
            </a:endParaRPr>
          </a:p>
          <a:p>
            <a:pPr lvl="0" algn="just" eaLnBrk="0" hangingPunct="0">
              <a:lnSpc>
                <a:spcPct val="80000"/>
              </a:lnSpc>
              <a:buClr>
                <a:srgbClr val="39639D">
                  <a:lumMod val="75000"/>
                </a:srgbClr>
              </a:buClr>
              <a:buSzPct val="130000"/>
              <a:defRPr/>
            </a:pPr>
            <a:r>
              <a:rPr lang="ru-RU" sz="2200" dirty="0" smtClean="0">
                <a:solidFill>
                  <a:srgbClr val="003399"/>
                </a:solidFill>
                <a:cs typeface="Arial" charset="0"/>
              </a:rPr>
              <a:t>(</a:t>
            </a:r>
            <a:r>
              <a:rPr lang="ru-RU" sz="2200" dirty="0">
                <a:solidFill>
                  <a:srgbClr val="C00000"/>
                </a:solidFill>
                <a:cs typeface="Arial" charset="0"/>
              </a:rPr>
              <a:t>Балтийский федеральный университет имени </a:t>
            </a:r>
            <a:r>
              <a:rPr lang="ru-RU" sz="2200" dirty="0" err="1">
                <a:solidFill>
                  <a:srgbClr val="C00000"/>
                </a:solidFill>
                <a:cs typeface="Arial" charset="0"/>
              </a:rPr>
              <a:t>Иммануила</a:t>
            </a:r>
            <a:r>
              <a:rPr lang="ru-RU" sz="2200" dirty="0">
                <a:solidFill>
                  <a:srgbClr val="C00000"/>
                </a:solidFill>
                <a:cs typeface="Arial" charset="0"/>
              </a:rPr>
              <a:t> </a:t>
            </a:r>
            <a:endParaRPr lang="ru-RU" sz="2200" dirty="0" smtClean="0">
              <a:solidFill>
                <a:srgbClr val="C00000"/>
              </a:solidFill>
              <a:cs typeface="Arial" charset="0"/>
            </a:endParaRPr>
          </a:p>
          <a:p>
            <a:pPr lvl="0" algn="just" eaLnBrk="0" hangingPunct="0">
              <a:lnSpc>
                <a:spcPct val="80000"/>
              </a:lnSpc>
              <a:buClr>
                <a:srgbClr val="39639D">
                  <a:lumMod val="75000"/>
                </a:srgbClr>
              </a:buClr>
              <a:buSzPct val="130000"/>
              <a:defRPr/>
            </a:pPr>
            <a:r>
              <a:rPr lang="ru-RU" sz="2200" dirty="0" smtClean="0">
                <a:solidFill>
                  <a:srgbClr val="C00000"/>
                </a:solidFill>
                <a:cs typeface="Arial" charset="0"/>
              </a:rPr>
              <a:t>Канта</a:t>
            </a:r>
            <a:r>
              <a:rPr lang="ru-RU" sz="2200" dirty="0">
                <a:solidFill>
                  <a:srgbClr val="003399"/>
                </a:solidFill>
                <a:cs typeface="Arial" charset="0"/>
              </a:rPr>
              <a:t>, GS </a:t>
            </a:r>
            <a:r>
              <a:rPr lang="ru-RU" sz="2200" dirty="0" err="1">
                <a:solidFill>
                  <a:srgbClr val="003399"/>
                </a:solidFill>
                <a:cs typeface="Arial" charset="0"/>
              </a:rPr>
              <a:t>Group</a:t>
            </a:r>
            <a:r>
              <a:rPr lang="ru-RU" sz="2200" dirty="0">
                <a:solidFill>
                  <a:srgbClr val="003399"/>
                </a:solidFill>
                <a:cs typeface="Arial" charset="0"/>
              </a:rPr>
              <a:t>, Калининградский институт </a:t>
            </a:r>
            <a:endParaRPr lang="ru-RU" sz="2200" dirty="0" smtClean="0">
              <a:solidFill>
                <a:srgbClr val="003399"/>
              </a:solidFill>
              <a:cs typeface="Arial" charset="0"/>
            </a:endParaRPr>
          </a:p>
          <a:p>
            <a:pPr lvl="0" algn="just" eaLnBrk="0" hangingPunct="0">
              <a:lnSpc>
                <a:spcPct val="80000"/>
              </a:lnSpc>
              <a:buClr>
                <a:srgbClr val="39639D">
                  <a:lumMod val="75000"/>
                </a:srgbClr>
              </a:buClr>
              <a:buSzPct val="130000"/>
              <a:defRPr/>
            </a:pPr>
            <a:r>
              <a:rPr lang="ru-RU" sz="2200" dirty="0" smtClean="0">
                <a:solidFill>
                  <a:srgbClr val="003399"/>
                </a:solidFill>
                <a:cs typeface="Arial" charset="0"/>
              </a:rPr>
              <a:t>промышленного </a:t>
            </a:r>
            <a:r>
              <a:rPr lang="ru-RU" sz="2200" dirty="0">
                <a:solidFill>
                  <a:srgbClr val="003399"/>
                </a:solidFill>
                <a:cs typeface="Arial" charset="0"/>
              </a:rPr>
              <a:t>проектирования и другие), таких как:</a:t>
            </a:r>
          </a:p>
          <a:p>
            <a:pPr marL="342900" lvl="0" indent="-342900" algn="just" eaLnBrk="0" hangingPunct="0">
              <a:lnSpc>
                <a:spcPct val="80000"/>
              </a:lnSpc>
              <a:buClr>
                <a:srgbClr val="39639D">
                  <a:lumMod val="75000"/>
                </a:srgbClr>
              </a:buClr>
              <a:buSzPct val="130000"/>
              <a:buFontTx/>
              <a:buChar char="-"/>
              <a:defRPr/>
            </a:pPr>
            <a:r>
              <a:rPr lang="ru-RU" sz="2200" dirty="0" smtClean="0">
                <a:solidFill>
                  <a:srgbClr val="003399"/>
                </a:solidFill>
                <a:cs typeface="Arial" charset="0"/>
              </a:rPr>
              <a:t>проектирование </a:t>
            </a:r>
            <a:r>
              <a:rPr lang="ru-RU" sz="2200" dirty="0">
                <a:solidFill>
                  <a:srgbClr val="003399"/>
                </a:solidFill>
                <a:cs typeface="Arial" charset="0"/>
              </a:rPr>
              <a:t>материалов с заданными </a:t>
            </a:r>
            <a:endParaRPr lang="ru-RU" sz="2200" dirty="0" smtClean="0">
              <a:solidFill>
                <a:srgbClr val="003399"/>
              </a:solidFill>
              <a:cs typeface="Arial" charset="0"/>
            </a:endParaRPr>
          </a:p>
          <a:p>
            <a:pPr lvl="0" algn="just" eaLnBrk="0" hangingPunct="0">
              <a:lnSpc>
                <a:spcPct val="80000"/>
              </a:lnSpc>
              <a:buClr>
                <a:srgbClr val="39639D">
                  <a:lumMod val="75000"/>
                </a:srgbClr>
              </a:buClr>
              <a:buSzPct val="130000"/>
              <a:defRPr/>
            </a:pPr>
            <a:r>
              <a:rPr lang="ru-RU" sz="2200" dirty="0" smtClean="0">
                <a:solidFill>
                  <a:srgbClr val="003399"/>
                </a:solidFill>
                <a:cs typeface="Arial" charset="0"/>
              </a:rPr>
              <a:t>свойствами;</a:t>
            </a:r>
          </a:p>
          <a:p>
            <a:pPr marL="342900" lvl="0" indent="-342900" algn="just" eaLnBrk="0" hangingPunct="0">
              <a:lnSpc>
                <a:spcPct val="80000"/>
              </a:lnSpc>
              <a:buClr>
                <a:srgbClr val="39639D">
                  <a:lumMod val="75000"/>
                </a:srgbClr>
              </a:buClr>
              <a:buSzPct val="130000"/>
              <a:buFontTx/>
              <a:buChar char="-"/>
              <a:defRPr/>
            </a:pPr>
            <a:r>
              <a:rPr lang="ru-RU" sz="2200" dirty="0" smtClean="0">
                <a:solidFill>
                  <a:srgbClr val="003399"/>
                </a:solidFill>
                <a:cs typeface="Arial" charset="0"/>
              </a:rPr>
              <a:t>проектирование </a:t>
            </a:r>
            <a:r>
              <a:rPr lang="ru-RU" sz="2200" dirty="0">
                <a:solidFill>
                  <a:srgbClr val="003399"/>
                </a:solidFill>
                <a:cs typeface="Arial" charset="0"/>
              </a:rPr>
              <a:t>изделий электроники</a:t>
            </a:r>
            <a:r>
              <a:rPr lang="ru-RU" sz="2200" dirty="0" smtClean="0">
                <a:solidFill>
                  <a:srgbClr val="003399"/>
                </a:solidFill>
                <a:cs typeface="Arial" charset="0"/>
              </a:rPr>
              <a:t>;</a:t>
            </a:r>
          </a:p>
          <a:p>
            <a:pPr marL="342900" lvl="0" indent="-342900" algn="just" eaLnBrk="0" hangingPunct="0">
              <a:lnSpc>
                <a:spcPct val="80000"/>
              </a:lnSpc>
              <a:buClr>
                <a:srgbClr val="39639D">
                  <a:lumMod val="75000"/>
                </a:srgbClr>
              </a:buClr>
              <a:buSzPct val="130000"/>
              <a:buFontTx/>
              <a:buChar char="-"/>
              <a:defRPr/>
            </a:pPr>
            <a:r>
              <a:rPr lang="ru-RU" sz="2200" dirty="0" smtClean="0">
                <a:solidFill>
                  <a:srgbClr val="003399"/>
                </a:solidFill>
                <a:cs typeface="Arial" charset="0"/>
              </a:rPr>
              <a:t>проектирование </a:t>
            </a:r>
            <a:r>
              <a:rPr lang="ru-RU" sz="2200" dirty="0">
                <a:solidFill>
                  <a:srgbClr val="003399"/>
                </a:solidFill>
                <a:cs typeface="Arial" charset="0"/>
              </a:rPr>
              <a:t>производственных процессов.</a:t>
            </a:r>
          </a:p>
          <a:p>
            <a:pPr marL="182563" lvl="0" eaLnBrk="0" hangingPunct="0">
              <a:spcBef>
                <a:spcPts val="100"/>
              </a:spcBef>
              <a:buClr>
                <a:srgbClr val="39639D">
                  <a:lumMod val="75000"/>
                </a:srgbClr>
              </a:buClr>
              <a:buSzPct val="130000"/>
              <a:defRPr/>
            </a:pPr>
            <a:endParaRPr lang="ru-RU" sz="3200" dirty="0" smtClean="0">
              <a:solidFill>
                <a:srgbClr val="003399"/>
              </a:solidFill>
              <a:cs typeface="Arial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1440668" y="80628"/>
            <a:ext cx="11413268" cy="1847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ПРАВИТЕЛЬСТВО </a:t>
            </a: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КАЛИНИНГРАДСКОЙ </a:t>
            </a:r>
            <a:r>
              <a:rPr lang="ru-RU" sz="1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ОБЛАСТИ</a:t>
            </a: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pPr algn="ctr">
              <a:spcAft>
                <a:spcPts val="0"/>
              </a:spcAft>
            </a:pPr>
            <a:r>
              <a:rPr lang="ru-RU" sz="1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МИНИСТЕРСТВО </a:t>
            </a: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ПРОМЫШЛЕННОЙ </a:t>
            </a:r>
            <a:r>
              <a:rPr lang="ru-RU" sz="1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ПОЛИТИКЕ,</a:t>
            </a:r>
          </a:p>
          <a:p>
            <a:pPr algn="ctr">
              <a:spcAft>
                <a:spcPts val="0"/>
              </a:spcAft>
            </a:pPr>
            <a:r>
              <a:rPr lang="ru-RU" sz="1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РАЗВИТИЮ </a:t>
            </a: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ПРЕДПРИНИМАТЕЛЬСТВА И ТОРГОВЛИ   </a:t>
            </a:r>
            <a:endParaRPr lang="ru-RU" sz="1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Стратегия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инновационного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развития </a:t>
            </a:r>
          </a:p>
          <a:p>
            <a:pPr algn="ctr"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промышленности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Калининградской области</a:t>
            </a:r>
          </a:p>
          <a:p>
            <a:pPr algn="ctr"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667091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43" y="0"/>
            <a:ext cx="917722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 bwMode="auto">
          <a:xfrm>
            <a:off x="1408744" y="692696"/>
            <a:ext cx="7566968" cy="3798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anchor="t" anchorCtr="0"/>
          <a:lstStyle/>
          <a:p>
            <a:pPr eaLnBrk="0" hangingPunct="0">
              <a:spcBef>
                <a:spcPts val="100"/>
              </a:spcBef>
              <a:buClr>
                <a:srgbClr val="39639D">
                  <a:lumMod val="75000"/>
                </a:srgbClr>
              </a:buClr>
              <a:buSzPct val="130000"/>
              <a:defRPr/>
            </a:pPr>
            <a:endParaRPr lang="ru-RU" sz="1400" dirty="0" smtClean="0">
              <a:solidFill>
                <a:srgbClr val="003399"/>
              </a:solidFill>
            </a:endParaRPr>
          </a:p>
          <a:p>
            <a:pPr lvl="0"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Минпром региона</a:t>
            </a:r>
          </a:p>
          <a:p>
            <a:pPr lvl="0"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АО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ПСЗ «Янтарь» (Калининградская область)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АО «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Автотор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холдинг» (Москва-Калининградская область)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АО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«33 Судоремонтный завод» (Калининградская область)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ООО Завод «</a:t>
            </a:r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КалининградГазАвтоматика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(Калининградская область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lvl="0"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ООО «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Техносервис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(</a:t>
            </a:r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АэроБлок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</a:p>
          <a:p>
            <a:pPr>
              <a:lnSpc>
                <a:spcPct val="150000"/>
              </a:lnSpc>
            </a:pPr>
            <a:endParaRPr lang="ru-RU" sz="14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100" dirty="0" smtClean="0">
              <a:solidFill>
                <a:srgbClr val="FF0000"/>
              </a:solidFill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endParaRPr lang="ru-RU" sz="11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0"/>
            <a:endParaRPr lang="ru-RU" sz="1400" dirty="0" smtClean="0">
              <a:solidFill>
                <a:srgbClr val="FF0000"/>
              </a:solidFill>
            </a:endParaRPr>
          </a:p>
          <a:p>
            <a:pPr lvl="0">
              <a:buFont typeface="Wingdings" pitchFamily="2" charset="2"/>
              <a:buChar char="§"/>
            </a:pPr>
            <a:endParaRPr lang="ru-RU" sz="1400" dirty="0" smtClean="0">
              <a:solidFill>
                <a:srgbClr val="003399"/>
              </a:solidFill>
            </a:endParaRPr>
          </a:p>
          <a:p>
            <a:pPr lvl="0"/>
            <a:endParaRPr lang="ru-RU" sz="1400" dirty="0" smtClean="0">
              <a:solidFill>
                <a:srgbClr val="003399"/>
              </a:solidFill>
            </a:endParaRPr>
          </a:p>
          <a:p>
            <a:pPr eaLnBrk="0" hangingPunct="0">
              <a:spcBef>
                <a:spcPts val="100"/>
              </a:spcBef>
              <a:buClr>
                <a:srgbClr val="39639D">
                  <a:lumMod val="75000"/>
                </a:srgbClr>
              </a:buClr>
              <a:buSzPct val="130000"/>
              <a:defRPr/>
            </a:pPr>
            <a:endParaRPr lang="ru-RU" sz="1400" dirty="0" smtClean="0">
              <a:solidFill>
                <a:srgbClr val="003399"/>
              </a:solidFill>
            </a:endParaRPr>
          </a:p>
          <a:p>
            <a:pPr eaLnBrk="0" hangingPunct="0">
              <a:spcBef>
                <a:spcPts val="100"/>
              </a:spcBef>
              <a:buClr>
                <a:srgbClr val="39639D">
                  <a:lumMod val="75000"/>
                </a:srgbClr>
              </a:buClr>
              <a:buSzPct val="130000"/>
              <a:defRPr/>
            </a:pPr>
            <a:endParaRPr lang="ru-RU" sz="1400" dirty="0" smtClean="0">
              <a:solidFill>
                <a:srgbClr val="003399"/>
              </a:solidFill>
            </a:endParaRPr>
          </a:p>
          <a:p>
            <a:pPr eaLnBrk="0" hangingPunct="0">
              <a:spcBef>
                <a:spcPts val="100"/>
              </a:spcBef>
              <a:buClr>
                <a:srgbClr val="39639D">
                  <a:lumMod val="75000"/>
                </a:srgbClr>
              </a:buClr>
              <a:buSzPct val="130000"/>
              <a:defRPr/>
            </a:pPr>
            <a:endParaRPr lang="ru-RU" sz="1400" dirty="0" smtClean="0">
              <a:solidFill>
                <a:srgbClr val="003399"/>
              </a:solidFill>
            </a:endParaRPr>
          </a:p>
          <a:p>
            <a:pPr eaLnBrk="0" hangingPunct="0">
              <a:spcBef>
                <a:spcPts val="100"/>
              </a:spcBef>
              <a:buClr>
                <a:srgbClr val="39639D">
                  <a:lumMod val="75000"/>
                </a:srgbClr>
              </a:buClr>
              <a:buSzPct val="130000"/>
              <a:defRPr/>
            </a:pPr>
            <a:endParaRPr lang="ru-RU" sz="1400" dirty="0" smtClean="0">
              <a:solidFill>
                <a:srgbClr val="003399"/>
              </a:solidFill>
            </a:endParaRPr>
          </a:p>
          <a:p>
            <a:pPr marL="182563" eaLnBrk="0" hangingPunct="0">
              <a:spcBef>
                <a:spcPts val="100"/>
              </a:spcBef>
              <a:buClr>
                <a:srgbClr val="39639D">
                  <a:lumMod val="75000"/>
                </a:srgbClr>
              </a:buClr>
              <a:buSzPct val="130000"/>
              <a:defRPr/>
            </a:pPr>
            <a:endParaRPr lang="ru-RU" sz="1400" dirty="0" smtClean="0">
              <a:solidFill>
                <a:srgbClr val="003399"/>
              </a:solidFill>
              <a:cs typeface="Arial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1408744" y="4405584"/>
            <a:ext cx="7447732" cy="31527"/>
          </a:xfrm>
          <a:prstGeom prst="line">
            <a:avLst/>
          </a:prstGeom>
          <a:ln w="19050">
            <a:solidFill>
              <a:srgbClr val="FF0000">
                <a:alpha val="72157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3635896" y="4941168"/>
            <a:ext cx="2160240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28"/>
          <p:cNvSpPr txBox="1">
            <a:spLocks/>
          </p:cNvSpPr>
          <p:nvPr/>
        </p:nvSpPr>
        <p:spPr>
          <a:xfrm>
            <a:off x="719572" y="117065"/>
            <a:ext cx="6696744" cy="7012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800" b="1" dirty="0" smtClean="0">
                <a:solidFill>
                  <a:srgbClr val="003399"/>
                </a:solidFill>
                <a:cs typeface="Arial" charset="0"/>
              </a:rPr>
              <a:t>Заказчики – потребители услуг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800" b="1" dirty="0" smtClean="0">
                <a:solidFill>
                  <a:srgbClr val="003399"/>
                </a:solidFill>
                <a:cs typeface="Arial" charset="0"/>
              </a:rPr>
              <a:t>в регионе</a:t>
            </a:r>
            <a:endParaRPr lang="ru-RU" sz="2800" b="1" dirty="0">
              <a:solidFill>
                <a:srgbClr val="003399"/>
              </a:solidFill>
              <a:cs typeface="Arial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763688" y="5877272"/>
            <a:ext cx="5832648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38" y="4751810"/>
            <a:ext cx="3487658" cy="6534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4828" y="4808376"/>
            <a:ext cx="1031543" cy="11168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99" y="5603800"/>
            <a:ext cx="1680693" cy="11176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9792" y="5907503"/>
            <a:ext cx="4140287" cy="7006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7322" y="4520838"/>
            <a:ext cx="2101416" cy="140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7438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43" y="0"/>
            <a:ext cx="9144000" cy="6858000"/>
          </a:xfrm>
          <a:prstGeom prst="rect">
            <a:avLst/>
          </a:prstGeom>
        </p:spPr>
      </p:pic>
      <p:sp>
        <p:nvSpPr>
          <p:cNvPr id="5" name="Заголовок 28"/>
          <p:cNvSpPr txBox="1">
            <a:spLocks/>
          </p:cNvSpPr>
          <p:nvPr/>
        </p:nvSpPr>
        <p:spPr>
          <a:xfrm>
            <a:off x="916069" y="390614"/>
            <a:ext cx="3672408" cy="394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b="1" dirty="0" smtClean="0">
                <a:solidFill>
                  <a:srgbClr val="003399"/>
                </a:solidFill>
                <a:cs typeface="Arial" charset="0"/>
              </a:rPr>
              <a:t>Предпосылки </a:t>
            </a:r>
            <a:endParaRPr lang="ru-RU" sz="2400" b="1" dirty="0">
              <a:solidFill>
                <a:srgbClr val="003399"/>
              </a:solidFill>
              <a:cs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6186" y="855752"/>
            <a:ext cx="4446195" cy="3239442"/>
          </a:xfrm>
          <a:prstGeom prst="rect">
            <a:avLst/>
          </a:prstGeom>
          <a:solidFill>
            <a:srgbClr val="DCE6F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anchor="t" anchorCtr="0"/>
          <a:lstStyle/>
          <a:p>
            <a:pPr marL="285750" indent="-2857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3399"/>
                </a:solidFill>
              </a:rPr>
              <a:t>Наличие </a:t>
            </a:r>
            <a:r>
              <a:rPr lang="ru-RU" sz="1600" dirty="0">
                <a:solidFill>
                  <a:srgbClr val="003399"/>
                </a:solidFill>
              </a:rPr>
              <a:t>в регионе значительного </a:t>
            </a:r>
            <a:endParaRPr lang="ru-RU" sz="1600" dirty="0" smtClean="0">
              <a:solidFill>
                <a:srgbClr val="003399"/>
              </a:solidFill>
            </a:endParaRPr>
          </a:p>
          <a:p>
            <a:pPr algn="l">
              <a:spcAft>
                <a:spcPts val="0"/>
              </a:spcAft>
            </a:pPr>
            <a:r>
              <a:rPr lang="ru-RU" sz="1600" dirty="0" smtClean="0">
                <a:solidFill>
                  <a:srgbClr val="003399"/>
                </a:solidFill>
              </a:rPr>
              <a:t>количества </a:t>
            </a:r>
            <a:r>
              <a:rPr lang="ru-RU" sz="1600" dirty="0">
                <a:solidFill>
                  <a:srgbClr val="003399"/>
                </a:solidFill>
              </a:rPr>
              <a:t>промышленных предприятий; </a:t>
            </a:r>
            <a:endParaRPr lang="ru-RU" sz="1600" dirty="0" smtClean="0">
              <a:solidFill>
                <a:srgbClr val="003399"/>
              </a:solidFill>
            </a:endParaRPr>
          </a:p>
          <a:p>
            <a:pPr marL="285750" indent="-2857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3399"/>
                </a:solidFill>
              </a:rPr>
              <a:t>благоприятный инвестиционный</a:t>
            </a:r>
          </a:p>
          <a:p>
            <a:pPr algn="l">
              <a:spcAft>
                <a:spcPts val="0"/>
              </a:spcAft>
            </a:pPr>
            <a:r>
              <a:rPr lang="ru-RU" sz="1600" dirty="0" smtClean="0">
                <a:solidFill>
                  <a:srgbClr val="003399"/>
                </a:solidFill>
              </a:rPr>
              <a:t> </a:t>
            </a:r>
            <a:r>
              <a:rPr lang="ru-RU" sz="1600" dirty="0">
                <a:solidFill>
                  <a:srgbClr val="003399"/>
                </a:solidFill>
              </a:rPr>
              <a:t>климат; высокий научный и </a:t>
            </a:r>
            <a:endParaRPr lang="ru-RU" sz="1600" dirty="0" smtClean="0">
              <a:solidFill>
                <a:srgbClr val="003399"/>
              </a:solidFill>
            </a:endParaRPr>
          </a:p>
          <a:p>
            <a:pPr algn="l">
              <a:spcAft>
                <a:spcPts val="0"/>
              </a:spcAft>
            </a:pPr>
            <a:r>
              <a:rPr lang="ru-RU" sz="1600" dirty="0" smtClean="0">
                <a:solidFill>
                  <a:srgbClr val="003399"/>
                </a:solidFill>
              </a:rPr>
              <a:t>образовательный </a:t>
            </a:r>
            <a:r>
              <a:rPr lang="ru-RU" sz="1600" dirty="0">
                <a:solidFill>
                  <a:srgbClr val="003399"/>
                </a:solidFill>
              </a:rPr>
              <a:t>потенциал, развитая </a:t>
            </a:r>
            <a:endParaRPr lang="ru-RU" sz="1600" dirty="0" smtClean="0">
              <a:solidFill>
                <a:srgbClr val="003399"/>
              </a:solidFill>
            </a:endParaRPr>
          </a:p>
          <a:p>
            <a:pPr algn="l">
              <a:spcAft>
                <a:spcPts val="0"/>
              </a:spcAft>
            </a:pPr>
            <a:r>
              <a:rPr lang="ru-RU" sz="1600" dirty="0" smtClean="0">
                <a:solidFill>
                  <a:srgbClr val="003399"/>
                </a:solidFill>
              </a:rPr>
              <a:t>материально-техническая </a:t>
            </a:r>
            <a:r>
              <a:rPr lang="ru-RU" sz="1600" dirty="0">
                <a:solidFill>
                  <a:srgbClr val="003399"/>
                </a:solidFill>
              </a:rPr>
              <a:t>база БФУ </a:t>
            </a:r>
            <a:endParaRPr lang="ru-RU" sz="1600" dirty="0" smtClean="0">
              <a:solidFill>
                <a:srgbClr val="003399"/>
              </a:solidFill>
            </a:endParaRPr>
          </a:p>
          <a:p>
            <a:pPr algn="l">
              <a:spcAft>
                <a:spcPts val="0"/>
              </a:spcAft>
            </a:pPr>
            <a:r>
              <a:rPr lang="ru-RU" sz="1600" dirty="0" smtClean="0">
                <a:solidFill>
                  <a:srgbClr val="003399"/>
                </a:solidFill>
              </a:rPr>
              <a:t>им</a:t>
            </a:r>
            <a:r>
              <a:rPr lang="ru-RU" sz="1600" dirty="0">
                <a:solidFill>
                  <a:srgbClr val="003399"/>
                </a:solidFill>
              </a:rPr>
              <a:t>. И. Канта; </a:t>
            </a:r>
            <a:endParaRPr lang="ru-RU" sz="1600" dirty="0" smtClean="0">
              <a:solidFill>
                <a:srgbClr val="003399"/>
              </a:solidFill>
            </a:endParaRPr>
          </a:p>
          <a:p>
            <a:pPr marL="285750" indent="-2857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3399"/>
                </a:solidFill>
              </a:rPr>
              <a:t>научно-технический </a:t>
            </a:r>
            <a:r>
              <a:rPr lang="ru-RU" sz="1600" dirty="0">
                <a:solidFill>
                  <a:srgbClr val="003399"/>
                </a:solidFill>
              </a:rPr>
              <a:t>задел коллектива </a:t>
            </a:r>
            <a:endParaRPr lang="ru-RU" sz="1600" dirty="0" smtClean="0">
              <a:solidFill>
                <a:srgbClr val="003399"/>
              </a:solidFill>
            </a:endParaRPr>
          </a:p>
          <a:p>
            <a:pPr algn="l">
              <a:spcAft>
                <a:spcPts val="0"/>
              </a:spcAft>
            </a:pPr>
            <a:r>
              <a:rPr lang="ru-RU" sz="1600" dirty="0" smtClean="0">
                <a:solidFill>
                  <a:srgbClr val="003399"/>
                </a:solidFill>
              </a:rPr>
              <a:t>ученых </a:t>
            </a:r>
            <a:r>
              <a:rPr lang="ru-RU" sz="1600" dirty="0">
                <a:solidFill>
                  <a:srgbClr val="003399"/>
                </a:solidFill>
              </a:rPr>
              <a:t>и разработчиков в сфере </a:t>
            </a:r>
            <a:endParaRPr lang="ru-RU" sz="1600" dirty="0" smtClean="0">
              <a:solidFill>
                <a:srgbClr val="003399"/>
              </a:solidFill>
            </a:endParaRPr>
          </a:p>
          <a:p>
            <a:pPr algn="l">
              <a:spcAft>
                <a:spcPts val="0"/>
              </a:spcAft>
            </a:pPr>
            <a:r>
              <a:rPr lang="ru-RU" sz="1600" dirty="0" smtClean="0">
                <a:solidFill>
                  <a:srgbClr val="003399"/>
                </a:solidFill>
              </a:rPr>
              <a:t>машиностроения</a:t>
            </a:r>
            <a:r>
              <a:rPr lang="ru-RU" sz="1600" dirty="0">
                <a:solidFill>
                  <a:srgbClr val="003399"/>
                </a:solidFill>
              </a:rPr>
              <a:t>; </a:t>
            </a:r>
            <a:endParaRPr lang="ru-RU" sz="1600" dirty="0" smtClean="0">
              <a:solidFill>
                <a:srgbClr val="003399"/>
              </a:solidFill>
            </a:endParaRPr>
          </a:p>
          <a:p>
            <a:pPr marL="285750" indent="-2857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3399"/>
                </a:solidFill>
              </a:rPr>
              <a:t>развитые </a:t>
            </a:r>
            <a:r>
              <a:rPr lang="ru-RU" sz="1600" dirty="0">
                <a:solidFill>
                  <a:srgbClr val="003399"/>
                </a:solidFill>
              </a:rPr>
              <a:t>связи БФУ им. </a:t>
            </a:r>
            <a:r>
              <a:rPr lang="ru-RU" sz="1600" dirty="0" err="1">
                <a:solidFill>
                  <a:srgbClr val="003399"/>
                </a:solidFill>
              </a:rPr>
              <a:t>И.Канта</a:t>
            </a:r>
            <a:r>
              <a:rPr lang="ru-RU" sz="1600" dirty="0">
                <a:solidFill>
                  <a:srgbClr val="003399"/>
                </a:solidFill>
              </a:rPr>
              <a:t> с </a:t>
            </a:r>
            <a:endParaRPr lang="ru-RU" sz="1600" dirty="0" smtClean="0">
              <a:solidFill>
                <a:srgbClr val="003399"/>
              </a:solidFill>
            </a:endParaRPr>
          </a:p>
          <a:p>
            <a:pPr algn="l">
              <a:spcAft>
                <a:spcPts val="0"/>
              </a:spcAft>
            </a:pPr>
            <a:r>
              <a:rPr lang="ru-RU" sz="1600" dirty="0" smtClean="0">
                <a:solidFill>
                  <a:srgbClr val="003399"/>
                </a:solidFill>
              </a:rPr>
              <a:t>предприятиями </a:t>
            </a:r>
            <a:r>
              <a:rPr lang="ru-RU" sz="1600" dirty="0">
                <a:solidFill>
                  <a:srgbClr val="003399"/>
                </a:solidFill>
              </a:rPr>
              <a:t>Калининградской </a:t>
            </a:r>
            <a:endParaRPr lang="ru-RU" sz="1600" dirty="0" smtClean="0">
              <a:solidFill>
                <a:srgbClr val="003399"/>
              </a:solidFill>
            </a:endParaRPr>
          </a:p>
          <a:p>
            <a:pPr algn="l">
              <a:spcAft>
                <a:spcPts val="0"/>
              </a:spcAft>
            </a:pPr>
            <a:r>
              <a:rPr lang="ru-RU" sz="1600" dirty="0" smtClean="0">
                <a:solidFill>
                  <a:srgbClr val="003399"/>
                </a:solidFill>
              </a:rPr>
              <a:t>области</a:t>
            </a:r>
            <a:r>
              <a:rPr lang="ru-RU" sz="1600" dirty="0">
                <a:solidFill>
                  <a:srgbClr val="003399"/>
                </a:solidFill>
              </a:rPr>
              <a:t>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88024" y="3583484"/>
            <a:ext cx="4355976" cy="3085876"/>
          </a:xfrm>
          <a:prstGeom prst="rect">
            <a:avLst/>
          </a:prstGeom>
          <a:solidFill>
            <a:srgbClr val="DCE6F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anchor="t" anchorCtr="0"/>
          <a:lstStyle/>
          <a:p>
            <a:pPr algn="l">
              <a:spcAft>
                <a:spcPts val="700"/>
              </a:spcAft>
            </a:pPr>
            <a:r>
              <a:rPr lang="ru-RU" sz="1600" dirty="0" smtClean="0">
                <a:solidFill>
                  <a:srgbClr val="003399"/>
                </a:solidFill>
              </a:rPr>
              <a:t>Работы, связанные с:</a:t>
            </a:r>
          </a:p>
          <a:p>
            <a:pPr marL="285750" indent="-285750" algn="l">
              <a:spcAft>
                <a:spcPts val="700"/>
              </a:spcAft>
              <a:buFontTx/>
              <a:buChar char="-"/>
            </a:pPr>
            <a:r>
              <a:rPr lang="ru-RU" sz="1600" dirty="0" smtClean="0">
                <a:solidFill>
                  <a:srgbClr val="003399"/>
                </a:solidFill>
              </a:rPr>
              <a:t>оценкой </a:t>
            </a:r>
            <a:r>
              <a:rPr lang="ru-RU" sz="1600" dirty="0">
                <a:solidFill>
                  <a:srgbClr val="003399"/>
                </a:solidFill>
              </a:rPr>
              <a:t>и улучшением технического состояния конструкций и сооружений, </a:t>
            </a:r>
            <a:endParaRPr lang="ru-RU" sz="1600" dirty="0" smtClean="0">
              <a:solidFill>
                <a:srgbClr val="003399"/>
              </a:solidFill>
            </a:endParaRPr>
          </a:p>
          <a:p>
            <a:pPr marL="285750" indent="-285750" algn="l">
              <a:spcAft>
                <a:spcPts val="0"/>
              </a:spcAft>
              <a:buFontTx/>
              <a:buChar char="-"/>
            </a:pPr>
            <a:r>
              <a:rPr lang="ru-RU" sz="1600" dirty="0" smtClean="0">
                <a:solidFill>
                  <a:srgbClr val="003399"/>
                </a:solidFill>
              </a:rPr>
              <a:t>численным </a:t>
            </a:r>
            <a:r>
              <a:rPr lang="ru-RU" sz="1600" dirty="0">
                <a:solidFill>
                  <a:srgbClr val="003399"/>
                </a:solidFill>
              </a:rPr>
              <a:t>моделированием и </a:t>
            </a:r>
            <a:endParaRPr lang="ru-RU" sz="1600" dirty="0" smtClean="0">
              <a:solidFill>
                <a:srgbClr val="003399"/>
              </a:solidFill>
            </a:endParaRPr>
          </a:p>
          <a:p>
            <a:pPr algn="l">
              <a:spcAft>
                <a:spcPts val="0"/>
              </a:spcAft>
            </a:pPr>
            <a:r>
              <a:rPr lang="ru-RU" sz="1600" dirty="0" smtClean="0">
                <a:solidFill>
                  <a:srgbClr val="003399"/>
                </a:solidFill>
              </a:rPr>
              <a:t>инженерным </a:t>
            </a:r>
            <a:r>
              <a:rPr lang="ru-RU" sz="1600" dirty="0">
                <a:solidFill>
                  <a:srgbClr val="003399"/>
                </a:solidFill>
              </a:rPr>
              <a:t>анализом сложных </a:t>
            </a:r>
            <a:endParaRPr lang="ru-RU" sz="1600" dirty="0" smtClean="0">
              <a:solidFill>
                <a:srgbClr val="003399"/>
              </a:solidFill>
            </a:endParaRPr>
          </a:p>
          <a:p>
            <a:pPr algn="l">
              <a:spcAft>
                <a:spcPts val="0"/>
              </a:spcAft>
            </a:pPr>
            <a:r>
              <a:rPr lang="ru-RU" sz="1600" dirty="0" smtClean="0">
                <a:solidFill>
                  <a:srgbClr val="003399"/>
                </a:solidFill>
              </a:rPr>
              <a:t>технических </a:t>
            </a:r>
            <a:r>
              <a:rPr lang="ru-RU" sz="1600" dirty="0">
                <a:solidFill>
                  <a:srgbClr val="003399"/>
                </a:solidFill>
              </a:rPr>
              <a:t>объектов и систем в сфере </a:t>
            </a:r>
            <a:endParaRPr lang="ru-RU" sz="1600" dirty="0" smtClean="0">
              <a:solidFill>
                <a:srgbClr val="003399"/>
              </a:solidFill>
            </a:endParaRPr>
          </a:p>
          <a:p>
            <a:pPr algn="l">
              <a:spcAft>
                <a:spcPts val="0"/>
              </a:spcAft>
            </a:pPr>
            <a:r>
              <a:rPr lang="ru-RU" sz="1600" dirty="0" smtClean="0">
                <a:solidFill>
                  <a:srgbClr val="003399"/>
                </a:solidFill>
              </a:rPr>
              <a:t>транспортного </a:t>
            </a:r>
            <a:r>
              <a:rPr lang="ru-RU" sz="1600" dirty="0">
                <a:solidFill>
                  <a:srgbClr val="003399"/>
                </a:solidFill>
              </a:rPr>
              <a:t>машиностроения, </a:t>
            </a:r>
            <a:endParaRPr lang="ru-RU" sz="1600" dirty="0" smtClean="0">
              <a:solidFill>
                <a:srgbClr val="003399"/>
              </a:solidFill>
            </a:endParaRPr>
          </a:p>
          <a:p>
            <a:pPr algn="l">
              <a:spcAft>
                <a:spcPts val="0"/>
              </a:spcAft>
            </a:pPr>
            <a:r>
              <a:rPr lang="ru-RU" sz="1600" dirty="0" smtClean="0">
                <a:solidFill>
                  <a:srgbClr val="003399"/>
                </a:solidFill>
              </a:rPr>
              <a:t>строительства </a:t>
            </a:r>
            <a:r>
              <a:rPr lang="ru-RU" sz="1600" dirty="0">
                <a:solidFill>
                  <a:srgbClr val="003399"/>
                </a:solidFill>
              </a:rPr>
              <a:t>зданий и сооружений, </a:t>
            </a:r>
            <a:endParaRPr lang="ru-RU" sz="1600" dirty="0" smtClean="0">
              <a:solidFill>
                <a:srgbClr val="003399"/>
              </a:solidFill>
            </a:endParaRPr>
          </a:p>
          <a:p>
            <a:pPr marL="285750" indent="-285750" algn="l">
              <a:spcAft>
                <a:spcPts val="0"/>
              </a:spcAft>
              <a:buFontTx/>
              <a:buChar char="-"/>
            </a:pPr>
            <a:r>
              <a:rPr lang="ru-RU" sz="1600" dirty="0" smtClean="0">
                <a:solidFill>
                  <a:srgbClr val="003399"/>
                </a:solidFill>
              </a:rPr>
              <a:t>использованием </a:t>
            </a:r>
            <a:r>
              <a:rPr lang="ru-RU" sz="1600" dirty="0">
                <a:solidFill>
                  <a:srgbClr val="003399"/>
                </a:solidFill>
              </a:rPr>
              <a:t>новых материалов и </a:t>
            </a:r>
            <a:endParaRPr lang="ru-RU" sz="1600" dirty="0" smtClean="0">
              <a:solidFill>
                <a:srgbClr val="003399"/>
              </a:solidFill>
            </a:endParaRPr>
          </a:p>
          <a:p>
            <a:pPr algn="l">
              <a:spcAft>
                <a:spcPts val="0"/>
              </a:spcAft>
            </a:pPr>
            <a:r>
              <a:rPr lang="ru-RU" sz="1600" dirty="0" smtClean="0">
                <a:solidFill>
                  <a:srgbClr val="003399"/>
                </a:solidFill>
              </a:rPr>
              <a:t>технологий.</a:t>
            </a:r>
          </a:p>
          <a:p>
            <a:pPr>
              <a:spcAft>
                <a:spcPts val="700"/>
              </a:spcAft>
            </a:pPr>
            <a:endParaRPr lang="ru-RU" sz="1600" dirty="0">
              <a:solidFill>
                <a:srgbClr val="003399"/>
              </a:solidFill>
            </a:endParaRPr>
          </a:p>
          <a:p>
            <a:pPr>
              <a:spcAft>
                <a:spcPts val="700"/>
              </a:spcAft>
            </a:pPr>
            <a:endParaRPr lang="ru-RU" sz="1600" dirty="0">
              <a:solidFill>
                <a:srgbClr val="003399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5004048" y="6669360"/>
            <a:ext cx="3816424" cy="0"/>
          </a:xfrm>
          <a:prstGeom prst="line">
            <a:avLst/>
          </a:prstGeom>
          <a:ln w="19050">
            <a:solidFill>
              <a:srgbClr val="FF0000">
                <a:alpha val="72157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07975" y="4149080"/>
            <a:ext cx="4176464" cy="0"/>
          </a:xfrm>
          <a:prstGeom prst="line">
            <a:avLst/>
          </a:prstGeom>
          <a:ln w="19050">
            <a:solidFill>
              <a:srgbClr val="FF0000">
                <a:alpha val="72157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6" descr="http://orklooru.ru/kartinki/57b3f9bc0218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://orklooru.ru/kartinki/57b3f9bc0218c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http://orklooru.ru/kartinki/57b3f9bc0218c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10" y="4268218"/>
            <a:ext cx="3807562" cy="25358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299405"/>
            <a:ext cx="3926443" cy="2615072"/>
          </a:xfrm>
          <a:prstGeom prst="rect">
            <a:avLst/>
          </a:prstGeom>
        </p:spPr>
      </p:pic>
      <p:sp>
        <p:nvSpPr>
          <p:cNvPr id="16" name="Заголовок 28"/>
          <p:cNvSpPr txBox="1">
            <a:spLocks/>
          </p:cNvSpPr>
          <p:nvPr/>
        </p:nvSpPr>
        <p:spPr>
          <a:xfrm>
            <a:off x="5364088" y="3068961"/>
            <a:ext cx="3378113" cy="360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b="1" dirty="0" smtClean="0">
                <a:solidFill>
                  <a:srgbClr val="003399"/>
                </a:solidFill>
                <a:cs typeface="Arial" charset="0"/>
              </a:rPr>
              <a:t>Имеющийся задел </a:t>
            </a:r>
            <a:endParaRPr lang="ru-RU" sz="2400" b="1" dirty="0">
              <a:solidFill>
                <a:srgbClr val="003399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5186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43" y="0"/>
            <a:ext cx="9144000" cy="6858000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151620" y="4797152"/>
            <a:ext cx="6552728" cy="0"/>
          </a:xfrm>
          <a:prstGeom prst="line">
            <a:avLst/>
          </a:prstGeom>
          <a:ln w="19050">
            <a:solidFill>
              <a:srgbClr val="FF0000">
                <a:alpha val="72157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65" y="908720"/>
            <a:ext cx="8928992" cy="582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693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43" y="0"/>
            <a:ext cx="9144000" cy="6858000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57200" y="14859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28"/>
          <p:cNvSpPr txBox="1">
            <a:spLocks/>
          </p:cNvSpPr>
          <p:nvPr/>
        </p:nvSpPr>
        <p:spPr>
          <a:xfrm>
            <a:off x="827584" y="243523"/>
            <a:ext cx="6732748" cy="680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800" b="1" dirty="0" smtClean="0">
                <a:solidFill>
                  <a:srgbClr val="003399"/>
                </a:solidFill>
                <a:cs typeface="Arial" charset="0"/>
              </a:rPr>
              <a:t>Ключевые показатели проекта</a:t>
            </a:r>
            <a:endParaRPr lang="ru-RU" sz="2800" b="1" dirty="0">
              <a:solidFill>
                <a:srgbClr val="003399"/>
              </a:solidFill>
              <a:cs typeface="Arial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897068"/>
              </p:ext>
            </p:extLst>
          </p:nvPr>
        </p:nvGraphicFramePr>
        <p:xfrm>
          <a:off x="-15643" y="1628799"/>
          <a:ext cx="9144000" cy="44468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83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74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66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2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32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32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32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32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57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1459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994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№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4" marR="567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Наименование показателя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4" marR="567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Ед. изм.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4" marR="567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2017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4" marR="567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2018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4" marR="567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2019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4" marR="567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2020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4" marR="567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2021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4" marR="567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2022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4" marR="567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Итого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4" marR="5676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45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4" marR="567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Количество договоров на оказание инжиниринговых услуг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4" marR="567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ед.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4" marR="567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0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4" marR="567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5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4" marR="567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12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4" marR="567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17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4" marR="567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25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4" marR="567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30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4" marR="567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89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4" marR="56764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827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2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4" marR="567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Общий объем оказанных инжиниринговых услуг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4" marR="5676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млн. руб.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4" marR="567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0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4" marR="567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10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4" marR="567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30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4" marR="567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80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4" marR="567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82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4" marR="567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85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4" marR="567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287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764" marR="56764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81491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让PPT飞起来丨pptshare.qzone.qq.com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让PPT飞起来丨pptshare.qzone.qq.com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1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1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宋体" pitchFamily="2" charset="-122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157255343</TotalTime>
  <Pages>0</Pages>
  <Words>960</Words>
  <Characters>0</Characters>
  <Application>Microsoft Office PowerPoint</Application>
  <DocSecurity>0</DocSecurity>
  <PresentationFormat>Экран (4:3)</PresentationFormat>
  <Lines>0</Lines>
  <Paragraphs>340</Paragraphs>
  <Slides>21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35" baseType="lpstr">
      <vt:lpstr>宋体</vt:lpstr>
      <vt:lpstr>宋体</vt:lpstr>
      <vt:lpstr>Arial</vt:lpstr>
      <vt:lpstr>Calibri</vt:lpstr>
      <vt:lpstr>Century Gothic</vt:lpstr>
      <vt:lpstr>Dotum</vt:lpstr>
      <vt:lpstr>Gulim</vt:lpstr>
      <vt:lpstr>Myriad Pro</vt:lpstr>
      <vt:lpstr>PT Serif</vt:lpstr>
      <vt:lpstr>Times New Roman</vt:lpstr>
      <vt:lpstr>Verdana</vt:lpstr>
      <vt:lpstr>Wingdings</vt:lpstr>
      <vt:lpstr>让PPT飞起来丨pptshare.qzone.qq.com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Взаимодействие в системе  подготовки кадров: </vt:lpstr>
      <vt:lpstr>Взаимодействие  в системе подготовки кадров</vt:lpstr>
      <vt:lpstr>Презентация PowerPoint</vt:lpstr>
      <vt:lpstr>Презентация PowerPoint</vt:lpstr>
      <vt:lpstr>Студенты и  выпускники  могут  воспользоваться поиском  вакансий и  оставить резюме для работодателя</vt:lpstr>
      <vt:lpstr>Работодатели  могут выложить  вакансии и  посмотреть резюме студентов.  Для этого им  необходимо  зарегистрироваться на бирже.</vt:lpstr>
      <vt:lpstr>Презентация PowerPoint</vt:lpstr>
      <vt:lpstr>Презентация PowerPoint</vt:lpstr>
      <vt:lpstr>Презентация PowerPoint</vt:lpstr>
      <vt:lpstr>Презентация PowerPoint</vt:lpstr>
      <vt:lpstr> на www.kantiana.ru </vt:lpstr>
    </vt:vector>
  </TitlesOfParts>
  <Company>vitamind</Company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PowerDiagram数据分析类PPT图表50张</dc:title>
  <dc:creator>VitaminD</dc:creator>
  <dc:description>更多精彩_x005f_x000d_
让PPT飞起来_x005f_x000d_
http://pptshare.qzone.qq.com</dc:description>
  <cp:lastModifiedBy>Ирина Ю. Кукса</cp:lastModifiedBy>
  <cp:revision>133</cp:revision>
  <cp:lastPrinted>2017-12-12T16:13:23Z</cp:lastPrinted>
  <dcterms:created xsi:type="dcterms:W3CDTF">2005-01-11T17:17:00Z</dcterms:created>
  <dcterms:modified xsi:type="dcterms:W3CDTF">2017-12-12T16:43:08Z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1033-8.1.0.3018</vt:lpwstr>
  </property>
</Properties>
</file>