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4" r:id="rId2"/>
    <p:sldId id="265" r:id="rId3"/>
    <p:sldId id="277" r:id="rId4"/>
    <p:sldId id="276" r:id="rId5"/>
    <p:sldId id="271" r:id="rId6"/>
    <p:sldId id="275" r:id="rId7"/>
    <p:sldId id="262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907318967369301E-2"/>
          <c:y val="4.1608516997740597E-2"/>
          <c:w val="0.94191192109168997"/>
          <c:h val="0.80216030239444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8.1287630198887996E-3"/>
                  <c:y val="2.50609104108425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45-48F3-AD19-521BD7E26B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СПО</c:v>
                </c:pt>
                <c:pt idx="1">
                  <c:v>Бакалавриат</c:v>
                </c:pt>
                <c:pt idx="2">
                  <c:v>Специалитет</c:v>
                </c:pt>
                <c:pt idx="3">
                  <c:v>Магистратура</c:v>
                </c:pt>
                <c:pt idx="4">
                  <c:v>Аспирантура</c:v>
                </c:pt>
                <c:pt idx="5">
                  <c:v>Докторанты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1212</c:v>
                </c:pt>
                <c:pt idx="1">
                  <c:v>17827</c:v>
                </c:pt>
                <c:pt idx="2">
                  <c:v>21677</c:v>
                </c:pt>
                <c:pt idx="3">
                  <c:v>2195</c:v>
                </c:pt>
                <c:pt idx="4">
                  <c:v>1122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45-48F3-AD19-521BD7E26B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СПО</c:v>
                </c:pt>
                <c:pt idx="1">
                  <c:v>Бакалавриат</c:v>
                </c:pt>
                <c:pt idx="2">
                  <c:v>Специалитет</c:v>
                </c:pt>
                <c:pt idx="3">
                  <c:v>Магистратура</c:v>
                </c:pt>
                <c:pt idx="4">
                  <c:v>Аспирантура</c:v>
                </c:pt>
                <c:pt idx="5">
                  <c:v>Докторанты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475</c:v>
                </c:pt>
                <c:pt idx="1">
                  <c:v>17942</c:v>
                </c:pt>
                <c:pt idx="2">
                  <c:v>1695</c:v>
                </c:pt>
                <c:pt idx="3">
                  <c:v>6046</c:v>
                </c:pt>
                <c:pt idx="4">
                  <c:v>983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45-48F3-AD19-521BD7E26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axId val="1539223008"/>
        <c:axId val="1539225328"/>
      </c:barChart>
      <c:catAx>
        <c:axId val="153922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9225328"/>
        <c:crosses val="autoZero"/>
        <c:auto val="1"/>
        <c:lblAlgn val="ctr"/>
        <c:lblOffset val="100"/>
        <c:noMultiLvlLbl val="0"/>
      </c:catAx>
      <c:valAx>
        <c:axId val="1539225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922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747400282023001E-3"/>
          <c:y val="2.4655761347318901E-2"/>
          <c:w val="0.24869816285208099"/>
          <c:h val="0.116827032557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321626934406403E-2"/>
          <c:y val="7.9563148764293698E-2"/>
          <c:w val="0.861792640365315"/>
          <c:h val="0.7379393770951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85000"/>
                    <a:satMod val="130000"/>
                  </a:schemeClr>
                </a:gs>
                <a:gs pos="34000">
                  <a:schemeClr val="accent6">
                    <a:shade val="87000"/>
                    <a:satMod val="125000"/>
                  </a:schemeClr>
                </a:gs>
                <a:gs pos="70000">
                  <a:schemeClr val="accent6">
                    <a:tint val="100000"/>
                    <a:shade val="90000"/>
                    <a:satMod val="130000"/>
                  </a:schemeClr>
                </a:gs>
                <a:gs pos="100000">
                  <a:schemeClr val="accent6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1977173837233201E-3"/>
                  <c:y val="-1.16957314033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39-4696-979A-565271157C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Очная </c:v>
                </c:pt>
                <c:pt idx="1">
                  <c:v>Очно-заочная</c:v>
                </c:pt>
                <c:pt idx="2">
                  <c:v>Заочная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24518</c:v>
                </c:pt>
                <c:pt idx="1">
                  <c:v>2762</c:v>
                </c:pt>
                <c:pt idx="2">
                  <c:v>16814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8439-4696-979A-565271157C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5000"/>
                    <a:satMod val="130000"/>
                  </a:schemeClr>
                </a:gs>
                <a:gs pos="34000">
                  <a:schemeClr val="accent5">
                    <a:shade val="87000"/>
                    <a:satMod val="125000"/>
                  </a:schemeClr>
                </a:gs>
                <a:gs pos="70000">
                  <a:schemeClr val="accent5">
                    <a:tint val="100000"/>
                    <a:shade val="90000"/>
                    <a:satMod val="130000"/>
                  </a:schemeClr>
                </a:gs>
                <a:gs pos="100000">
                  <a:schemeClr val="accent5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9.5931521511699192E-3"/>
                  <c:y val="-8.7717985525381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39-4696-979A-565271157CFC}"/>
                </c:ext>
              </c:extLst>
            </c:dLbl>
            <c:dLbl>
              <c:idx val="1"/>
              <c:layout>
                <c:manualLayout>
                  <c:x val="1.91863043023398E-2"/>
                  <c:y val="-2.9239328508460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39-4696-979A-565271157CFC}"/>
                </c:ext>
              </c:extLst>
            </c:dLbl>
            <c:dLbl>
              <c:idx val="2"/>
              <c:layout>
                <c:manualLayout>
                  <c:x val="1.9186304302339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39-4696-979A-565271157C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Очная </c:v>
                </c:pt>
                <c:pt idx="1">
                  <c:v>Очно-заочная</c:v>
                </c:pt>
                <c:pt idx="2">
                  <c:v>Заочная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18000</c:v>
                </c:pt>
                <c:pt idx="1">
                  <c:v>1286</c:v>
                </c:pt>
                <c:pt idx="2">
                  <c:v>7900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8439-4696-979A-565271157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shape val="box"/>
        <c:axId val="1539189744"/>
        <c:axId val="1539192064"/>
        <c:axId val="0"/>
      </c:bar3DChart>
      <c:catAx>
        <c:axId val="153918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9192064"/>
        <c:crosses val="autoZero"/>
        <c:auto val="1"/>
        <c:lblAlgn val="ctr"/>
        <c:lblOffset val="100"/>
        <c:noMultiLvlLbl val="0"/>
      </c:catAx>
      <c:valAx>
        <c:axId val="15391920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3918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453416619736202"/>
          <c:y val="4.2917424945110499E-2"/>
          <c:w val="0.24546583380263701"/>
          <c:h val="0.122056568550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0604361343548"/>
          <c:y val="2.8268190498980082E-2"/>
          <c:w val="0.5844920274082166"/>
          <c:h val="0.87384491737635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268</c:v>
                </c:pt>
                <c:pt idx="1">
                  <c:v>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E4-4759-BADF-1A66645A37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Специалитет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232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E4-4759-BADF-1A66645A37D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solidFill>
              <a:srgbClr val="3366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2016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106</c:v>
                </c:pt>
                <c:pt idx="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E4-4759-BADF-1A66645A37D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Аспирантура / Докторантура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2016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46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E4-4759-BADF-1A66645A3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731171720"/>
        <c:axId val="731174672"/>
      </c:barChart>
      <c:catAx>
        <c:axId val="73117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1174672"/>
        <c:crosses val="autoZero"/>
        <c:auto val="1"/>
        <c:lblAlgn val="ctr"/>
        <c:lblOffset val="100"/>
        <c:noMultiLvlLbl val="0"/>
      </c:catAx>
      <c:valAx>
        <c:axId val="7311746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1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1171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996365095923692"/>
          <c:y val="0.64098532151268128"/>
          <c:w val="0.34104022853628335"/>
          <c:h val="0.26825526502292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softEdge rad="317500"/>
    </a:effectLst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1FAF99-E61B-4993-85F2-AFA1E07A7F09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10E56E-55BD-48CF-81B9-D26E30E1649F}">
      <dgm:prSet phldrT="[Текст]" custT="1"/>
      <dgm:spPr/>
      <dgm:t>
        <a:bodyPr/>
        <a:lstStyle/>
        <a:p>
          <a:endParaRPr lang="ru-RU" sz="1200" dirty="0">
            <a:latin typeface="Arial Narrow" panose="020B0606020202030204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200" dirty="0">
            <a:latin typeface="Arial Narrow" panose="020B0606020202030204" pitchFamily="34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482C1A0B-70C2-4124-A064-AA1B9EADF149}" type="parTrans" cxnId="{0656EEEB-8D93-404A-B241-9BEC4150BD16}">
      <dgm:prSet/>
      <dgm:spPr/>
      <dgm:t>
        <a:bodyPr/>
        <a:lstStyle/>
        <a:p>
          <a:endParaRPr lang="ru-RU"/>
        </a:p>
      </dgm:t>
    </dgm:pt>
    <dgm:pt modelId="{2F3D3090-8155-4F39-83BB-8AB0FA7B1ABE}" type="sibTrans" cxnId="{0656EEEB-8D93-404A-B241-9BEC4150BD16}">
      <dgm:prSet/>
      <dgm:spPr/>
      <dgm:t>
        <a:bodyPr/>
        <a:lstStyle/>
        <a:p>
          <a:endParaRPr lang="ru-RU"/>
        </a:p>
      </dgm:t>
    </dgm:pt>
    <dgm:pt modelId="{2C4B477F-212B-40FC-9BE9-8FBA00AAA7B8}">
      <dgm:prSet phldrT="[Текст]" custT="1"/>
      <dgm:spPr/>
      <dgm:t>
        <a:bodyPr/>
        <a:lstStyle/>
        <a:p>
          <a:endParaRPr lang="ru-RU" sz="1200" dirty="0">
            <a:latin typeface="Arial Narrow" panose="020B0606020202030204" pitchFamily="34" charset="0"/>
          </a:endParaRPr>
        </a:p>
        <a:p>
          <a:endParaRPr lang="ru-RU" sz="1200" dirty="0">
            <a:latin typeface="Arial Narrow" panose="020B0606020202030204" pitchFamily="34" charset="0"/>
          </a:endParaRPr>
        </a:p>
      </dgm:t>
    </dgm:pt>
    <dgm:pt modelId="{A29467A4-21AC-4E48-A3CB-C2B07B77606E}" type="parTrans" cxnId="{5CD2F20A-BAEA-4B46-B058-08136E6A2E5D}">
      <dgm:prSet/>
      <dgm:spPr/>
      <dgm:t>
        <a:bodyPr/>
        <a:lstStyle/>
        <a:p>
          <a:endParaRPr lang="ru-RU"/>
        </a:p>
      </dgm:t>
    </dgm:pt>
    <dgm:pt modelId="{4619CA47-B8EE-4A51-809F-8DBB51CEEA5A}" type="sibTrans" cxnId="{5CD2F20A-BAEA-4B46-B058-08136E6A2E5D}">
      <dgm:prSet/>
      <dgm:spPr/>
      <dgm:t>
        <a:bodyPr/>
        <a:lstStyle/>
        <a:p>
          <a:endParaRPr lang="ru-RU"/>
        </a:p>
      </dgm:t>
    </dgm:pt>
    <dgm:pt modelId="{C8BF5846-846A-4DEF-B952-92C042119970}" type="pres">
      <dgm:prSet presAssocID="{FD1FAF99-E61B-4993-85F2-AFA1E07A7F09}" presName="compositeShape" presStyleCnt="0">
        <dgm:presLayoutVars>
          <dgm:chMax val="7"/>
          <dgm:dir/>
          <dgm:resizeHandles val="exact"/>
        </dgm:presLayoutVars>
      </dgm:prSet>
      <dgm:spPr/>
    </dgm:pt>
    <dgm:pt modelId="{C35580AC-BB68-4254-A3A4-18FED1428A8A}" type="pres">
      <dgm:prSet presAssocID="{FD1FAF99-E61B-4993-85F2-AFA1E07A7F09}" presName="wedge1" presStyleLbl="node1" presStyleIdx="0" presStyleCnt="2"/>
      <dgm:spPr/>
    </dgm:pt>
    <dgm:pt modelId="{6AFA9A0E-1DC6-4CE3-8338-7AC61180FF9D}" type="pres">
      <dgm:prSet presAssocID="{FD1FAF99-E61B-4993-85F2-AFA1E07A7F09}" presName="dummy1a" presStyleCnt="0"/>
      <dgm:spPr/>
    </dgm:pt>
    <dgm:pt modelId="{35BA36FD-8466-4835-8D8F-13F94D0C35D3}" type="pres">
      <dgm:prSet presAssocID="{FD1FAF99-E61B-4993-85F2-AFA1E07A7F09}" presName="dummy1b" presStyleCnt="0"/>
      <dgm:spPr/>
    </dgm:pt>
    <dgm:pt modelId="{5E9B447D-B203-438E-A47B-B98C88A6C3D7}" type="pres">
      <dgm:prSet presAssocID="{FD1FAF99-E61B-4993-85F2-AFA1E07A7F09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D923C5F-780D-493F-82E3-32568CA6A2DB}" type="pres">
      <dgm:prSet presAssocID="{FD1FAF99-E61B-4993-85F2-AFA1E07A7F09}" presName="wedge2" presStyleLbl="node1" presStyleIdx="1" presStyleCnt="2"/>
      <dgm:spPr/>
    </dgm:pt>
    <dgm:pt modelId="{54CA1C85-80E5-4479-8D7C-2EA235F3DF67}" type="pres">
      <dgm:prSet presAssocID="{FD1FAF99-E61B-4993-85F2-AFA1E07A7F09}" presName="dummy2a" presStyleCnt="0"/>
      <dgm:spPr/>
    </dgm:pt>
    <dgm:pt modelId="{FDC441A4-68F0-4D01-859F-C52E6FACEE9C}" type="pres">
      <dgm:prSet presAssocID="{FD1FAF99-E61B-4993-85F2-AFA1E07A7F09}" presName="dummy2b" presStyleCnt="0"/>
      <dgm:spPr/>
    </dgm:pt>
    <dgm:pt modelId="{B7550AD4-CA4F-4DAA-963C-8A9C40E32220}" type="pres">
      <dgm:prSet presAssocID="{FD1FAF99-E61B-4993-85F2-AFA1E07A7F09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6470F9C2-1AFA-4275-95DD-907DF4BCAF0D}" type="pres">
      <dgm:prSet presAssocID="{2F3D3090-8155-4F39-83BB-8AB0FA7B1ABE}" presName="arrowWedge1" presStyleLbl="fgSibTrans2D1" presStyleIdx="0" presStyleCnt="2"/>
      <dgm:spPr/>
    </dgm:pt>
    <dgm:pt modelId="{7BE51F1C-23A3-44F7-8FF1-25A42BB50EE1}" type="pres">
      <dgm:prSet presAssocID="{4619CA47-B8EE-4A51-809F-8DBB51CEEA5A}" presName="arrowWedge2" presStyleLbl="fgSibTrans2D1" presStyleIdx="1" presStyleCnt="2"/>
      <dgm:spPr/>
    </dgm:pt>
  </dgm:ptLst>
  <dgm:cxnLst>
    <dgm:cxn modelId="{050D8703-4755-4CAE-9CF3-FC076F0D8781}" type="presOf" srcId="{9B10E56E-55BD-48CF-81B9-D26E30E1649F}" destId="{5E9B447D-B203-438E-A47B-B98C88A6C3D7}" srcOrd="1" destOrd="0" presId="urn:microsoft.com/office/officeart/2005/8/layout/cycle8"/>
    <dgm:cxn modelId="{5CD2F20A-BAEA-4B46-B058-08136E6A2E5D}" srcId="{FD1FAF99-E61B-4993-85F2-AFA1E07A7F09}" destId="{2C4B477F-212B-40FC-9BE9-8FBA00AAA7B8}" srcOrd="1" destOrd="0" parTransId="{A29467A4-21AC-4E48-A3CB-C2B07B77606E}" sibTransId="{4619CA47-B8EE-4A51-809F-8DBB51CEEA5A}"/>
    <dgm:cxn modelId="{A4C0F14C-3CE1-46FD-9F90-D3D1DCCD7E20}" type="presOf" srcId="{FD1FAF99-E61B-4993-85F2-AFA1E07A7F09}" destId="{C8BF5846-846A-4DEF-B952-92C042119970}" srcOrd="0" destOrd="0" presId="urn:microsoft.com/office/officeart/2005/8/layout/cycle8"/>
    <dgm:cxn modelId="{2510A888-7A6B-4476-9EC7-5D02426BBAE7}" type="presOf" srcId="{2C4B477F-212B-40FC-9BE9-8FBA00AAA7B8}" destId="{B7550AD4-CA4F-4DAA-963C-8A9C40E32220}" srcOrd="1" destOrd="0" presId="urn:microsoft.com/office/officeart/2005/8/layout/cycle8"/>
    <dgm:cxn modelId="{65E0EAA3-5BF1-4887-9CA1-168271FA8A4F}" type="presOf" srcId="{2C4B477F-212B-40FC-9BE9-8FBA00AAA7B8}" destId="{8D923C5F-780D-493F-82E3-32568CA6A2DB}" srcOrd="0" destOrd="0" presId="urn:microsoft.com/office/officeart/2005/8/layout/cycle8"/>
    <dgm:cxn modelId="{0656EEEB-8D93-404A-B241-9BEC4150BD16}" srcId="{FD1FAF99-E61B-4993-85F2-AFA1E07A7F09}" destId="{9B10E56E-55BD-48CF-81B9-D26E30E1649F}" srcOrd="0" destOrd="0" parTransId="{482C1A0B-70C2-4124-A064-AA1B9EADF149}" sibTransId="{2F3D3090-8155-4F39-83BB-8AB0FA7B1ABE}"/>
    <dgm:cxn modelId="{751E81F7-437A-4EF6-834A-3A5C4A30AB28}" type="presOf" srcId="{9B10E56E-55BD-48CF-81B9-D26E30E1649F}" destId="{C35580AC-BB68-4254-A3A4-18FED1428A8A}" srcOrd="0" destOrd="0" presId="urn:microsoft.com/office/officeart/2005/8/layout/cycle8"/>
    <dgm:cxn modelId="{990F059C-F61C-4A62-B185-863D31D67059}" type="presParOf" srcId="{C8BF5846-846A-4DEF-B952-92C042119970}" destId="{C35580AC-BB68-4254-A3A4-18FED1428A8A}" srcOrd="0" destOrd="0" presId="urn:microsoft.com/office/officeart/2005/8/layout/cycle8"/>
    <dgm:cxn modelId="{BA8B1E44-236E-4D25-97B9-63EC9CA258F0}" type="presParOf" srcId="{C8BF5846-846A-4DEF-B952-92C042119970}" destId="{6AFA9A0E-1DC6-4CE3-8338-7AC61180FF9D}" srcOrd="1" destOrd="0" presId="urn:microsoft.com/office/officeart/2005/8/layout/cycle8"/>
    <dgm:cxn modelId="{E9C3311F-C14B-4D03-990B-00995B56A0C7}" type="presParOf" srcId="{C8BF5846-846A-4DEF-B952-92C042119970}" destId="{35BA36FD-8466-4835-8D8F-13F94D0C35D3}" srcOrd="2" destOrd="0" presId="urn:microsoft.com/office/officeart/2005/8/layout/cycle8"/>
    <dgm:cxn modelId="{3893F104-57DE-4401-A99D-736BA843C08F}" type="presParOf" srcId="{C8BF5846-846A-4DEF-B952-92C042119970}" destId="{5E9B447D-B203-438E-A47B-B98C88A6C3D7}" srcOrd="3" destOrd="0" presId="urn:microsoft.com/office/officeart/2005/8/layout/cycle8"/>
    <dgm:cxn modelId="{BFC0ABDE-63CD-44A4-940D-71D5FB2DE2BF}" type="presParOf" srcId="{C8BF5846-846A-4DEF-B952-92C042119970}" destId="{8D923C5F-780D-493F-82E3-32568CA6A2DB}" srcOrd="4" destOrd="0" presId="urn:microsoft.com/office/officeart/2005/8/layout/cycle8"/>
    <dgm:cxn modelId="{B51921DA-C42C-4024-B520-2B81100F795C}" type="presParOf" srcId="{C8BF5846-846A-4DEF-B952-92C042119970}" destId="{54CA1C85-80E5-4479-8D7C-2EA235F3DF67}" srcOrd="5" destOrd="0" presId="urn:microsoft.com/office/officeart/2005/8/layout/cycle8"/>
    <dgm:cxn modelId="{CDE9D89C-FBF1-4B1D-9144-9D5BF3DB32C3}" type="presParOf" srcId="{C8BF5846-846A-4DEF-B952-92C042119970}" destId="{FDC441A4-68F0-4D01-859F-C52E6FACEE9C}" srcOrd="6" destOrd="0" presId="urn:microsoft.com/office/officeart/2005/8/layout/cycle8"/>
    <dgm:cxn modelId="{E2C6794D-7F68-4BFA-9E79-5BA68394400C}" type="presParOf" srcId="{C8BF5846-846A-4DEF-B952-92C042119970}" destId="{B7550AD4-CA4F-4DAA-963C-8A9C40E32220}" srcOrd="7" destOrd="0" presId="urn:microsoft.com/office/officeart/2005/8/layout/cycle8"/>
    <dgm:cxn modelId="{FCC4BEA4-5973-42FD-B901-0C79937464D1}" type="presParOf" srcId="{C8BF5846-846A-4DEF-B952-92C042119970}" destId="{6470F9C2-1AFA-4275-95DD-907DF4BCAF0D}" srcOrd="8" destOrd="0" presId="urn:microsoft.com/office/officeart/2005/8/layout/cycle8"/>
    <dgm:cxn modelId="{45BA0FF0-2D96-48E8-A5AE-D8DE330A1DA3}" type="presParOf" srcId="{C8BF5846-846A-4DEF-B952-92C042119970}" destId="{7BE51F1C-23A3-44F7-8FF1-25A42BB50EE1}" srcOrd="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580AC-BB68-4254-A3A4-18FED1428A8A}">
      <dsp:nvSpPr>
        <dsp:cNvPr id="0" name=""/>
        <dsp:cNvSpPr/>
      </dsp:nvSpPr>
      <dsp:spPr>
        <a:xfrm>
          <a:off x="1636767" y="252210"/>
          <a:ext cx="2837211" cy="2837211"/>
        </a:xfrm>
        <a:prstGeom prst="pie">
          <a:avLst>
            <a:gd name="adj1" fmla="val 1620000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>
            <a:spcBef>
              <a:spcPct val="0"/>
            </a:spcBef>
            <a:buNone/>
          </a:pPr>
          <a:endParaRPr lang="ru-RU" sz="1200" kern="1200" dirty="0">
            <a:latin typeface="Arial Narrow" panose="020B0606020202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200" kern="1200" dirty="0">
            <a:latin typeface="Arial Narrow" panose="020B060602020203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3187100" y="995289"/>
        <a:ext cx="1013289" cy="1351053"/>
      </dsp:txXfrm>
    </dsp:sp>
    <dsp:sp modelId="{8D923C5F-780D-493F-82E3-32568CA6A2DB}">
      <dsp:nvSpPr>
        <dsp:cNvPr id="0" name=""/>
        <dsp:cNvSpPr/>
      </dsp:nvSpPr>
      <dsp:spPr>
        <a:xfrm>
          <a:off x="1501661" y="252210"/>
          <a:ext cx="2837211" cy="283721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Arial Narrow" panose="020B060602020203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Arial Narrow" panose="020B0606020202030204" pitchFamily="34" charset="0"/>
          </a:endParaRPr>
        </a:p>
      </dsp:txBody>
      <dsp:txXfrm>
        <a:off x="1775250" y="995289"/>
        <a:ext cx="1013289" cy="1351053"/>
      </dsp:txXfrm>
    </dsp:sp>
    <dsp:sp modelId="{6470F9C2-1AFA-4275-95DD-907DF4BCAF0D}">
      <dsp:nvSpPr>
        <dsp:cNvPr id="0" name=""/>
        <dsp:cNvSpPr/>
      </dsp:nvSpPr>
      <dsp:spPr>
        <a:xfrm>
          <a:off x="1461130" y="76573"/>
          <a:ext cx="3188485" cy="3188485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E51F1C-23A3-44F7-8FF1-25A42BB50EE1}">
      <dsp:nvSpPr>
        <dsp:cNvPr id="0" name=""/>
        <dsp:cNvSpPr/>
      </dsp:nvSpPr>
      <dsp:spPr>
        <a:xfrm>
          <a:off x="1326025" y="76573"/>
          <a:ext cx="3188485" cy="3188485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AAE98-5E98-460F-B741-9F11FFDE5EE2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5D6D3-CA74-4C4C-95F5-6AA1F3BBF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97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F2C12-BE5B-486A-84CA-E05F55B83B6B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51B6D-61AE-4E0C-AFAB-A6C975E37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6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85775" y="1243013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779A7-C133-41F5-A77F-4B645465757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9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DB6E-78A1-4257-B1C4-B238F9DC81E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9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7013" y="809625"/>
            <a:ext cx="7197726" cy="4048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46A7-F321-4065-B740-73885C8447E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4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779A7-C133-41F5-A77F-4B645465757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3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8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46A7-F321-4065-B740-73885C8447E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34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1670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E46A7-F321-4065-B740-73885C8447E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9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6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5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8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4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8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16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3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6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8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0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4519-D1FC-4781-894C-39B05BD36162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4111-977C-47A3-97E2-8E86FBC31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8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ma@sfedu.ru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5449346"/>
            <a:ext cx="11420881" cy="3002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ru-RU" sz="135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9194" y="1412777"/>
            <a:ext cx="1221039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3200" b="1" dirty="0">
                <a:solidFill>
                  <a:schemeClr val="tx2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ЮЖНЫЙ ФЕДЕРАЛЬНЫЙ УНИВЕРСИТЕТ </a:t>
            </a:r>
          </a:p>
          <a:p>
            <a:pPr algn="ctr"/>
            <a:r>
              <a:rPr lang="ru-RU" altLang="ru-RU" sz="3200" b="1" dirty="0">
                <a:solidFill>
                  <a:schemeClr val="tx2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КАК ЯДРО ИННОВАЦИОННОЙ СИСТЕМЫ </a:t>
            </a:r>
          </a:p>
          <a:p>
            <a:pPr algn="ctr"/>
            <a:r>
              <a:rPr lang="ru-RU" altLang="ru-RU" sz="3200" b="1" dirty="0">
                <a:solidFill>
                  <a:schemeClr val="tx2"/>
                </a:solidFill>
                <a:latin typeface="Cambria" panose="02040503050406030204" pitchFamily="18" charset="0"/>
                <a:cs typeface="Tahoma" panose="020B0604030504040204" pitchFamily="34" charset="0"/>
              </a:rPr>
              <a:t>СОЦИАЛЬНО-ЭКОНОМИЧЕСКОГО РАЗВИТИЯ МАКРОРЕГИОНА</a:t>
            </a:r>
            <a:endParaRPr lang="ru-RU" sz="3400" b="1" dirty="0">
              <a:solidFill>
                <a:schemeClr val="tx2"/>
              </a:solidFill>
              <a:latin typeface="Cambr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altLang="ru-RU" sz="16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endParaRPr lang="ru-RU" altLang="ru-RU" sz="16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r>
              <a:rPr lang="ru-RU" altLang="ru-RU" sz="2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Боровская Марина Александровна</a:t>
            </a:r>
          </a:p>
          <a:p>
            <a:pPr algn="ctr"/>
            <a:endParaRPr lang="ru-RU" altLang="ru-RU" sz="12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altLang="ru-RU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Ректор Южного федерального университета,</a:t>
            </a:r>
          </a:p>
          <a:p>
            <a:pPr algn="ctr"/>
            <a:r>
              <a:rPr lang="ru-RU" altLang="ru-RU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Член Президиума Совета при Президенте РФ по науке и образованию,</a:t>
            </a:r>
          </a:p>
          <a:p>
            <a:pPr algn="ctr"/>
            <a:r>
              <a:rPr lang="ru-RU" altLang="ru-RU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Вице-президент Российского Союза ректоров,</a:t>
            </a:r>
            <a:br>
              <a:rPr lang="ru-RU" altLang="ru-RU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</a:br>
            <a:r>
              <a:rPr lang="ru-RU" altLang="ru-RU" sz="1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председатель Совета ректоров вузов Юга России</a:t>
            </a:r>
          </a:p>
          <a:p>
            <a:pPr algn="ctr"/>
            <a:endParaRPr lang="ru-RU" altLang="ru-RU" sz="16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ctr"/>
            <a:endParaRPr lang="ru-RU" altLang="ru-RU" sz="16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altLang="ru-RU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14 декабря 2017 г.</a:t>
            </a:r>
          </a:p>
          <a:p>
            <a:pPr algn="ctr"/>
            <a:r>
              <a:rPr lang="ru-RU" altLang="ru-RU" sz="1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г. Белгород</a:t>
            </a:r>
            <a:endParaRPr lang="ru-RU" sz="16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endParaRPr lang="ru-RU" sz="1600" b="1" dirty="0">
              <a:ln w="1905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48" name="Picture 3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97" y="1"/>
            <a:ext cx="1362632" cy="1358153"/>
          </a:xfrm>
          <a:prstGeom prst="rect">
            <a:avLst/>
          </a:prstGeom>
          <a:noFill/>
        </p:spPr>
      </p:pic>
      <p:pic>
        <p:nvPicPr>
          <p:cNvPr id="50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4" cstate="print">
            <a:lum bright="18000" contrast="-22000"/>
          </a:blip>
          <a:srcRect l="2740" t="14783" r="28908" b="64578"/>
          <a:stretch>
            <a:fillRect/>
          </a:stretch>
        </p:blipFill>
        <p:spPr bwMode="auto">
          <a:xfrm>
            <a:off x="1642029" y="181362"/>
            <a:ext cx="9051737" cy="1174647"/>
          </a:xfrm>
          <a:prstGeom prst="rect">
            <a:avLst/>
          </a:prstGeom>
          <a:noFill/>
        </p:spPr>
      </p:pic>
      <p:cxnSp>
        <p:nvCxnSpPr>
          <p:cNvPr id="54" name="Прямая соединительная линия 53"/>
          <p:cNvCxnSpPr/>
          <p:nvPr/>
        </p:nvCxnSpPr>
        <p:spPr>
          <a:xfrm>
            <a:off x="0" y="136792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98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247874" y="795677"/>
            <a:ext cx="11694743" cy="5919955"/>
            <a:chOff x="2176906" y="1188726"/>
            <a:chExt cx="7623038" cy="5526905"/>
          </a:xfrm>
        </p:grpSpPr>
        <p:sp>
          <p:nvSpPr>
            <p:cNvPr id="29" name="Полилиния 28"/>
            <p:cNvSpPr/>
            <p:nvPr/>
          </p:nvSpPr>
          <p:spPr>
            <a:xfrm>
              <a:off x="2176906" y="1188726"/>
              <a:ext cx="7623038" cy="5526904"/>
            </a:xfrm>
            <a:custGeom>
              <a:avLst/>
              <a:gdLst>
                <a:gd name="connsiteX0" fmla="*/ 0 w 7623038"/>
                <a:gd name="connsiteY0" fmla="*/ 2763452 h 5526904"/>
                <a:gd name="connsiteX1" fmla="*/ 3811519 w 7623038"/>
                <a:gd name="connsiteY1" fmla="*/ 0 h 5526904"/>
                <a:gd name="connsiteX2" fmla="*/ 7623038 w 7623038"/>
                <a:gd name="connsiteY2" fmla="*/ 2763452 h 5526904"/>
                <a:gd name="connsiteX3" fmla="*/ 3811519 w 7623038"/>
                <a:gd name="connsiteY3" fmla="*/ 5526904 h 5526904"/>
                <a:gd name="connsiteX4" fmla="*/ 0 w 7623038"/>
                <a:gd name="connsiteY4" fmla="*/ 2763452 h 552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3038" h="5526904">
                  <a:moveTo>
                    <a:pt x="0" y="2763452"/>
                  </a:moveTo>
                  <a:cubicBezTo>
                    <a:pt x="0" y="1237240"/>
                    <a:pt x="1706475" y="0"/>
                    <a:pt x="3811519" y="0"/>
                  </a:cubicBezTo>
                  <a:cubicBezTo>
                    <a:pt x="5916563" y="0"/>
                    <a:pt x="7623038" y="1237240"/>
                    <a:pt x="7623038" y="2763452"/>
                  </a:cubicBezTo>
                  <a:cubicBezTo>
                    <a:pt x="7623038" y="4289664"/>
                    <a:pt x="5916563" y="5526904"/>
                    <a:pt x="3811519" y="5526904"/>
                  </a:cubicBezTo>
                  <a:cubicBezTo>
                    <a:pt x="1706475" y="5526904"/>
                    <a:pt x="0" y="4289664"/>
                    <a:pt x="0" y="276345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10215" tIns="404361" rIns="2510216" bIns="4825885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latin typeface="Cambria" pitchFamily="18" charset="0"/>
                </a:rPr>
                <a:t>Системная интеграция </a:t>
              </a:r>
              <a:br>
                <a:rPr lang="ru-RU" sz="1800" b="1" kern="1200" dirty="0">
                  <a:latin typeface="Cambria" pitchFamily="18" charset="0"/>
                </a:rPr>
              </a:br>
              <a:r>
                <a:rPr lang="ru-RU" sz="1800" b="1" kern="1200" dirty="0">
                  <a:latin typeface="Cambria" pitchFamily="18" charset="0"/>
                </a:rPr>
                <a:t>в глобальную экономику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latin typeface="Cambria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464762" y="2017761"/>
              <a:ext cx="5097842" cy="4697869"/>
            </a:xfrm>
            <a:custGeom>
              <a:avLst/>
              <a:gdLst>
                <a:gd name="connsiteX0" fmla="*/ 0 w 4697869"/>
                <a:gd name="connsiteY0" fmla="*/ 2348935 h 4697869"/>
                <a:gd name="connsiteX1" fmla="*/ 2348935 w 4697869"/>
                <a:gd name="connsiteY1" fmla="*/ 0 h 4697869"/>
                <a:gd name="connsiteX2" fmla="*/ 4697870 w 4697869"/>
                <a:gd name="connsiteY2" fmla="*/ 2348935 h 4697869"/>
                <a:gd name="connsiteX3" fmla="*/ 2348935 w 4697869"/>
                <a:gd name="connsiteY3" fmla="*/ 4697870 h 4697869"/>
                <a:gd name="connsiteX4" fmla="*/ 0 w 4697869"/>
                <a:gd name="connsiteY4" fmla="*/ 2348935 h 469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7869" h="4697869">
                  <a:moveTo>
                    <a:pt x="0" y="2348935"/>
                  </a:moveTo>
                  <a:cubicBezTo>
                    <a:pt x="0" y="1051654"/>
                    <a:pt x="1051654" y="0"/>
                    <a:pt x="2348935" y="0"/>
                  </a:cubicBezTo>
                  <a:cubicBezTo>
                    <a:pt x="3646216" y="0"/>
                    <a:pt x="4697870" y="1051654"/>
                    <a:pt x="4697870" y="2348935"/>
                  </a:cubicBezTo>
                  <a:cubicBezTo>
                    <a:pt x="4697870" y="3646216"/>
                    <a:pt x="3646216" y="4697870"/>
                    <a:pt x="2348935" y="4697870"/>
                  </a:cubicBezTo>
                  <a:cubicBezTo>
                    <a:pt x="1051654" y="4697870"/>
                    <a:pt x="0" y="3646216"/>
                    <a:pt x="0" y="234893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3973" tIns="398144" rIns="1463972" bIns="40155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b="1" kern="1200" dirty="0">
                  <a:latin typeface="Cambria" pitchFamily="18" charset="0"/>
                </a:rPr>
                <a:t>Трансфер знаний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b="1" kern="1200" dirty="0">
                  <a:latin typeface="Cambria" pitchFamily="18" charset="0"/>
                </a:rPr>
                <a:t>и технологий</a:t>
              </a: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3910203" y="2846797"/>
              <a:ext cx="4223456" cy="3868833"/>
            </a:xfrm>
            <a:custGeom>
              <a:avLst/>
              <a:gdLst>
                <a:gd name="connsiteX0" fmla="*/ 0 w 3868833"/>
                <a:gd name="connsiteY0" fmla="*/ 1934417 h 3868833"/>
                <a:gd name="connsiteX1" fmla="*/ 1934417 w 3868833"/>
                <a:gd name="connsiteY1" fmla="*/ 0 h 3868833"/>
                <a:gd name="connsiteX2" fmla="*/ 3868834 w 3868833"/>
                <a:gd name="connsiteY2" fmla="*/ 1934417 h 3868833"/>
                <a:gd name="connsiteX3" fmla="*/ 1934417 w 3868833"/>
                <a:gd name="connsiteY3" fmla="*/ 3868834 h 3868833"/>
                <a:gd name="connsiteX4" fmla="*/ 0 w 3868833"/>
                <a:gd name="connsiteY4" fmla="*/ 1934417 h 386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8833" h="3868833">
                  <a:moveTo>
                    <a:pt x="0" y="1934417"/>
                  </a:moveTo>
                  <a:cubicBezTo>
                    <a:pt x="0" y="866068"/>
                    <a:pt x="866068" y="0"/>
                    <a:pt x="1934417" y="0"/>
                  </a:cubicBezTo>
                  <a:cubicBezTo>
                    <a:pt x="3002766" y="0"/>
                    <a:pt x="3868834" y="866068"/>
                    <a:pt x="3868834" y="1934417"/>
                  </a:cubicBezTo>
                  <a:cubicBezTo>
                    <a:pt x="3868834" y="3002766"/>
                    <a:pt x="3002766" y="3868834"/>
                    <a:pt x="1934417" y="3868834"/>
                  </a:cubicBezTo>
                  <a:cubicBezTo>
                    <a:pt x="866068" y="3868834"/>
                    <a:pt x="0" y="3002766"/>
                    <a:pt x="0" y="193441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1372" tIns="394966" rIns="1061372" bIns="31960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latin typeface="Cambria" pitchFamily="18" charset="0"/>
                </a:rPr>
                <a:t>Приоритеты развития цифровой экономики </a:t>
              </a: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369702" y="3675833"/>
              <a:ext cx="3237445" cy="3039797"/>
            </a:xfrm>
            <a:custGeom>
              <a:avLst/>
              <a:gdLst>
                <a:gd name="connsiteX0" fmla="*/ 0 w 3237445"/>
                <a:gd name="connsiteY0" fmla="*/ 1519899 h 3039797"/>
                <a:gd name="connsiteX1" fmla="*/ 1618723 w 3237445"/>
                <a:gd name="connsiteY1" fmla="*/ 0 h 3039797"/>
                <a:gd name="connsiteX2" fmla="*/ 3237446 w 3237445"/>
                <a:gd name="connsiteY2" fmla="*/ 1519899 h 3039797"/>
                <a:gd name="connsiteX3" fmla="*/ 1618723 w 3237445"/>
                <a:gd name="connsiteY3" fmla="*/ 3039798 h 3039797"/>
                <a:gd name="connsiteX4" fmla="*/ 0 w 3237445"/>
                <a:gd name="connsiteY4" fmla="*/ 1519899 h 303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7445" h="3039797">
                  <a:moveTo>
                    <a:pt x="0" y="1519899"/>
                  </a:moveTo>
                  <a:cubicBezTo>
                    <a:pt x="0" y="680482"/>
                    <a:pt x="724727" y="0"/>
                    <a:pt x="1618723" y="0"/>
                  </a:cubicBezTo>
                  <a:cubicBezTo>
                    <a:pt x="2512719" y="0"/>
                    <a:pt x="3237446" y="680482"/>
                    <a:pt x="3237446" y="1519899"/>
                  </a:cubicBezTo>
                  <a:cubicBezTo>
                    <a:pt x="3237446" y="2359316"/>
                    <a:pt x="2512719" y="3039798"/>
                    <a:pt x="1618723" y="3039798"/>
                  </a:cubicBezTo>
                  <a:cubicBezTo>
                    <a:pt x="724727" y="3039798"/>
                    <a:pt x="0" y="2359316"/>
                    <a:pt x="0" y="151989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1293" tIns="380262" rIns="851292" bIns="2325732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kern="1200" dirty="0">
                  <a:latin typeface="Cambria" pitchFamily="18" charset="0"/>
                </a:rPr>
                <a:t>Инфраструктура</a:t>
              </a: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883044" y="4504869"/>
              <a:ext cx="2210762" cy="2210762"/>
            </a:xfrm>
            <a:custGeom>
              <a:avLst/>
              <a:gdLst>
                <a:gd name="connsiteX0" fmla="*/ 0 w 2210762"/>
                <a:gd name="connsiteY0" fmla="*/ 1105381 h 2210762"/>
                <a:gd name="connsiteX1" fmla="*/ 1105381 w 2210762"/>
                <a:gd name="connsiteY1" fmla="*/ 0 h 2210762"/>
                <a:gd name="connsiteX2" fmla="*/ 2210762 w 2210762"/>
                <a:gd name="connsiteY2" fmla="*/ 1105381 h 2210762"/>
                <a:gd name="connsiteX3" fmla="*/ 1105381 w 2210762"/>
                <a:gd name="connsiteY3" fmla="*/ 2210762 h 2210762"/>
                <a:gd name="connsiteX4" fmla="*/ 0 w 2210762"/>
                <a:gd name="connsiteY4" fmla="*/ 1105381 h 221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762" h="2210762">
                  <a:moveTo>
                    <a:pt x="0" y="1105381"/>
                  </a:moveTo>
                  <a:cubicBezTo>
                    <a:pt x="0" y="494896"/>
                    <a:pt x="494896" y="0"/>
                    <a:pt x="1105381" y="0"/>
                  </a:cubicBezTo>
                  <a:cubicBezTo>
                    <a:pt x="1715866" y="0"/>
                    <a:pt x="2210762" y="494896"/>
                    <a:pt x="2210762" y="1105381"/>
                  </a:cubicBezTo>
                  <a:cubicBezTo>
                    <a:pt x="2210762" y="1715866"/>
                    <a:pt x="1715866" y="2210762"/>
                    <a:pt x="1105381" y="2210762"/>
                  </a:cubicBezTo>
                  <a:cubicBezTo>
                    <a:pt x="494896" y="2210762"/>
                    <a:pt x="0" y="1715866"/>
                    <a:pt x="0" y="110538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1775" tIns="680706" rIns="451775" bIns="68070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>
                  <a:latin typeface="Cambria" pitchFamily="18" charset="0"/>
                </a:rPr>
                <a:t>Ресурсы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47875" y="4447190"/>
            <a:ext cx="2659174" cy="1307400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Развитие инфраструктуры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и технологической базы для проведения исследований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и разработок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7874" y="2979801"/>
            <a:ext cx="2659175" cy="950347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Формирование ядра инновационной системы Юга России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786" y="1830219"/>
            <a:ext cx="2692264" cy="712326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2700000" scaled="1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Создание единого научно-образовательного пространства</a:t>
            </a:r>
          </a:p>
        </p:txBody>
      </p:sp>
      <p:pic>
        <p:nvPicPr>
          <p:cNvPr id="26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3" cstate="print">
            <a:lum bright="18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4783" r="28908" b="64578"/>
          <a:stretch>
            <a:fillRect/>
          </a:stretch>
        </p:blipFill>
        <p:spPr bwMode="auto">
          <a:xfrm>
            <a:off x="312377" y="94929"/>
            <a:ext cx="3819047" cy="6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822957" cy="8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88128" y="89166"/>
            <a:ext cx="10287400" cy="706511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effectLst>
            <a:softEdge rad="190500"/>
          </a:effectLst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ФЕДЕРАЛЬНЫЙ УНИВЕРСИТЕТ КАК ДРАЙВЕР ИННОВАЦИОННОГО,</a:t>
            </a:r>
          </a:p>
          <a:p>
            <a:pPr lvl="0" algn="ctr"/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СОЦИАЛЬНО-ЭКОНОМИЧЕСКОГО И ПОЛИКУЛЬТУРНОГО РАЗВИТИЯ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685317"/>
            <a:ext cx="2743200" cy="172684"/>
          </a:xfrm>
        </p:spPr>
        <p:txBody>
          <a:bodyPr/>
          <a:lstStyle/>
          <a:p>
            <a:fld id="{5621832A-222D-48B2-8803-B3A783EEB6F6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220444" y="1039091"/>
            <a:ext cx="2736484" cy="5406583"/>
            <a:chOff x="9220444" y="1460034"/>
            <a:chExt cx="2736484" cy="498564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9220445" y="2181455"/>
              <a:ext cx="2736483" cy="578223"/>
            </a:xfrm>
            <a:prstGeom prst="rect">
              <a:avLst/>
            </a:prstGeom>
            <a:gradFill flip="none" rotWithShape="1">
              <a:gsLst>
                <a:gs pos="1700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itchFamily="18" charset="0"/>
                </a:rPr>
                <a:t>Экспорт образовательных услуг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220444" y="1460034"/>
              <a:ext cx="2736484" cy="578223"/>
            </a:xfrm>
            <a:prstGeom prst="rect">
              <a:avLst/>
            </a:prstGeom>
            <a:gradFill flip="none" rotWithShape="1">
              <a:gsLst>
                <a:gs pos="1700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itchFamily="18" charset="0"/>
                </a:rPr>
                <a:t>Глобальная конкурентоспособность 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34755" y="2898004"/>
              <a:ext cx="2722173" cy="957949"/>
            </a:xfrm>
            <a:prstGeom prst="rect">
              <a:avLst/>
            </a:prstGeom>
            <a:gradFill flip="none" rotWithShape="1">
              <a:gsLst>
                <a:gs pos="1700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itchFamily="18" charset="0"/>
                </a:rPr>
                <a:t>Включение в международные научно-исследовательские сети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20444" y="3998051"/>
              <a:ext cx="2722173" cy="1090805"/>
            </a:xfrm>
            <a:prstGeom prst="rect">
              <a:avLst/>
            </a:prstGeom>
            <a:gradFill flip="none" rotWithShape="1">
              <a:gsLst>
                <a:gs pos="1700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Конвергенция фундаментальных</a:t>
              </a:r>
            </a:p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и прикладных исследований 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220444" y="5241730"/>
              <a:ext cx="2722174" cy="1203944"/>
            </a:xfrm>
            <a:prstGeom prst="rect">
              <a:avLst/>
            </a:prstGeom>
            <a:gradFill flip="none" rotWithShape="1">
              <a:gsLst>
                <a:gs pos="1700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Внедрение</a:t>
              </a:r>
            </a:p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и тиражирование механизмов управления интеллектуальной собственностью 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690111"/>
            <a:ext cx="12192000" cy="1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470" y="875370"/>
            <a:ext cx="7251642" cy="4256444"/>
          </a:xfrm>
          <a:prstGeom prst="rect">
            <a:avLst/>
          </a:prstGeom>
        </p:spPr>
      </p:pic>
      <p:pic>
        <p:nvPicPr>
          <p:cNvPr id="30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4" cstate="print">
            <a:lum bright="18000" contrast="-22000"/>
          </a:blip>
          <a:srcRect l="2740" t="14783" r="28908" b="64578"/>
          <a:stretch>
            <a:fillRect/>
          </a:stretch>
        </p:blipFill>
        <p:spPr bwMode="auto">
          <a:xfrm>
            <a:off x="835510" y="76619"/>
            <a:ext cx="3424370" cy="634346"/>
          </a:xfrm>
          <a:prstGeom prst="rect">
            <a:avLst/>
          </a:prstGeom>
          <a:noFill/>
        </p:spPr>
      </p:pic>
      <p:pic>
        <p:nvPicPr>
          <p:cNvPr id="13" name="Picture 2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866272" cy="8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84267" y="55806"/>
            <a:ext cx="9717579" cy="84194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effectLst>
            <a:softEdge rad="190500"/>
          </a:effectLst>
        </p:spPr>
        <p:txBody>
          <a:bodyPr wrap="square" rtlCol="0" anchor="ctr" anchorCtr="0">
            <a:no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СТРАТЕГИЯ ПОДГОТОВКИ КАДРОВ В ИНТЕРЕСАХ МАКРОРЕГИОНА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33648" y="6668745"/>
            <a:ext cx="2743200" cy="183371"/>
          </a:xfrm>
        </p:spPr>
        <p:txBody>
          <a:bodyPr/>
          <a:lstStyle/>
          <a:p>
            <a:fld id="{5621832A-222D-48B2-8803-B3A783EEB6F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40733"/>
            <a:ext cx="12192000" cy="139302"/>
          </a:xfrm>
          <a:prstGeom prst="rect">
            <a:avLst/>
          </a:prstGeom>
        </p:spPr>
      </p:pic>
      <p:graphicFrame>
        <p:nvGraphicFramePr>
          <p:cNvPr id="39" name="Диаграмма 38"/>
          <p:cNvGraphicFramePr/>
          <p:nvPr>
            <p:extLst/>
          </p:nvPr>
        </p:nvGraphicFramePr>
        <p:xfrm>
          <a:off x="7514151" y="1050555"/>
          <a:ext cx="4490197" cy="220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4" name="Диаграмма 43"/>
          <p:cNvGraphicFramePr/>
          <p:nvPr>
            <p:extLst/>
          </p:nvPr>
        </p:nvGraphicFramePr>
        <p:xfrm>
          <a:off x="7410449" y="3390900"/>
          <a:ext cx="4593899" cy="185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813117" y="5276850"/>
            <a:ext cx="5029200" cy="30326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МЕХАНИЗМЫ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ТРАНСФОРМАЦИИ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379" y="5710842"/>
            <a:ext cx="2003912" cy="828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mbria" panose="02040503050406030204" pitchFamily="18" charset="0"/>
              </a:rPr>
              <a:t>Совершенствование структуры обучающихся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285618" y="5710841"/>
            <a:ext cx="2228194" cy="828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mbria" panose="02040503050406030204" pitchFamily="18" charset="0"/>
              </a:rPr>
              <a:t>Переход к университету магистерского</a:t>
            </a:r>
          </a:p>
          <a:p>
            <a:pPr algn="ctr"/>
            <a:r>
              <a:rPr lang="ru-RU" sz="1200" b="1" dirty="0">
                <a:latin typeface="Cambria" panose="02040503050406030204" pitchFamily="18" charset="0"/>
              </a:rPr>
              <a:t>и аспирантского типов 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39714" y="5710841"/>
            <a:ext cx="2434417" cy="828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mbria" panose="02040503050406030204" pitchFamily="18" charset="0"/>
              </a:rPr>
              <a:t>Развитие международных исследовательских</a:t>
            </a:r>
          </a:p>
          <a:p>
            <a:pPr algn="ctr"/>
            <a:r>
              <a:rPr lang="ru-RU" sz="1200" b="1" dirty="0">
                <a:latin typeface="Cambria" panose="02040503050406030204" pitchFamily="18" charset="0"/>
              </a:rPr>
              <a:t>и образовательных программ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200033" y="5710841"/>
            <a:ext cx="2378968" cy="828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ambria" panose="02040503050406030204" pitchFamily="18" charset="0"/>
              </a:rPr>
              <a:t>Стратификация </a:t>
            </a:r>
          </a:p>
          <a:p>
            <a:pPr algn="ctr"/>
            <a:r>
              <a:rPr lang="ru-RU" sz="1400" b="1" dirty="0">
                <a:latin typeface="Cambria" panose="02040503050406030204" pitchFamily="18" charset="0"/>
              </a:rPr>
              <a:t>подготовки кадров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04903" y="5710840"/>
            <a:ext cx="2378968" cy="8286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ambria" panose="02040503050406030204" pitchFamily="18" charset="0"/>
              </a:rPr>
              <a:t>Развитие технологического предпринимательства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7988325" y="3355436"/>
            <a:ext cx="3181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Динамика распределения контингента</a:t>
            </a:r>
          </a:p>
          <a:p>
            <a:pPr algn="ctr"/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по формам обучения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9606502" y="1007318"/>
            <a:ext cx="2397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Распределение контингента </a:t>
            </a:r>
            <a:b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по уровням образования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15594" y="768937"/>
            <a:ext cx="2397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Контингент иностранных обучающихся </a:t>
            </a:r>
          </a:p>
        </p:txBody>
      </p:sp>
      <p:graphicFrame>
        <p:nvGraphicFramePr>
          <p:cNvPr id="22" name="Диаграмма 21"/>
          <p:cNvGraphicFramePr/>
          <p:nvPr>
            <p:extLst/>
          </p:nvPr>
        </p:nvGraphicFramePr>
        <p:xfrm>
          <a:off x="23246" y="1220567"/>
          <a:ext cx="4819191" cy="4424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65757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Прямая со стрелкой 79"/>
          <p:cNvCxnSpPr/>
          <p:nvPr/>
        </p:nvCxnSpPr>
        <p:spPr>
          <a:xfrm flipV="1">
            <a:off x="8321241" y="4058421"/>
            <a:ext cx="0" cy="47055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1582127" y="7442199"/>
          <a:ext cx="624840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n>
                          <a:solidFill>
                            <a:srgbClr val="002060"/>
                          </a:solidFill>
                        </a:ln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89662" y="5682609"/>
            <a:ext cx="43766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50EE71A2-F59D-4E99-A3FB-0D70E9256F06}" type="slidenum">
              <a:rPr lang="ru-RU" sz="1350">
                <a:solidFill>
                  <a:schemeClr val="bg1"/>
                </a:solidFill>
                <a:latin typeface="Arial Narrow" panose="020B0606020202030204" pitchFamily="34" charset="0"/>
              </a:rPr>
              <a:pPr algn="r"/>
              <a:t>4</a:t>
            </a:fld>
            <a:endParaRPr lang="ru-RU" sz="13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4471" y="106297"/>
            <a:ext cx="8048406" cy="520481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 anchor="ctr" anchorCtr="0">
            <a:noAutofit/>
          </a:bodyPr>
          <a:lstStyle/>
          <a:p>
            <a:pPr algn="ctr" defTabSz="1066800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РАЗВИТИЕ СИСТЕМЫ ТРАНСФЕРА ТЕХНОЛОГИЙ</a:t>
            </a:r>
          </a:p>
        </p:txBody>
      </p:sp>
      <p:pic>
        <p:nvPicPr>
          <p:cNvPr id="24" name="Picture 1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79"/>
            <a:ext cx="673100" cy="614193"/>
          </a:xfrm>
          <a:prstGeom prst="rect">
            <a:avLst/>
          </a:prstGeom>
        </p:spPr>
      </p:pic>
      <p:pic>
        <p:nvPicPr>
          <p:cNvPr id="22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4" cstate="print">
            <a:lum bright="18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4783" r="28908" b="64578"/>
          <a:stretch>
            <a:fillRect/>
          </a:stretch>
        </p:blipFill>
        <p:spPr bwMode="auto">
          <a:xfrm>
            <a:off x="503786" y="21545"/>
            <a:ext cx="4199745" cy="59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087E6BE5-7F9D-46B6-9FD5-077EC2DF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2877" y="6523758"/>
            <a:ext cx="359123" cy="273845"/>
          </a:xfrm>
          <a:noFill/>
          <a:ln>
            <a:noFill/>
          </a:ln>
        </p:spPr>
        <p:txBody>
          <a:bodyPr/>
          <a:lstStyle/>
          <a:p>
            <a:pPr algn="ctr"/>
            <a:fld id="{E078939E-AB12-4ACF-9150-F74F80AD5A7D}" type="slidenum">
              <a:rPr lang="ru-RU" smtClean="0">
                <a:solidFill>
                  <a:schemeClr val="tx1"/>
                </a:solidFill>
              </a:rPr>
              <a:pPr algn="ctr"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780689" y="693790"/>
            <a:ext cx="7052188" cy="211577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Научно-исследовательские, конструкторские, технологические </a:t>
            </a:r>
            <a:b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и проектные работы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Научно-технические проекты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Опытные образцы и установочные партии новой техники и материалов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Программные средства вычислительной техники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Научно-производственные услуги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Консультационные услуги  и экспертные работы научного, технического, экономического, управленческого характера</a:t>
            </a:r>
          </a:p>
        </p:txBody>
      </p:sp>
      <p:cxnSp>
        <p:nvCxnSpPr>
          <p:cNvPr id="48" name="Соединительная линия уступом 47"/>
          <p:cNvCxnSpPr/>
          <p:nvPr/>
        </p:nvCxnSpPr>
        <p:spPr>
          <a:xfrm rot="10800000" flipV="1">
            <a:off x="2930220" y="1669222"/>
            <a:ext cx="1764000" cy="1836000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9289039" y="3322408"/>
            <a:ext cx="2236211" cy="76326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50" b="1" dirty="0">
                <a:solidFill>
                  <a:srgbClr val="2C3E50"/>
                </a:solidFill>
                <a:latin typeface="Cambria" panose="02040503050406030204" pitchFamily="18" charset="0"/>
              </a:rPr>
              <a:t>Сетевое взаимодействие инжиниринговых центров и ЦКП</a:t>
            </a: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8077959" y="2870707"/>
            <a:ext cx="816" cy="42994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519518" y="821525"/>
            <a:ext cx="2088232" cy="52322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Объекты </a:t>
            </a:r>
          </a:p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коммерциализации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26235" y="6200593"/>
            <a:ext cx="39372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u="sng" dirty="0">
                <a:solidFill>
                  <a:srgbClr val="2C3E50"/>
                </a:solidFill>
              </a:rPr>
              <a:t>МАЛЫЕ ИННОВАЦИОННЫЕ ПРЕДПРИЯТИЯ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367823" y="2199538"/>
            <a:ext cx="2559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rgbClr val="2C3E50"/>
                </a:solidFill>
              </a:rPr>
              <a:t>Структурные компоненты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90804" y="3698614"/>
            <a:ext cx="4360545" cy="602900"/>
            <a:chOff x="1785898" y="3690320"/>
            <a:chExt cx="3793847" cy="6029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6" name="Прямоугольник 45"/>
            <p:cNvSpPr/>
            <p:nvPr/>
          </p:nvSpPr>
          <p:spPr>
            <a:xfrm>
              <a:off x="1785898" y="3694885"/>
              <a:ext cx="1248112" cy="58372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НОЦ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117405" y="3690320"/>
              <a:ext cx="1193763" cy="6029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Студенческие лаборатории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390507" y="3704039"/>
              <a:ext cx="1189238" cy="57854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</a:rPr>
                <a:t>Проектные группы</a:t>
              </a: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 flipV="1">
            <a:off x="984915" y="3622555"/>
            <a:ext cx="3786549" cy="68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984077" y="4406161"/>
            <a:ext cx="3787387" cy="1664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авая фигурная скобка 65"/>
          <p:cNvSpPr/>
          <p:nvPr/>
        </p:nvSpPr>
        <p:spPr>
          <a:xfrm rot="5400000">
            <a:off x="2953183" y="2644815"/>
            <a:ext cx="127012" cy="3821929"/>
          </a:xfrm>
          <a:prstGeom prst="rightBrace">
            <a:avLst>
              <a:gd name="adj1" fmla="val 63775"/>
              <a:gd name="adj2" fmla="val 52039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72" name="Стрелка вправо 71"/>
          <p:cNvSpPr/>
          <p:nvPr/>
        </p:nvSpPr>
        <p:spPr>
          <a:xfrm rot="5400000">
            <a:off x="2805443" y="5837955"/>
            <a:ext cx="331264" cy="33730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079077" y="4571260"/>
            <a:ext cx="5572125" cy="1944216"/>
            <a:chOff x="6043762" y="4470621"/>
            <a:chExt cx="4454117" cy="194421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" name="Прямоугольник 40"/>
            <p:cNvSpPr/>
            <p:nvPr/>
          </p:nvSpPr>
          <p:spPr>
            <a:xfrm>
              <a:off x="6043762" y="4470621"/>
              <a:ext cx="4443485" cy="39521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2C3E50"/>
                  </a:solidFill>
                  <a:latin typeface="Cambria" panose="02040503050406030204" pitchFamily="18" charset="0"/>
                </a:rPr>
                <a:t>Сетевые научно-исследовательские проекты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6047812" y="4926976"/>
              <a:ext cx="4439434" cy="62834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2C3E50"/>
                  </a:solidFill>
                  <a:latin typeface="Cambria" panose="02040503050406030204" pitchFamily="18" charset="0"/>
                </a:rPr>
                <a:t>Консорциум «Научно-исследовательская деятельность вузов Юга России»</a:t>
              </a: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6054559" y="5598382"/>
              <a:ext cx="4443320" cy="81645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00" b="1" dirty="0" err="1">
                  <a:solidFill>
                    <a:srgbClr val="2C3E50"/>
                  </a:solidFill>
                  <a:latin typeface="Cambria" panose="02040503050406030204" pitchFamily="18" charset="0"/>
                </a:rPr>
                <a:t>Инновационно</a:t>
              </a:r>
              <a:r>
                <a:rPr lang="ru-RU" sz="1300" b="1" dirty="0">
                  <a:solidFill>
                    <a:srgbClr val="2C3E50"/>
                  </a:solidFill>
                  <a:latin typeface="Cambria" panose="02040503050406030204" pitchFamily="18" charset="0"/>
                </a:rPr>
                <a:t>-технологический кластер «Южное созвездие»</a:t>
              </a:r>
            </a:p>
            <a:p>
              <a:pPr algn="ctr"/>
              <a:r>
                <a:rPr lang="ru-RU" sz="1300" b="1" dirty="0">
                  <a:solidFill>
                    <a:srgbClr val="2C3E50"/>
                  </a:solidFill>
                  <a:latin typeface="Cambria" panose="02040503050406030204" pitchFamily="18" charset="0"/>
                </a:rPr>
                <a:t>Инновационный кластер биотехнологий, биомедицины</a:t>
              </a:r>
            </a:p>
            <a:p>
              <a:pPr algn="ctr"/>
              <a:r>
                <a:rPr lang="ru-RU" sz="1300" b="1" dirty="0">
                  <a:solidFill>
                    <a:srgbClr val="2C3E50"/>
                  </a:solidFill>
                  <a:latin typeface="Cambria" panose="02040503050406030204" pitchFamily="18" charset="0"/>
                </a:rPr>
                <a:t>и рационального природопользования</a:t>
              </a:r>
            </a:p>
          </p:txBody>
        </p:sp>
      </p:grpSp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>
            <a:off x="790804" y="4719287"/>
            <a:ext cx="4360545" cy="1201673"/>
          </a:xfrm>
          <a:prstGeom prst="round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Программа поддержки предпринимательских компетенций</a:t>
            </a:r>
          </a:p>
          <a:p>
            <a:pPr algn="ctr"/>
            <a:endParaRPr lang="ru-RU" sz="1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«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Sfedu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 Business Station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27087" y="2890011"/>
            <a:ext cx="3268975" cy="52322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Результаты научных  исследований, </a:t>
            </a:r>
          </a:p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образовательные технологии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28929" y="3295158"/>
            <a:ext cx="2236211" cy="77677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50" b="1" dirty="0">
                <a:solidFill>
                  <a:srgbClr val="2C3E50"/>
                </a:solidFill>
                <a:latin typeface="Cambria" panose="02040503050406030204" pitchFamily="18" charset="0"/>
              </a:rPr>
              <a:t>Инжиниринговые центры, ЦКП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46216" y="4074833"/>
            <a:ext cx="2088232" cy="52322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Результаты</a:t>
            </a:r>
          </a:p>
          <a:p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коммерциализации</a:t>
            </a: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8813480" y="3607865"/>
            <a:ext cx="524737" cy="2967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547"/>
            <a:ext cx="12192000" cy="139302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V="1">
            <a:off x="9867966" y="2884254"/>
            <a:ext cx="816" cy="42994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66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3" cstate="print">
            <a:lum bright="18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4783" r="28908" b="64578"/>
          <a:stretch>
            <a:fillRect/>
          </a:stretch>
        </p:blipFill>
        <p:spPr bwMode="auto">
          <a:xfrm>
            <a:off x="532599" y="0"/>
            <a:ext cx="3982096" cy="66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806114" cy="8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67556" y="9267"/>
            <a:ext cx="9182253" cy="84194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effectLst>
            <a:softEdge rad="19050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ФЕДЕРАЛЬНЫЕ УНИВЕРСИТЕТЫ  - ОСНОВА РЕАЛИЗАЦИИ ИННОВАЦИОННОЙ ПОЛИТИКИ</a:t>
            </a:r>
          </a:p>
        </p:txBody>
      </p:sp>
      <p:graphicFrame>
        <p:nvGraphicFramePr>
          <p:cNvPr id="64" name="Схема 63"/>
          <p:cNvGraphicFramePr/>
          <p:nvPr>
            <p:extLst>
              <p:ext uri="{D42A27DB-BD31-4B8C-83A1-F6EECF244321}">
                <p14:modId xmlns:p14="http://schemas.microsoft.com/office/powerpoint/2010/main" val="3086901601"/>
              </p:ext>
            </p:extLst>
          </p:nvPr>
        </p:nvGraphicFramePr>
        <p:xfrm>
          <a:off x="3252589" y="914909"/>
          <a:ext cx="5975641" cy="337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Группа 26"/>
          <p:cNvGrpSpPr/>
          <p:nvPr/>
        </p:nvGrpSpPr>
        <p:grpSpPr>
          <a:xfrm>
            <a:off x="453891" y="1234734"/>
            <a:ext cx="2730953" cy="4137778"/>
            <a:chOff x="9382737" y="1059921"/>
            <a:chExt cx="2730953" cy="3736659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9382737" y="3786078"/>
              <a:ext cx="2730953" cy="10105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Cambria" pitchFamily="18" charset="0"/>
                </a:rPr>
                <a:t>Стратегии развития предприятий высокотехнологичного сектора экономики</a:t>
              </a:r>
              <a:endParaRPr lang="ru-RU" sz="1600" b="1" dirty="0">
                <a:solidFill>
                  <a:schemeClr val="tx1"/>
                </a:solidFill>
                <a:latin typeface="Cambria" pitchFamily="18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9382737" y="2391077"/>
              <a:ext cx="2710232" cy="766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latin typeface="Cambria" pitchFamily="18" charset="0"/>
              </a:endParaRPr>
            </a:p>
            <a:p>
              <a:pPr algn="ctr"/>
              <a:r>
                <a:rPr lang="ru-RU" sz="1600" b="1" dirty="0">
                  <a:latin typeface="Cambria" pitchFamily="18" charset="0"/>
                </a:rPr>
                <a:t>Территориально- отраслевое планирование</a:t>
              </a:r>
              <a:endParaRPr lang="en-US" sz="1600" b="1" dirty="0">
                <a:solidFill>
                  <a:schemeClr val="tx1"/>
                </a:solidFill>
                <a:latin typeface="Cambria" pitchFamily="18" charset="0"/>
              </a:endParaRPr>
            </a:p>
            <a:p>
              <a:pPr algn="ctr"/>
              <a:endParaRPr lang="ru-RU" sz="1600" b="1" dirty="0">
                <a:latin typeface="Cambria" pitchFamily="18" charset="0"/>
              </a:endParaRPr>
            </a:p>
          </p:txBody>
        </p:sp>
        <p:sp>
          <p:nvSpPr>
            <p:cNvPr id="68" name="Двойная стрелка вверх/вниз 67"/>
            <p:cNvSpPr/>
            <p:nvPr/>
          </p:nvSpPr>
          <p:spPr>
            <a:xfrm>
              <a:off x="10472099" y="1712082"/>
              <a:ext cx="483300" cy="68356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  <p:sp>
          <p:nvSpPr>
            <p:cNvPr id="71" name="Скругленный прямоугольник 70"/>
            <p:cNvSpPr/>
            <p:nvPr/>
          </p:nvSpPr>
          <p:spPr>
            <a:xfrm>
              <a:off x="9382737" y="1059921"/>
              <a:ext cx="2710232" cy="65673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Cambria" pitchFamily="18" charset="0"/>
                </a:rPr>
                <a:t>Программы развития </a:t>
              </a:r>
            </a:p>
            <a:p>
              <a:pPr algn="ctr"/>
              <a:r>
                <a:rPr lang="ru-RU" sz="1600" b="1" dirty="0">
                  <a:latin typeface="Cambria" pitchFamily="18" charset="0"/>
                </a:rPr>
                <a:t>ФУ, НИУ, институты РАН</a:t>
              </a:r>
            </a:p>
          </p:txBody>
        </p:sp>
        <p:sp>
          <p:nvSpPr>
            <p:cNvPr id="72" name="Двойная стрелка вверх/вниз 71"/>
            <p:cNvSpPr/>
            <p:nvPr/>
          </p:nvSpPr>
          <p:spPr>
            <a:xfrm>
              <a:off x="10472099" y="3157277"/>
              <a:ext cx="483299" cy="628801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Narrow" panose="020B0606020202030204" pitchFamily="34" charset="0"/>
              </a:endParaRPr>
            </a:p>
          </p:txBody>
        </p:sp>
      </p:grpSp>
      <p:sp>
        <p:nvSpPr>
          <p:cNvPr id="73" name="Скругленный прямоугольник 72"/>
          <p:cNvSpPr/>
          <p:nvPr/>
        </p:nvSpPr>
        <p:spPr>
          <a:xfrm>
            <a:off x="3629790" y="4879937"/>
            <a:ext cx="4946799" cy="53410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latin typeface="Cambria" pitchFamily="18" charset="0"/>
            </a:endParaRPr>
          </a:p>
          <a:p>
            <a:pPr algn="ctr"/>
            <a:r>
              <a:rPr lang="ru-RU" b="1" dirty="0">
                <a:latin typeface="Cambria" pitchFamily="18" charset="0"/>
              </a:rPr>
              <a:t>СИСТЕМНЫЕ РЕЗУЛЬТАТЫ</a:t>
            </a: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74" name="Стрелка вправо 73"/>
          <p:cNvSpPr/>
          <p:nvPr/>
        </p:nvSpPr>
        <p:spPr>
          <a:xfrm rot="5400000">
            <a:off x="5901331" y="3658102"/>
            <a:ext cx="565240" cy="1681655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500309" y="6675438"/>
            <a:ext cx="2698880" cy="182562"/>
          </a:xfrm>
        </p:spPr>
        <p:txBody>
          <a:bodyPr/>
          <a:lstStyle/>
          <a:p>
            <a:fld id="{5BD06AD6-5CAE-4224-917F-0875C0E53BFC}" type="slidenum">
              <a:rPr lang="ru-RU" smtClean="0">
                <a:solidFill>
                  <a:schemeClr val="tx2">
                    <a:lumMod val="75000"/>
                  </a:schemeClr>
                </a:solidFill>
              </a:rPr>
              <a:pPr/>
              <a:t>5</a:t>
            </a:fld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147733" y="1551766"/>
            <a:ext cx="2201335" cy="2028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Cambria" pitchFamily="18" charset="0"/>
              </a:rPr>
              <a:t>ПРИОРИТЕТЫ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Cambria" pitchFamily="18" charset="0"/>
              </a:rPr>
              <a:t>ЦИФРОВОЙ ЭКОНОМИКИ</a:t>
            </a:r>
          </a:p>
        </p:txBody>
      </p:sp>
      <p:sp>
        <p:nvSpPr>
          <p:cNvPr id="39" name="Двойная стрелка влево/вправо 38"/>
          <p:cNvSpPr/>
          <p:nvPr/>
        </p:nvSpPr>
        <p:spPr>
          <a:xfrm>
            <a:off x="3452378" y="2189887"/>
            <a:ext cx="1062317" cy="605119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1905008" y="927847"/>
            <a:ext cx="8496000" cy="2689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0408027" y="914401"/>
            <a:ext cx="13447" cy="73958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трелка вниз 7"/>
          <p:cNvSpPr/>
          <p:nvPr/>
        </p:nvSpPr>
        <p:spPr>
          <a:xfrm>
            <a:off x="1730188" y="936000"/>
            <a:ext cx="349624" cy="30600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ые фигурные скобки 8"/>
          <p:cNvSpPr/>
          <p:nvPr/>
        </p:nvSpPr>
        <p:spPr>
          <a:xfrm>
            <a:off x="168165" y="1056214"/>
            <a:ext cx="3271909" cy="4112082"/>
          </a:xfrm>
          <a:prstGeom prst="bracePair">
            <a:avLst>
              <a:gd name="adj" fmla="val 4635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flipH="1" flipV="1">
            <a:off x="4991574" y="1276431"/>
            <a:ext cx="3045662" cy="2568300"/>
          </a:xfrm>
          <a:prstGeom prst="rect">
            <a:avLst/>
          </a:prstGeom>
          <a:noFill/>
        </p:spPr>
        <p:txBody>
          <a:bodyPr spcFirstLastPara="1" wrap="square" lIns="68580" tIns="34291" rIns="68580" bIns="34291" numCol="1">
            <a:prstTxWarp prst="textCircle">
              <a:avLst>
                <a:gd name="adj" fmla="val 12822382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ru-RU" sz="2200" b="1" dirty="0">
                <a:ln w="12700" cap="rnd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Сетевое </a:t>
            </a:r>
            <a:r>
              <a:rPr lang="ru-RU" sz="2000" b="1" dirty="0">
                <a:ln w="12700" cap="rnd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взаимодействие</a:t>
            </a:r>
          </a:p>
        </p:txBody>
      </p:sp>
      <p:sp>
        <p:nvSpPr>
          <p:cNvPr id="33" name="Прямоугольник 32"/>
          <p:cNvSpPr/>
          <p:nvPr/>
        </p:nvSpPr>
        <p:spPr>
          <a:xfrm rot="10800000" flipH="1" flipV="1">
            <a:off x="3950438" y="1306357"/>
            <a:ext cx="3575128" cy="2634570"/>
          </a:xfrm>
          <a:prstGeom prst="rect">
            <a:avLst/>
          </a:prstGeom>
          <a:noFill/>
        </p:spPr>
        <p:txBody>
          <a:bodyPr spcFirstLastPara="1" wrap="square" lIns="68580" tIns="34291" rIns="68580" bIns="34291" numCol="1">
            <a:prstTxWarp prst="textCircle">
              <a:avLst>
                <a:gd name="adj" fmla="val 11107900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algn="ctr"/>
            <a:r>
              <a:rPr lang="ru-RU" sz="2200" b="1" dirty="0">
                <a:ln w="12700" cap="rnd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Кластерное </a:t>
            </a:r>
            <a:r>
              <a:rPr lang="ru-RU" sz="2000" b="1" dirty="0">
                <a:ln w="12700" cap="rnd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</a:rPr>
              <a:t>взаимодействие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112613" y="1251345"/>
            <a:ext cx="2736487" cy="40507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КАПИТАЛИЗАЦИЯ</a:t>
            </a:r>
          </a:p>
          <a:p>
            <a:pPr algn="ctr"/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НАЦИОНАЛЬНЫЕ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ТЕХНОЛОГИЧЕСКИЕ ИНИЦИАТИВЫ</a:t>
            </a:r>
          </a:p>
          <a:p>
            <a:pPr algn="ctr"/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itchFamily="18" charset="0"/>
              </a:rPr>
              <a:t>КОМПЛЕКСНОЕ ТЕМАТИЧЕСКОЕ ПЛАНИРОВАНИЕ</a:t>
            </a:r>
          </a:p>
          <a:p>
            <a:pPr algn="ctr"/>
            <a:endParaRPr lang="ru-RU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1" name="Двойная стрелка влево/вправо 30"/>
          <p:cNvSpPr/>
          <p:nvPr/>
        </p:nvSpPr>
        <p:spPr>
          <a:xfrm>
            <a:off x="7918010" y="2189887"/>
            <a:ext cx="1062317" cy="605119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7772" y="5737681"/>
            <a:ext cx="2160000" cy="992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Устойчивое развитие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Полномасштабная интеграция </a:t>
            </a:r>
            <a:b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в мировой рынок науки </a:t>
            </a:r>
            <a:b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и технологий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75754" y="5746190"/>
            <a:ext cx="2159118" cy="9841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Капитализация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Национальные технологические инициативы, новые рынки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32131" y="5753290"/>
            <a:ext cx="2143867" cy="9770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Комплексная политика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Гармонизация научной, инновационной и промышленной политик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463099" y="5753291"/>
            <a:ext cx="2165975" cy="977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Комплекс инструментов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ФЦП, Постановления Правительства РФ,  Дорожные карты развития отраслей, Технологические платформы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916175" y="5737681"/>
            <a:ext cx="2160000" cy="9926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Институциональная среда</a:t>
            </a:r>
            <a:r>
              <a:rPr lang="en-US" sz="115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:</a:t>
            </a:r>
          </a:p>
          <a:p>
            <a:r>
              <a:rPr lang="ru-RU" sz="1150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Федеральные университеты, НИУ, институты РАН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27772" y="5455564"/>
            <a:ext cx="11864203" cy="28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1066805" y="5484139"/>
            <a:ext cx="0" cy="253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629790" y="5499748"/>
            <a:ext cx="0" cy="253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8486780" y="5499748"/>
            <a:ext cx="0" cy="253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096005" y="5499748"/>
            <a:ext cx="0" cy="253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1010905" y="5492648"/>
            <a:ext cx="0" cy="2535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9" y="778775"/>
            <a:ext cx="12192000" cy="1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8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605671" y="385155"/>
            <a:ext cx="9586329" cy="4476190"/>
            <a:chOff x="2402327" y="527125"/>
            <a:chExt cx="9789673" cy="447619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0459" y="527125"/>
              <a:ext cx="8511541" cy="4476190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2402327" y="1759368"/>
              <a:ext cx="903862" cy="890653"/>
              <a:chOff x="2402327" y="2020690"/>
              <a:chExt cx="903862" cy="890653"/>
            </a:xfrm>
          </p:grpSpPr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402327" y="2020690"/>
                <a:ext cx="903862" cy="890653"/>
              </a:xfrm>
              <a:prstGeom prst="rect">
                <a:avLst/>
              </a:prstGeom>
            </p:spPr>
          </p:pic>
          <p:pic>
            <p:nvPicPr>
              <p:cNvPr id="45" name="Рисунок 44" descr="9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76500" y="2175017"/>
                <a:ext cx="725444" cy="601155"/>
              </a:xfrm>
              <a:prstGeom prst="ellipse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4292669" y="3743815"/>
              <a:ext cx="917074" cy="903672"/>
              <a:chOff x="4312147" y="3954078"/>
              <a:chExt cx="917074" cy="903672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312147" y="3954078"/>
                <a:ext cx="917074" cy="903672"/>
              </a:xfrm>
              <a:prstGeom prst="rect">
                <a:avLst/>
              </a:prstGeom>
            </p:spPr>
          </p:pic>
          <p:pic>
            <p:nvPicPr>
              <p:cNvPr id="56" name="Рисунок 55" descr="1360047897_skfu.jpg"/>
              <p:cNvPicPr>
                <a:picLocks noChangeAspect="1"/>
              </p:cNvPicPr>
              <p:nvPr/>
            </p:nvPicPr>
            <p:blipFill rotWithShape="1">
              <a:blip r:embed="rId5" cstate="print"/>
              <a:srcRect b="-12936"/>
              <a:stretch/>
            </p:blipFill>
            <p:spPr>
              <a:xfrm>
                <a:off x="4421745" y="4199238"/>
                <a:ext cx="701451" cy="420387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9" name="Группа 18"/>
            <p:cNvGrpSpPr/>
            <p:nvPr/>
          </p:nvGrpSpPr>
          <p:grpSpPr>
            <a:xfrm>
              <a:off x="10214418" y="4132780"/>
              <a:ext cx="866965" cy="854295"/>
              <a:chOff x="10281093" y="4422386"/>
              <a:chExt cx="866965" cy="854295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281093" y="4422386"/>
                <a:ext cx="866965" cy="854295"/>
              </a:xfrm>
              <a:prstGeom prst="rect">
                <a:avLst/>
              </a:prstGeom>
            </p:spPr>
          </p:pic>
          <p:pic>
            <p:nvPicPr>
              <p:cNvPr id="57" name="Рисунок 56" descr="2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313159" y="4558863"/>
                <a:ext cx="748591" cy="597773"/>
              </a:xfrm>
              <a:prstGeom prst="ellipse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3" name="Группа 2"/>
            <p:cNvGrpSpPr/>
            <p:nvPr/>
          </p:nvGrpSpPr>
          <p:grpSpPr>
            <a:xfrm>
              <a:off x="3405268" y="1072549"/>
              <a:ext cx="884281" cy="871358"/>
              <a:chOff x="3325504" y="1024349"/>
              <a:chExt cx="884281" cy="871358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25504" y="1024349"/>
                <a:ext cx="884281" cy="871358"/>
              </a:xfrm>
              <a:prstGeom prst="rect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50" y="1251265"/>
                <a:ext cx="751271" cy="381156"/>
              </a:xfrm>
              <a:prstGeom prst="ellipse">
                <a:avLst/>
              </a:prstGeom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7314893" y="3585207"/>
              <a:ext cx="989176" cy="974720"/>
              <a:chOff x="7276602" y="3857368"/>
              <a:chExt cx="989176" cy="974720"/>
            </a:xfrm>
          </p:grpSpPr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276602" y="3857368"/>
                <a:ext cx="989176" cy="974720"/>
              </a:xfrm>
              <a:prstGeom prst="rect">
                <a:avLst/>
              </a:prstGeom>
            </p:spPr>
          </p:pic>
          <p:pic>
            <p:nvPicPr>
              <p:cNvPr id="63" name="Рисунок 62" descr="8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47485" y="4121622"/>
                <a:ext cx="847409" cy="49800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6125755" y="2852148"/>
              <a:ext cx="847924" cy="835532"/>
              <a:chOff x="6037434" y="3103246"/>
              <a:chExt cx="847924" cy="835532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037434" y="3103246"/>
                <a:ext cx="847924" cy="835532"/>
              </a:xfrm>
              <a:prstGeom prst="rect">
                <a:avLst/>
              </a:prstGeom>
            </p:spPr>
          </p:pic>
          <p:pic>
            <p:nvPicPr>
              <p:cNvPr id="64" name="Рисунок 63" descr="1.png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6922" t="15765" r="4653" b="14590"/>
              <a:stretch/>
            </p:blipFill>
            <p:spPr>
              <a:xfrm>
                <a:off x="6103807" y="3322283"/>
                <a:ext cx="678734" cy="39565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4951299" y="3012954"/>
              <a:ext cx="833242" cy="821064"/>
              <a:chOff x="4977369" y="3310007"/>
              <a:chExt cx="833242" cy="821064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977369" y="3310007"/>
                <a:ext cx="833242" cy="821064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6619" y="3393654"/>
                <a:ext cx="617777" cy="648566"/>
              </a:xfrm>
              <a:prstGeom prst="ellipse">
                <a:avLst/>
              </a:prstGeom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5946249" y="1867646"/>
              <a:ext cx="716425" cy="705955"/>
              <a:chOff x="5922500" y="2118982"/>
              <a:chExt cx="716425" cy="705955"/>
            </a:xfrm>
          </p:grpSpPr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922500" y="2118982"/>
                <a:ext cx="716425" cy="705955"/>
              </a:xfrm>
              <a:prstGeom prst="rect">
                <a:avLst/>
              </a:prstGeom>
            </p:spPr>
          </p:pic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93184" y="2243913"/>
                <a:ext cx="627104" cy="43745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8849503" y="2220623"/>
              <a:ext cx="989176" cy="974720"/>
              <a:chOff x="8779021" y="2347563"/>
              <a:chExt cx="989176" cy="974720"/>
            </a:xfrm>
          </p:grpSpPr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779021" y="2347563"/>
                <a:ext cx="989176" cy="974720"/>
              </a:xfrm>
              <a:prstGeom prst="rect">
                <a:avLst/>
              </a:prstGeom>
            </p:spPr>
          </p:pic>
          <p:pic>
            <p:nvPicPr>
              <p:cNvPr id="71" name="Рисунок 70" descr="3.png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415" r="9899"/>
              <a:stretch/>
            </p:blipFill>
            <p:spPr>
              <a:xfrm>
                <a:off x="8856127" y="2516685"/>
                <a:ext cx="872238" cy="636476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028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1919">
              <a:off x="3018843" y="2591717"/>
              <a:ext cx="883173" cy="56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3581380" y="1998040"/>
              <a:ext cx="829419" cy="843884"/>
              <a:chOff x="3581380" y="2259362"/>
              <a:chExt cx="829419" cy="843884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81380" y="2285948"/>
                <a:ext cx="829419" cy="817298"/>
              </a:xfrm>
              <a:prstGeom prst="rect">
                <a:avLst/>
              </a:prstGeom>
            </p:spPr>
          </p:pic>
          <p:pic>
            <p:nvPicPr>
              <p:cNvPr id="48" name="Picture 3" descr="C:\Users\skorik\Desktop\флаеры. афишы и дерьмо\sfedu-V-13-L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614956" y="2259362"/>
                <a:ext cx="743041" cy="773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87" y="2586635"/>
            <a:ext cx="4154056" cy="4168055"/>
          </a:xfrm>
          <a:prstGeom prst="ellipse">
            <a:avLst/>
          </a:prstGeom>
        </p:spPr>
      </p:pic>
      <p:pic>
        <p:nvPicPr>
          <p:cNvPr id="9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16" cstate="print">
            <a:lum bright="18000" contrast="-22000"/>
          </a:blip>
          <a:srcRect l="2740" t="14783" r="28908" b="64578"/>
          <a:stretch>
            <a:fillRect/>
          </a:stretch>
        </p:blipFill>
        <p:spPr bwMode="auto">
          <a:xfrm>
            <a:off x="1897655" y="249906"/>
            <a:ext cx="3739980" cy="565106"/>
          </a:xfrm>
          <a:prstGeom prst="rect">
            <a:avLst/>
          </a:prstGeom>
          <a:noFill/>
        </p:spPr>
      </p:pic>
      <p:pic>
        <p:nvPicPr>
          <p:cNvPr id="4" name="Picture 2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0909" y="-18136"/>
            <a:ext cx="812271" cy="80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20909" y="800491"/>
            <a:ext cx="11965796" cy="14521"/>
          </a:xfrm>
          <a:prstGeom prst="line">
            <a:avLst/>
          </a:prstGeom>
          <a:ln w="190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Номер слайда 1"/>
          <p:cNvSpPr txBox="1">
            <a:spLocks/>
          </p:cNvSpPr>
          <p:nvPr/>
        </p:nvSpPr>
        <p:spPr>
          <a:xfrm>
            <a:off x="10359643" y="6657264"/>
            <a:ext cx="1727062" cy="194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21832A-222D-48B2-8803-B3A783EEB6F6}" type="slidenum">
              <a:rPr lang="ru-RU" smtClean="0"/>
              <a:pPr/>
              <a:t>6</a:t>
            </a:fld>
            <a:endParaRPr lang="ru-RU" dirty="0"/>
          </a:p>
        </p:txBody>
      </p:sp>
      <p:cxnSp>
        <p:nvCxnSpPr>
          <p:cNvPr id="27" name="Прямая со стрелкой 26"/>
          <p:cNvCxnSpPr>
            <a:stCxn id="43" idx="2"/>
          </p:cNvCxnSpPr>
          <p:nvPr/>
        </p:nvCxnSpPr>
        <p:spPr>
          <a:xfrm flipH="1">
            <a:off x="1314451" y="2699954"/>
            <a:ext cx="2851879" cy="129085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1"/>
          <p:cNvSpPr/>
          <p:nvPr/>
        </p:nvSpPr>
        <p:spPr>
          <a:xfrm>
            <a:off x="4548047" y="4922800"/>
            <a:ext cx="5736300" cy="1648712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ЮЖНЫЙ ФЕДЕРАЛЬНЫЙ УНИВЕРСИТЕТ - координатор рабочей группы по науке и технологиям стран ОЧЭС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72126" y="139309"/>
            <a:ext cx="8048406" cy="655160"/>
          </a:xfrm>
          <a:prstGeom prst="rect">
            <a:avLst/>
          </a:prstGeom>
          <a:noFill/>
          <a:effectLst>
            <a:softEdge rad="101600"/>
          </a:effectLst>
        </p:spPr>
        <p:txBody>
          <a:bodyPr wrap="square" rtlCol="0" anchor="ctr" anchorCtr="0">
            <a:noAutofit/>
          </a:bodyPr>
          <a:lstStyle/>
          <a:p>
            <a:pPr algn="ctr" defTabSz="1066800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ГЕОЭКОНОМИКА И ГЕОПОЛИТИКА: ГЛОБАЛЬНАЯ </a:t>
            </a:r>
            <a:r>
              <a:rPr lang="ru-RU" sz="2000" b="1">
                <a:solidFill>
                  <a:srgbClr val="4472C4">
                    <a:lumMod val="50000"/>
                  </a:srgbClr>
                </a:solidFill>
                <a:latin typeface="Cambria" pitchFamily="18" charset="0"/>
              </a:rPr>
              <a:t>СТРАТЕГИЯ ПОЗИЦИОНИРОВАНИЯ ЮФУ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2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1" y="1467947"/>
            <a:ext cx="12192000" cy="5003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skorik\Desktop\флаеры. афишы и дерьмо\преза_2.png"/>
          <p:cNvPicPr>
            <a:picLocks noChangeAspect="1" noChangeArrowheads="1"/>
          </p:cNvPicPr>
          <p:nvPr/>
        </p:nvPicPr>
        <p:blipFill>
          <a:blip r:embed="rId3" cstate="print">
            <a:lum bright="18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4783" r="28908" b="64578"/>
          <a:stretch>
            <a:fillRect/>
          </a:stretch>
        </p:blipFill>
        <p:spPr bwMode="auto">
          <a:xfrm>
            <a:off x="532599" y="0"/>
            <a:ext cx="11126804" cy="19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38021" cy="146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" y="1555741"/>
            <a:ext cx="1221039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chemeClr val="accent3"/>
              </a:buClr>
              <a:buSzPct val="100000"/>
              <a:defRPr/>
            </a:pP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Clr>
                <a:schemeClr val="accent3"/>
              </a:buClr>
              <a:buSzPct val="100000"/>
              <a:defRPr/>
            </a:pPr>
            <a:b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spc="200" dirty="0">
                <a:solidFill>
                  <a:srgbClr val="002060"/>
                </a:solidFill>
                <a:latin typeface="Cambr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  <a:p>
            <a:pPr algn="ctr">
              <a:spcBef>
                <a:spcPts val="1200"/>
              </a:spcBef>
              <a:buClr>
                <a:schemeClr val="accent3"/>
              </a:buClr>
              <a:buSzPct val="100000"/>
              <a:defRPr/>
            </a:pPr>
            <a:endParaRPr lang="en-US" sz="2000" b="1" spc="200" dirty="0">
              <a:solidFill>
                <a:srgbClr val="002060"/>
              </a:solidFill>
              <a:latin typeface="Cambr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16265">
              <a:buClr>
                <a:schemeClr val="accent3"/>
              </a:buClr>
              <a:buSzPct val="100000"/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ctr" defTabSz="816265">
              <a:buClr>
                <a:schemeClr val="accent3"/>
              </a:buClr>
              <a:buSzPct val="100000"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г. Ростов-на-Дону -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г. Таганрог</a:t>
            </a:r>
          </a:p>
          <a:p>
            <a:pPr algn="ctr" defTabSz="816265">
              <a:buClr>
                <a:schemeClr val="accent3"/>
              </a:buClr>
              <a:buSzPct val="100000"/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Тел.  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+7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(863) 305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19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9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0</a:t>
            </a:r>
          </a:p>
          <a:p>
            <a:pPr algn="ctr" defTabSz="816265">
              <a:buClr>
                <a:schemeClr val="accent3"/>
              </a:buClr>
              <a:buSzPct val="100000"/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  <a:ea typeface="Calibri"/>
                <a:cs typeface="Times New Roman"/>
              </a:rPr>
              <a:t>www.sfedu.ru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  <a:ea typeface="Calibri"/>
              <a:cs typeface="Times New Roman"/>
            </a:endParaRPr>
          </a:p>
          <a:p>
            <a:pPr algn="ctr" defTabSz="816265">
              <a:buClr>
                <a:schemeClr val="accent3"/>
              </a:buClr>
              <a:buSzPct val="100000"/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libri"/>
                <a:cs typeface="Times New Roman"/>
              </a:rPr>
              <a:t>e-mail: 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libri"/>
                <a:cs typeface="Times New Roman"/>
                <a:hlinkClick r:id="rId5"/>
              </a:rPr>
              <a:t>bma@sfedu.ru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libri"/>
              <a:cs typeface="Times New Roman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95478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908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305</Words>
  <Application>Microsoft Office PowerPoint</Application>
  <PresentationFormat>Широкоэкранный</PresentationFormat>
  <Paragraphs>137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Cambria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Южный Федеральный Университет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Кузнецова Анна Николаевна</dc:creator>
  <cp:lastModifiedBy>Павел Махно</cp:lastModifiedBy>
  <cp:revision>104</cp:revision>
  <cp:lastPrinted>2017-12-12T15:03:43Z</cp:lastPrinted>
  <dcterms:created xsi:type="dcterms:W3CDTF">2017-10-12T07:08:57Z</dcterms:created>
  <dcterms:modified xsi:type="dcterms:W3CDTF">2017-12-13T23:01:41Z</dcterms:modified>
</cp:coreProperties>
</file>