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5" r:id="rId3"/>
    <p:sldId id="260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57A"/>
    <a:srgbClr val="2293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57F0D-00D0-443F-9290-ADD22687036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1DC50-8E62-41FC-8DA6-E5794A7D6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64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22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88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06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270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04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64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DE52-CC70-4BC0-8B2B-1877F6043B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101-7D75-4957-AC61-A8DDBFF3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DE52-CC70-4BC0-8B2B-1877F6043B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101-7D75-4957-AC61-A8DDBFF3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DE52-CC70-4BC0-8B2B-1877F6043B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101-7D75-4957-AC61-A8DDBFF3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246125" y="6237312"/>
            <a:ext cx="32943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7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2F3A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7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500" b="19391"/>
          <a:stretch/>
        </p:blipFill>
        <p:spPr>
          <a:xfrm>
            <a:off x="8322384" y="5774480"/>
            <a:ext cx="821616" cy="1083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597" y="100098"/>
            <a:ext cx="1220830" cy="451143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7514" y="6237313"/>
            <a:ext cx="432048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196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DE52-CC70-4BC0-8B2B-1877F6043B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101-7D75-4957-AC61-A8DDBFF3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DE52-CC70-4BC0-8B2B-1877F6043B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101-7D75-4957-AC61-A8DDBFF3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DE52-CC70-4BC0-8B2B-1877F6043B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101-7D75-4957-AC61-A8DDBFF3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DE52-CC70-4BC0-8B2B-1877F6043B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101-7D75-4957-AC61-A8DDBFF3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DE52-CC70-4BC0-8B2B-1877F6043B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101-7D75-4957-AC61-A8DDBFF3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DE52-CC70-4BC0-8B2B-1877F6043B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101-7D75-4957-AC61-A8DDBFF3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DE52-CC70-4BC0-8B2B-1877F6043B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101-7D75-4957-AC61-A8DDBFF3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DE52-CC70-4BC0-8B2B-1877F6043B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101-7D75-4957-AC61-A8DDBFF3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DE52-CC70-4BC0-8B2B-1877F6043B1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4F101-7D75-4957-AC61-A8DDBFF3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4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4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C:\Users\u00226\Desktop\НАРОДНЫЙ ИНСТИТУТ\для листовок Управдом\эмблема ВОУ.png"/>
          <p:cNvPicPr>
            <a:picLocks noChangeAspect="1" noChangeArrowheads="1"/>
          </p:cNvPicPr>
          <p:nvPr/>
        </p:nvPicPr>
        <p:blipFill>
          <a:blip r:embed="rId3" cstate="print"/>
          <a:srcRect l="26060" t="26060" r="28580" b="28580"/>
          <a:stretch>
            <a:fillRect/>
          </a:stretch>
        </p:blipFill>
        <p:spPr bwMode="auto">
          <a:xfrm>
            <a:off x="3275856" y="116632"/>
            <a:ext cx="2160240" cy="2160240"/>
          </a:xfrm>
          <a:prstGeom prst="rect">
            <a:avLst/>
          </a:prstGeom>
          <a:noFill/>
        </p:spPr>
      </p:pic>
      <p:sp>
        <p:nvSpPr>
          <p:cNvPr id="67" name="Прямоугольник 66"/>
          <p:cNvSpPr/>
          <p:nvPr/>
        </p:nvSpPr>
        <p:spPr>
          <a:xfrm>
            <a:off x="2123728" y="2276872"/>
            <a:ext cx="4572000" cy="1846659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ПРЕДСТАВЛЯЕТ ПРОЕКТ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Народный 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институт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 ПРОСВЕТИТЕЛЬСКИЙ ЦЕНТР РЕГИОНА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6" name="Picture 8" descr="C:\Users\Сергей\Desktop\20 апреля\НИ объемная эмблем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03" t="29911" r="29653" b="32134"/>
          <a:stretch/>
        </p:blipFill>
        <p:spPr bwMode="auto">
          <a:xfrm>
            <a:off x="2987824" y="4365104"/>
            <a:ext cx="2524020" cy="23993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0" y="0"/>
            <a:ext cx="1475656" cy="512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cap="small" dirty="0"/>
          </a:p>
          <a:p>
            <a:pPr algn="ctr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cap="small" dirty="0" smtClean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79512" y="6165304"/>
            <a:ext cx="1475656" cy="512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cap="small" dirty="0"/>
          </a:p>
          <a:p>
            <a:pPr algn="ctr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cap="smal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9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2915817" y="620688"/>
            <a:ext cx="577098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small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Forces Driving Industry Competition</a:t>
            </a:r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3076"/>
            <a:ext cx="9144000" cy="905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Народный институт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ПРОСВЕТИТЕЛЬСКИЙ ЦЕНТР РЕГИОНА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9512" y="6381328"/>
            <a:ext cx="2358262" cy="318430"/>
          </a:xfrm>
        </p:spPr>
        <p:txBody>
          <a:bodyPr/>
          <a:lstStyle/>
          <a:p>
            <a:pPr algn="l"/>
            <a:r>
              <a:rPr lang="en-US" sz="1200" dirty="0" smtClean="0">
                <a:solidFill>
                  <a:srgbClr val="FF0000"/>
                </a:solidFill>
              </a:rPr>
              <a:t>www</a:t>
            </a:r>
            <a:r>
              <a:rPr lang="ru-RU" sz="1200" dirty="0" smtClean="0">
                <a:solidFill>
                  <a:srgbClr val="FF0000"/>
                </a:solidFill>
              </a:rPr>
              <a:t>.народный-институт.рф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Rectangle 29"/>
          <p:cNvSpPr/>
          <p:nvPr/>
        </p:nvSpPr>
        <p:spPr>
          <a:xfrm>
            <a:off x="1763688" y="1628800"/>
            <a:ext cx="72008" cy="2146552"/>
          </a:xfrm>
          <a:prstGeom prst="rect">
            <a:avLst/>
          </a:prstGeom>
          <a:solidFill>
            <a:srgbClr val="16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" name="Rectangle 30"/>
          <p:cNvSpPr/>
          <p:nvPr/>
        </p:nvSpPr>
        <p:spPr>
          <a:xfrm>
            <a:off x="0" y="1772816"/>
            <a:ext cx="1681414" cy="2002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cap="small" dirty="0" smtClean="0">
                <a:solidFill>
                  <a:schemeClr val="tx1"/>
                </a:solidFill>
              </a:rPr>
              <a:t>Постсопровождение выпускников</a:t>
            </a:r>
          </a:p>
          <a:p>
            <a:pPr algn="ctr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sz="1200" cap="small" dirty="0" smtClean="0">
              <a:solidFill>
                <a:schemeClr val="tx1"/>
              </a:solidFill>
            </a:endParaRPr>
          </a:p>
          <a:p>
            <a:pPr algn="ctr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cap="small" dirty="0" smtClean="0">
                <a:solidFill>
                  <a:schemeClr val="tx1"/>
                </a:solidFill>
                <a:cs typeface="Arial" pitchFamily="34" charset="0"/>
              </a:rPr>
              <a:t>Общественная приемная по ЖКХ</a:t>
            </a:r>
          </a:p>
          <a:p>
            <a:pPr algn="ctr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sz="1200" cap="small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cap="small" dirty="0" smtClean="0">
                <a:solidFill>
                  <a:schemeClr val="tx1"/>
                </a:solidFill>
                <a:cs typeface="Arial" pitchFamily="34" charset="0"/>
              </a:rPr>
              <a:t>Обратная связь с населением</a:t>
            </a:r>
            <a:endParaRPr lang="en-US" sz="1200" cap="small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 33"/>
          <p:cNvSpPr/>
          <p:nvPr/>
        </p:nvSpPr>
        <p:spPr>
          <a:xfrm>
            <a:off x="1763688" y="4077072"/>
            <a:ext cx="72008" cy="2088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0" name="Rectangle 34"/>
          <p:cNvSpPr/>
          <p:nvPr/>
        </p:nvSpPr>
        <p:spPr>
          <a:xfrm>
            <a:off x="0" y="4077072"/>
            <a:ext cx="1681414" cy="2002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small" dirty="0" smtClean="0">
                <a:solidFill>
                  <a:schemeClr val="tx1"/>
                </a:solidFill>
                <a:cs typeface="Arial" pitchFamily="34" charset="0"/>
              </a:rPr>
              <a:t>Онлайн сервис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small" dirty="0" smtClean="0">
                <a:solidFill>
                  <a:schemeClr val="tx1"/>
                </a:solidFill>
                <a:cs typeface="Arial" pitchFamily="34" charset="0"/>
              </a:rPr>
              <a:t>«Электронный психолог»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cap="small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cap="small" dirty="0" smtClean="0">
                <a:solidFill>
                  <a:schemeClr val="tx1"/>
                </a:solidFill>
                <a:cs typeface="Arial" pitchFamily="34" charset="0"/>
              </a:rPr>
              <a:t>WEB-</a:t>
            </a:r>
            <a:r>
              <a:rPr lang="ru-RU" sz="1200" cap="small" dirty="0" smtClean="0">
                <a:solidFill>
                  <a:schemeClr val="tx1"/>
                </a:solidFill>
                <a:cs typeface="Arial" pitchFamily="34" charset="0"/>
              </a:rPr>
              <a:t>сервис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small" dirty="0" smtClean="0">
                <a:solidFill>
                  <a:schemeClr val="tx1"/>
                </a:solidFill>
                <a:cs typeface="Arial" pitchFamily="34" charset="0"/>
              </a:rPr>
              <a:t>«Безопасный интернет для родителей»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cap="small" dirty="0">
              <a:solidFill>
                <a:schemeClr val="tx1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small" dirty="0" smtClean="0">
                <a:solidFill>
                  <a:schemeClr val="tx1"/>
                </a:solidFill>
                <a:cs typeface="Arial" pitchFamily="34" charset="0"/>
              </a:rPr>
              <a:t>Дистанционная школа ЖКХ</a:t>
            </a:r>
          </a:p>
        </p:txBody>
      </p:sp>
      <p:sp>
        <p:nvSpPr>
          <p:cNvPr id="11" name="Rectangle 36"/>
          <p:cNvSpPr/>
          <p:nvPr/>
        </p:nvSpPr>
        <p:spPr>
          <a:xfrm>
            <a:off x="7308304" y="1700808"/>
            <a:ext cx="54592" cy="2074544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2" name="Rectangle 37"/>
          <p:cNvSpPr/>
          <p:nvPr/>
        </p:nvSpPr>
        <p:spPr>
          <a:xfrm>
            <a:off x="7452320" y="1772816"/>
            <a:ext cx="1691680" cy="2002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Уникальные образовательные программы</a:t>
            </a:r>
          </a:p>
          <a:p>
            <a:pPr algn="ctr"/>
            <a:endParaRPr lang="ru-RU" sz="8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Бесплатное обучение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Тематические семинары и круглые столы</a:t>
            </a:r>
          </a:p>
          <a:p>
            <a:pPr algn="ctr"/>
            <a:endParaRPr lang="ru-RU" sz="8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Научный журнал</a:t>
            </a:r>
          </a:p>
        </p:txBody>
      </p:sp>
      <p:sp>
        <p:nvSpPr>
          <p:cNvPr id="13" name="Rectangle 39"/>
          <p:cNvSpPr/>
          <p:nvPr/>
        </p:nvSpPr>
        <p:spPr>
          <a:xfrm>
            <a:off x="7308304" y="4077072"/>
            <a:ext cx="54592" cy="20882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4" name="Rectangle 40"/>
          <p:cNvSpPr/>
          <p:nvPr/>
        </p:nvSpPr>
        <p:spPr>
          <a:xfrm>
            <a:off x="7452320" y="4077072"/>
            <a:ext cx="1691680" cy="2002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</a:rPr>
              <a:t>Индивидуальные образовательные траектории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tx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</a:rPr>
              <a:t>«Городские реновации»</a:t>
            </a:r>
            <a:endParaRPr lang="ru-RU" sz="1200" dirty="0">
              <a:solidFill>
                <a:schemeClr val="tx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tx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</a:rPr>
              <a:t>«Молодой управдом»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5" name="Group 35"/>
          <p:cNvGrpSpPr/>
          <p:nvPr/>
        </p:nvGrpSpPr>
        <p:grpSpPr>
          <a:xfrm>
            <a:off x="1907704" y="1340768"/>
            <a:ext cx="5328592" cy="4968552"/>
            <a:chOff x="3535680" y="1388636"/>
            <a:chExt cx="5120640" cy="5120640"/>
          </a:xfrm>
        </p:grpSpPr>
        <p:sp>
          <p:nvSpPr>
            <p:cNvPr id="16" name="Freeform 38"/>
            <p:cNvSpPr/>
            <p:nvPr/>
          </p:nvSpPr>
          <p:spPr>
            <a:xfrm>
              <a:off x="4815732" y="1388636"/>
              <a:ext cx="2560102" cy="2560100"/>
            </a:xfrm>
            <a:custGeom>
              <a:avLst/>
              <a:gdLst>
                <a:gd name="connsiteX0" fmla="*/ 814677 w 1629355"/>
                <a:gd name="connsiteY0" fmla="*/ 0 h 1629354"/>
                <a:gd name="connsiteX1" fmla="*/ 1629355 w 1629355"/>
                <a:gd name="connsiteY1" fmla="*/ 814677 h 1629354"/>
                <a:gd name="connsiteX2" fmla="*/ 814678 w 1629355"/>
                <a:gd name="connsiteY2" fmla="*/ 1629354 h 1629354"/>
                <a:gd name="connsiteX3" fmla="*/ 0 w 1629355"/>
                <a:gd name="connsiteY3" fmla="*/ 814677 h 1629354"/>
                <a:gd name="connsiteX4" fmla="*/ 814677 w 1629355"/>
                <a:gd name="connsiteY4" fmla="*/ 0 h 162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5" h="1629354">
                  <a:moveTo>
                    <a:pt x="814677" y="0"/>
                  </a:moveTo>
                  <a:lnTo>
                    <a:pt x="1629355" y="814677"/>
                  </a:lnTo>
                  <a:lnTo>
                    <a:pt x="814678" y="1629354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500"/>
                </a:lnSpc>
              </a:pPr>
              <a:endPara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41"/>
            <p:cNvSpPr/>
            <p:nvPr/>
          </p:nvSpPr>
          <p:spPr>
            <a:xfrm>
              <a:off x="3535680" y="2668688"/>
              <a:ext cx="2560100" cy="2560102"/>
            </a:xfrm>
            <a:custGeom>
              <a:avLst/>
              <a:gdLst>
                <a:gd name="connsiteX0" fmla="*/ 814677 w 1629354"/>
                <a:gd name="connsiteY0" fmla="*/ 0 h 1629355"/>
                <a:gd name="connsiteX1" fmla="*/ 1629354 w 1629354"/>
                <a:gd name="connsiteY1" fmla="*/ 814678 h 1629355"/>
                <a:gd name="connsiteX2" fmla="*/ 814677 w 1629354"/>
                <a:gd name="connsiteY2" fmla="*/ 1629355 h 1629355"/>
                <a:gd name="connsiteX3" fmla="*/ 0 w 1629354"/>
                <a:gd name="connsiteY3" fmla="*/ 814677 h 1629355"/>
                <a:gd name="connsiteX4" fmla="*/ 814677 w 1629354"/>
                <a:gd name="connsiteY4" fmla="*/ 0 h 16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4" h="1629355">
                  <a:moveTo>
                    <a:pt x="814677" y="0"/>
                  </a:moveTo>
                  <a:lnTo>
                    <a:pt x="1629354" y="814678"/>
                  </a:lnTo>
                  <a:lnTo>
                    <a:pt x="814677" y="1629355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42"/>
            <p:cNvSpPr/>
            <p:nvPr/>
          </p:nvSpPr>
          <p:spPr>
            <a:xfrm>
              <a:off x="6096218" y="2669123"/>
              <a:ext cx="2560102" cy="2560100"/>
            </a:xfrm>
            <a:custGeom>
              <a:avLst/>
              <a:gdLst>
                <a:gd name="connsiteX0" fmla="*/ 814677 w 1629355"/>
                <a:gd name="connsiteY0" fmla="*/ 0 h 1629354"/>
                <a:gd name="connsiteX1" fmla="*/ 1629355 w 1629355"/>
                <a:gd name="connsiteY1" fmla="*/ 814677 h 1629354"/>
                <a:gd name="connsiteX2" fmla="*/ 814678 w 1629355"/>
                <a:gd name="connsiteY2" fmla="*/ 1629354 h 1629354"/>
                <a:gd name="connsiteX3" fmla="*/ 0 w 1629355"/>
                <a:gd name="connsiteY3" fmla="*/ 814677 h 1629354"/>
                <a:gd name="connsiteX4" fmla="*/ 814677 w 1629355"/>
                <a:gd name="connsiteY4" fmla="*/ 0 h 162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5" h="1629354">
                  <a:moveTo>
                    <a:pt x="814677" y="0"/>
                  </a:moveTo>
                  <a:lnTo>
                    <a:pt x="1629355" y="814677"/>
                  </a:lnTo>
                  <a:lnTo>
                    <a:pt x="814678" y="1629354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43"/>
            <p:cNvSpPr/>
            <p:nvPr/>
          </p:nvSpPr>
          <p:spPr>
            <a:xfrm>
              <a:off x="4816167" y="3949174"/>
              <a:ext cx="2560100" cy="2560102"/>
            </a:xfrm>
            <a:custGeom>
              <a:avLst/>
              <a:gdLst>
                <a:gd name="connsiteX0" fmla="*/ 814677 w 1629354"/>
                <a:gd name="connsiteY0" fmla="*/ 0 h 1629355"/>
                <a:gd name="connsiteX1" fmla="*/ 1629354 w 1629354"/>
                <a:gd name="connsiteY1" fmla="*/ 814678 h 1629355"/>
                <a:gd name="connsiteX2" fmla="*/ 814677 w 1629354"/>
                <a:gd name="connsiteY2" fmla="*/ 1629355 h 1629355"/>
                <a:gd name="connsiteX3" fmla="*/ 0 w 1629354"/>
                <a:gd name="connsiteY3" fmla="*/ 814677 h 1629355"/>
                <a:gd name="connsiteX4" fmla="*/ 814677 w 1629354"/>
                <a:gd name="connsiteY4" fmla="*/ 0 h 16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4" h="1629355">
                  <a:moveTo>
                    <a:pt x="814677" y="0"/>
                  </a:moveTo>
                  <a:lnTo>
                    <a:pt x="1629354" y="814678"/>
                  </a:lnTo>
                  <a:lnTo>
                    <a:pt x="814677" y="1629355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44"/>
            <p:cNvSpPr/>
            <p:nvPr/>
          </p:nvSpPr>
          <p:spPr>
            <a:xfrm>
              <a:off x="4815950" y="2668255"/>
              <a:ext cx="2560100" cy="2560102"/>
            </a:xfrm>
            <a:custGeom>
              <a:avLst/>
              <a:gdLst>
                <a:gd name="connsiteX0" fmla="*/ 814677 w 1629354"/>
                <a:gd name="connsiteY0" fmla="*/ 0 h 1629355"/>
                <a:gd name="connsiteX1" fmla="*/ 1629354 w 1629354"/>
                <a:gd name="connsiteY1" fmla="*/ 814678 h 1629355"/>
                <a:gd name="connsiteX2" fmla="*/ 814677 w 1629354"/>
                <a:gd name="connsiteY2" fmla="*/ 1629355 h 1629355"/>
                <a:gd name="connsiteX3" fmla="*/ 0 w 1629354"/>
                <a:gd name="connsiteY3" fmla="*/ 814677 h 1629355"/>
                <a:gd name="connsiteX4" fmla="*/ 814677 w 1629354"/>
                <a:gd name="connsiteY4" fmla="*/ 0 h 16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4" h="1629355">
                  <a:moveTo>
                    <a:pt x="814677" y="0"/>
                  </a:moveTo>
                  <a:lnTo>
                    <a:pt x="1629354" y="814678"/>
                  </a:lnTo>
                  <a:lnTo>
                    <a:pt x="814677" y="1629355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48"/>
            <p:cNvSpPr/>
            <p:nvPr/>
          </p:nvSpPr>
          <p:spPr>
            <a:xfrm>
              <a:off x="3684768" y="3615001"/>
              <a:ext cx="1197138" cy="761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Ассоциация </a:t>
              </a:r>
            </a:p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старших по </a:t>
              </a:r>
            </a:p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домам</a:t>
              </a:r>
              <a:endParaRPr lang="en-US" sz="1400" dirty="0"/>
            </a:p>
          </p:txBody>
        </p:sp>
        <p:sp>
          <p:nvSpPr>
            <p:cNvPr id="22" name="Rectangle 49"/>
            <p:cNvSpPr/>
            <p:nvPr/>
          </p:nvSpPr>
          <p:spPr>
            <a:xfrm>
              <a:off x="7262892" y="3615001"/>
              <a:ext cx="1267252" cy="761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Реализация студенческих инициатив</a:t>
              </a:r>
              <a:endParaRPr lang="en-US" sz="1400" dirty="0"/>
            </a:p>
          </p:txBody>
        </p:sp>
        <p:sp>
          <p:nvSpPr>
            <p:cNvPr id="23" name="Rectangle 50"/>
            <p:cNvSpPr/>
            <p:nvPr/>
          </p:nvSpPr>
          <p:spPr>
            <a:xfrm>
              <a:off x="5324742" y="1982333"/>
              <a:ext cx="1548989" cy="68990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500"/>
                </a:lnSpc>
              </a:pPr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Образование </a:t>
              </a:r>
            </a:p>
            <a:p>
              <a:pPr lvl="0" algn="ctr">
                <a:lnSpc>
                  <a:spcPts val="1500"/>
                </a:lnSpc>
              </a:pPr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 </a:t>
              </a:r>
            </a:p>
            <a:p>
              <a:pPr lvl="0" algn="ctr">
                <a:lnSpc>
                  <a:spcPts val="1500"/>
                </a:lnSpc>
              </a:pPr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просвещение</a:t>
              </a:r>
              <a:endPara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ctangle 51"/>
            <p:cNvSpPr/>
            <p:nvPr/>
          </p:nvSpPr>
          <p:spPr>
            <a:xfrm>
              <a:off x="5175653" y="5321881"/>
              <a:ext cx="1920331" cy="5392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Социальные сервисы</a:t>
              </a:r>
            </a:p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для населения</a:t>
              </a:r>
              <a:endParaRPr lang="en-US" sz="1400" dirty="0"/>
            </a:p>
          </p:txBody>
        </p:sp>
      </p:grpSp>
      <p:pic>
        <p:nvPicPr>
          <p:cNvPr id="25" name="Picture 8" descr="C:\Users\Сергей\Desktop\20 апреля\НИ объемная эмблем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03" t="29911" r="29653" b="32134"/>
          <a:stretch/>
        </p:blipFill>
        <p:spPr bwMode="auto">
          <a:xfrm>
            <a:off x="3491880" y="2780928"/>
            <a:ext cx="2120962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6"/>
          <p:cNvSpPr/>
          <p:nvPr/>
        </p:nvSpPr>
        <p:spPr>
          <a:xfrm rot="16200000">
            <a:off x="8190147" y="746955"/>
            <a:ext cx="72008" cy="1835697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27" name="Rectangle 39"/>
          <p:cNvSpPr/>
          <p:nvPr/>
        </p:nvSpPr>
        <p:spPr>
          <a:xfrm rot="5400000">
            <a:off x="8198856" y="5274752"/>
            <a:ext cx="54592" cy="18356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28" name="Rectangle 33"/>
          <p:cNvSpPr/>
          <p:nvPr/>
        </p:nvSpPr>
        <p:spPr>
          <a:xfrm rot="5400000">
            <a:off x="890552" y="5274752"/>
            <a:ext cx="54592" cy="1835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29" name="Rectangle 29"/>
          <p:cNvSpPr/>
          <p:nvPr/>
        </p:nvSpPr>
        <p:spPr>
          <a:xfrm rot="5400000">
            <a:off x="890552" y="738248"/>
            <a:ext cx="54592" cy="1835696"/>
          </a:xfrm>
          <a:prstGeom prst="rect">
            <a:avLst/>
          </a:prstGeom>
          <a:solidFill>
            <a:srgbClr val="16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0" y="0"/>
            <a:ext cx="9144000" cy="905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Народный институт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ПРОСВЕТИТЕЛЬСКИЙ ЦЕНТР РЕГИОНА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 35"/>
          <p:cNvGrpSpPr/>
          <p:nvPr/>
        </p:nvGrpSpPr>
        <p:grpSpPr>
          <a:xfrm>
            <a:off x="1907704" y="1337692"/>
            <a:ext cx="5328592" cy="4968552"/>
            <a:chOff x="3535680" y="1388636"/>
            <a:chExt cx="5120640" cy="5120640"/>
          </a:xfrm>
        </p:grpSpPr>
        <p:sp>
          <p:nvSpPr>
            <p:cNvPr id="32" name="Freeform 38"/>
            <p:cNvSpPr/>
            <p:nvPr/>
          </p:nvSpPr>
          <p:spPr>
            <a:xfrm>
              <a:off x="4815732" y="1388636"/>
              <a:ext cx="2560102" cy="2560100"/>
            </a:xfrm>
            <a:custGeom>
              <a:avLst/>
              <a:gdLst>
                <a:gd name="connsiteX0" fmla="*/ 814677 w 1629355"/>
                <a:gd name="connsiteY0" fmla="*/ 0 h 1629354"/>
                <a:gd name="connsiteX1" fmla="*/ 1629355 w 1629355"/>
                <a:gd name="connsiteY1" fmla="*/ 814677 h 1629354"/>
                <a:gd name="connsiteX2" fmla="*/ 814678 w 1629355"/>
                <a:gd name="connsiteY2" fmla="*/ 1629354 h 1629354"/>
                <a:gd name="connsiteX3" fmla="*/ 0 w 1629355"/>
                <a:gd name="connsiteY3" fmla="*/ 814677 h 1629354"/>
                <a:gd name="connsiteX4" fmla="*/ 814677 w 1629355"/>
                <a:gd name="connsiteY4" fmla="*/ 0 h 162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5" h="1629354">
                  <a:moveTo>
                    <a:pt x="814677" y="0"/>
                  </a:moveTo>
                  <a:lnTo>
                    <a:pt x="1629355" y="814677"/>
                  </a:lnTo>
                  <a:lnTo>
                    <a:pt x="814678" y="1629354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500"/>
                </a:lnSpc>
              </a:pPr>
              <a:endPara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Freeform 41"/>
            <p:cNvSpPr/>
            <p:nvPr/>
          </p:nvSpPr>
          <p:spPr>
            <a:xfrm>
              <a:off x="3535680" y="2668688"/>
              <a:ext cx="2560100" cy="2560102"/>
            </a:xfrm>
            <a:custGeom>
              <a:avLst/>
              <a:gdLst>
                <a:gd name="connsiteX0" fmla="*/ 814677 w 1629354"/>
                <a:gd name="connsiteY0" fmla="*/ 0 h 1629355"/>
                <a:gd name="connsiteX1" fmla="*/ 1629354 w 1629354"/>
                <a:gd name="connsiteY1" fmla="*/ 814678 h 1629355"/>
                <a:gd name="connsiteX2" fmla="*/ 814677 w 1629354"/>
                <a:gd name="connsiteY2" fmla="*/ 1629355 h 1629355"/>
                <a:gd name="connsiteX3" fmla="*/ 0 w 1629354"/>
                <a:gd name="connsiteY3" fmla="*/ 814677 h 1629355"/>
                <a:gd name="connsiteX4" fmla="*/ 814677 w 1629354"/>
                <a:gd name="connsiteY4" fmla="*/ 0 h 16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4" h="1629355">
                  <a:moveTo>
                    <a:pt x="814677" y="0"/>
                  </a:moveTo>
                  <a:lnTo>
                    <a:pt x="1629354" y="814678"/>
                  </a:lnTo>
                  <a:lnTo>
                    <a:pt x="814677" y="1629355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Freeform 42"/>
            <p:cNvSpPr/>
            <p:nvPr/>
          </p:nvSpPr>
          <p:spPr>
            <a:xfrm>
              <a:off x="6096218" y="2669123"/>
              <a:ext cx="2560102" cy="2560100"/>
            </a:xfrm>
            <a:custGeom>
              <a:avLst/>
              <a:gdLst>
                <a:gd name="connsiteX0" fmla="*/ 814677 w 1629355"/>
                <a:gd name="connsiteY0" fmla="*/ 0 h 1629354"/>
                <a:gd name="connsiteX1" fmla="*/ 1629355 w 1629355"/>
                <a:gd name="connsiteY1" fmla="*/ 814677 h 1629354"/>
                <a:gd name="connsiteX2" fmla="*/ 814678 w 1629355"/>
                <a:gd name="connsiteY2" fmla="*/ 1629354 h 1629354"/>
                <a:gd name="connsiteX3" fmla="*/ 0 w 1629355"/>
                <a:gd name="connsiteY3" fmla="*/ 814677 h 1629354"/>
                <a:gd name="connsiteX4" fmla="*/ 814677 w 1629355"/>
                <a:gd name="connsiteY4" fmla="*/ 0 h 162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5" h="1629354">
                  <a:moveTo>
                    <a:pt x="814677" y="0"/>
                  </a:moveTo>
                  <a:lnTo>
                    <a:pt x="1629355" y="814677"/>
                  </a:lnTo>
                  <a:lnTo>
                    <a:pt x="814678" y="1629354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Freeform 43"/>
            <p:cNvSpPr/>
            <p:nvPr/>
          </p:nvSpPr>
          <p:spPr>
            <a:xfrm>
              <a:off x="4816167" y="3949174"/>
              <a:ext cx="2560100" cy="2560102"/>
            </a:xfrm>
            <a:custGeom>
              <a:avLst/>
              <a:gdLst>
                <a:gd name="connsiteX0" fmla="*/ 814677 w 1629354"/>
                <a:gd name="connsiteY0" fmla="*/ 0 h 1629355"/>
                <a:gd name="connsiteX1" fmla="*/ 1629354 w 1629354"/>
                <a:gd name="connsiteY1" fmla="*/ 814678 h 1629355"/>
                <a:gd name="connsiteX2" fmla="*/ 814677 w 1629354"/>
                <a:gd name="connsiteY2" fmla="*/ 1629355 h 1629355"/>
                <a:gd name="connsiteX3" fmla="*/ 0 w 1629354"/>
                <a:gd name="connsiteY3" fmla="*/ 814677 h 1629355"/>
                <a:gd name="connsiteX4" fmla="*/ 814677 w 1629354"/>
                <a:gd name="connsiteY4" fmla="*/ 0 h 16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4" h="1629355">
                  <a:moveTo>
                    <a:pt x="814677" y="0"/>
                  </a:moveTo>
                  <a:lnTo>
                    <a:pt x="1629354" y="814678"/>
                  </a:lnTo>
                  <a:lnTo>
                    <a:pt x="814677" y="1629355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44"/>
            <p:cNvSpPr/>
            <p:nvPr/>
          </p:nvSpPr>
          <p:spPr>
            <a:xfrm>
              <a:off x="4815950" y="2668255"/>
              <a:ext cx="2560100" cy="2560102"/>
            </a:xfrm>
            <a:custGeom>
              <a:avLst/>
              <a:gdLst>
                <a:gd name="connsiteX0" fmla="*/ 814677 w 1629354"/>
                <a:gd name="connsiteY0" fmla="*/ 0 h 1629355"/>
                <a:gd name="connsiteX1" fmla="*/ 1629354 w 1629354"/>
                <a:gd name="connsiteY1" fmla="*/ 814678 h 1629355"/>
                <a:gd name="connsiteX2" fmla="*/ 814677 w 1629354"/>
                <a:gd name="connsiteY2" fmla="*/ 1629355 h 1629355"/>
                <a:gd name="connsiteX3" fmla="*/ 0 w 1629354"/>
                <a:gd name="connsiteY3" fmla="*/ 814677 h 1629355"/>
                <a:gd name="connsiteX4" fmla="*/ 814677 w 1629354"/>
                <a:gd name="connsiteY4" fmla="*/ 0 h 16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4" h="1629355">
                  <a:moveTo>
                    <a:pt x="814677" y="0"/>
                  </a:moveTo>
                  <a:lnTo>
                    <a:pt x="1629354" y="814678"/>
                  </a:lnTo>
                  <a:lnTo>
                    <a:pt x="814677" y="1629355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48"/>
            <p:cNvSpPr/>
            <p:nvPr/>
          </p:nvSpPr>
          <p:spPr>
            <a:xfrm>
              <a:off x="3684768" y="3615001"/>
              <a:ext cx="1197138" cy="761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Ассоциация </a:t>
              </a:r>
            </a:p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старших по </a:t>
              </a:r>
            </a:p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домам</a:t>
              </a:r>
              <a:endParaRPr lang="en-US" sz="1400" dirty="0"/>
            </a:p>
          </p:txBody>
        </p:sp>
        <p:sp>
          <p:nvSpPr>
            <p:cNvPr id="38" name="Rectangle 49"/>
            <p:cNvSpPr/>
            <p:nvPr/>
          </p:nvSpPr>
          <p:spPr>
            <a:xfrm>
              <a:off x="7262892" y="3615001"/>
              <a:ext cx="1267252" cy="761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Реализация студенческих инициатив</a:t>
              </a:r>
              <a:endParaRPr lang="en-US" sz="1400" dirty="0"/>
            </a:p>
          </p:txBody>
        </p:sp>
        <p:sp>
          <p:nvSpPr>
            <p:cNvPr id="39" name="Rectangle 50"/>
            <p:cNvSpPr/>
            <p:nvPr/>
          </p:nvSpPr>
          <p:spPr>
            <a:xfrm>
              <a:off x="5324742" y="1982333"/>
              <a:ext cx="1548989" cy="68990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500"/>
                </a:lnSpc>
              </a:pPr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Образование </a:t>
              </a:r>
            </a:p>
            <a:p>
              <a:pPr lvl="0" algn="ctr">
                <a:lnSpc>
                  <a:spcPts val="1500"/>
                </a:lnSpc>
              </a:pPr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 </a:t>
              </a:r>
            </a:p>
            <a:p>
              <a:pPr lvl="0" algn="ctr">
                <a:lnSpc>
                  <a:spcPts val="1500"/>
                </a:lnSpc>
              </a:pPr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просвещение</a:t>
              </a:r>
              <a:endPara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Rectangle 51"/>
            <p:cNvSpPr/>
            <p:nvPr/>
          </p:nvSpPr>
          <p:spPr>
            <a:xfrm>
              <a:off x="5175653" y="5321881"/>
              <a:ext cx="1920331" cy="5392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Социальные сервисы</a:t>
              </a:r>
            </a:p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для населения</a:t>
              </a:r>
              <a:endParaRPr lang="en-US" sz="1400" dirty="0"/>
            </a:p>
          </p:txBody>
        </p:sp>
      </p:grpSp>
      <p:pic>
        <p:nvPicPr>
          <p:cNvPr id="41" name="Picture 8" descr="C:\Users\Сергей\Desktop\20 апреля\НИ объемная эмблем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03" t="29911" r="29653" b="32134"/>
          <a:stretch/>
        </p:blipFill>
        <p:spPr bwMode="auto">
          <a:xfrm>
            <a:off x="3491880" y="2777852"/>
            <a:ext cx="2120962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7514" y="6381328"/>
            <a:ext cx="2502278" cy="24642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www</a:t>
            </a:r>
            <a:r>
              <a:rPr lang="ru-RU" dirty="0" smtClean="0">
                <a:solidFill>
                  <a:srgbClr val="FF0000"/>
                </a:solidFill>
              </a:rPr>
              <a:t>.народный-институт.рф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59832" y="1340768"/>
            <a:ext cx="5524196" cy="1656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274320" rtlCol="0" anchor="ctr"/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6 образовательно-просветительских программ;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обучено более 700 человек;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проведено более 30 массовых мероприятий;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Всероссийский методический центр жилищного просвещения;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открыт научный журнал…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674039" y="1398780"/>
            <a:ext cx="74426" cy="5126564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35"/>
          <p:cNvGrpSpPr/>
          <p:nvPr/>
        </p:nvGrpSpPr>
        <p:grpSpPr>
          <a:xfrm>
            <a:off x="323528" y="1268760"/>
            <a:ext cx="2664294" cy="3725678"/>
            <a:chOff x="4815732" y="1388636"/>
            <a:chExt cx="2560318" cy="3839721"/>
          </a:xfrm>
        </p:grpSpPr>
        <p:sp>
          <p:nvSpPr>
            <p:cNvPr id="29" name="Freeform 38"/>
            <p:cNvSpPr/>
            <p:nvPr/>
          </p:nvSpPr>
          <p:spPr>
            <a:xfrm>
              <a:off x="4815732" y="1388636"/>
              <a:ext cx="2560102" cy="2560100"/>
            </a:xfrm>
            <a:custGeom>
              <a:avLst/>
              <a:gdLst>
                <a:gd name="connsiteX0" fmla="*/ 814677 w 1629355"/>
                <a:gd name="connsiteY0" fmla="*/ 0 h 1629354"/>
                <a:gd name="connsiteX1" fmla="*/ 1629355 w 1629355"/>
                <a:gd name="connsiteY1" fmla="*/ 814677 h 1629354"/>
                <a:gd name="connsiteX2" fmla="*/ 814678 w 1629355"/>
                <a:gd name="connsiteY2" fmla="*/ 1629354 h 1629354"/>
                <a:gd name="connsiteX3" fmla="*/ 0 w 1629355"/>
                <a:gd name="connsiteY3" fmla="*/ 814677 h 1629354"/>
                <a:gd name="connsiteX4" fmla="*/ 814677 w 1629355"/>
                <a:gd name="connsiteY4" fmla="*/ 0 h 162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5" h="1629354">
                  <a:moveTo>
                    <a:pt x="814677" y="0"/>
                  </a:moveTo>
                  <a:lnTo>
                    <a:pt x="1629355" y="814677"/>
                  </a:lnTo>
                  <a:lnTo>
                    <a:pt x="814678" y="1629354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2500"/>
                </a:lnSpc>
              </a:pPr>
              <a:endPara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reeform 44"/>
            <p:cNvSpPr/>
            <p:nvPr/>
          </p:nvSpPr>
          <p:spPr>
            <a:xfrm>
              <a:off x="4815950" y="2668255"/>
              <a:ext cx="2560100" cy="2560102"/>
            </a:xfrm>
            <a:custGeom>
              <a:avLst/>
              <a:gdLst>
                <a:gd name="connsiteX0" fmla="*/ 814677 w 1629354"/>
                <a:gd name="connsiteY0" fmla="*/ 0 h 1629355"/>
                <a:gd name="connsiteX1" fmla="*/ 1629354 w 1629354"/>
                <a:gd name="connsiteY1" fmla="*/ 814678 h 1629355"/>
                <a:gd name="connsiteX2" fmla="*/ 814677 w 1629354"/>
                <a:gd name="connsiteY2" fmla="*/ 1629355 h 1629355"/>
                <a:gd name="connsiteX3" fmla="*/ 0 w 1629354"/>
                <a:gd name="connsiteY3" fmla="*/ 814677 h 1629355"/>
                <a:gd name="connsiteX4" fmla="*/ 814677 w 1629354"/>
                <a:gd name="connsiteY4" fmla="*/ 0 h 16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4" h="1629355">
                  <a:moveTo>
                    <a:pt x="814677" y="0"/>
                  </a:moveTo>
                  <a:lnTo>
                    <a:pt x="1629354" y="814678"/>
                  </a:lnTo>
                  <a:lnTo>
                    <a:pt x="814677" y="1629355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0"/>
            <p:cNvSpPr/>
            <p:nvPr/>
          </p:nvSpPr>
          <p:spPr>
            <a:xfrm>
              <a:off x="5324742" y="1982333"/>
              <a:ext cx="1548989" cy="68990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500"/>
                </a:lnSpc>
              </a:pPr>
              <a:r>
                <a:rPr lang="ru-RU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Образование </a:t>
              </a:r>
            </a:p>
            <a:p>
              <a:pPr lvl="0" algn="ctr">
                <a:lnSpc>
                  <a:spcPts val="1500"/>
                </a:lnSpc>
              </a:pPr>
              <a:r>
                <a:rPr lang="ru-RU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 </a:t>
              </a:r>
            </a:p>
            <a:p>
              <a:pPr lvl="0" algn="ctr">
                <a:lnSpc>
                  <a:spcPts val="1500"/>
                </a:lnSpc>
              </a:pPr>
              <a:r>
                <a:rPr lang="ru-RU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просвещение</a:t>
              </a:r>
              <a:endPara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8" name="Picture 8" descr="C:\Users\Сергей\Desktop\20 апреля\НИ объемная эмблем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03" t="29911" r="29653" b="32134"/>
          <a:stretch/>
        </p:blipFill>
        <p:spPr bwMode="auto">
          <a:xfrm>
            <a:off x="395536" y="2636912"/>
            <a:ext cx="2488087" cy="23652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itle 4"/>
          <p:cNvSpPr>
            <a:spLocks noGrp="1"/>
          </p:cNvSpPr>
          <p:nvPr>
            <p:ph type="title"/>
          </p:nvPr>
        </p:nvSpPr>
        <p:spPr>
          <a:xfrm>
            <a:off x="0" y="3076"/>
            <a:ext cx="9144000" cy="9056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Народный институт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КАК ПРОСВЕТИТЕЛЬСКИЙ ЦЕНТР РЕГИОНА</a:t>
            </a:r>
            <a:endParaRPr lang="en-US" dirty="0"/>
          </a:p>
        </p:txBody>
      </p:sp>
      <p:sp>
        <p:nvSpPr>
          <p:cNvPr id="52" name="AutoShape 6"/>
          <p:cNvSpPr>
            <a:spLocks noChangeArrowheads="1"/>
          </p:cNvSpPr>
          <p:nvPr/>
        </p:nvSpPr>
        <p:spPr bwMode="ltGray">
          <a:xfrm>
            <a:off x="3059832" y="6165304"/>
            <a:ext cx="4662413" cy="527397"/>
          </a:xfrm>
          <a:prstGeom prst="roundRect">
            <a:avLst>
              <a:gd name="adj" fmla="val 50000"/>
            </a:avLst>
          </a:prstGeom>
          <a:solidFill>
            <a:srgbClr val="333399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white">
          <a:xfrm>
            <a:off x="3419007" y="6189588"/>
            <a:ext cx="397749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Количество прошедших обучение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54" name="Freeform 8"/>
          <p:cNvSpPr>
            <a:spLocks/>
          </p:cNvSpPr>
          <p:nvPr/>
        </p:nvSpPr>
        <p:spPr bwMode="gray">
          <a:xfrm rot="9898311">
            <a:off x="3346617" y="3322424"/>
            <a:ext cx="2702729" cy="1457706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5" name="AutoShape 9"/>
          <p:cNvSpPr>
            <a:spLocks noChangeArrowheads="1"/>
          </p:cNvSpPr>
          <p:nvPr/>
        </p:nvSpPr>
        <p:spPr bwMode="gray">
          <a:xfrm>
            <a:off x="3347864" y="5445224"/>
            <a:ext cx="4267200" cy="652463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AutoShape 10"/>
          <p:cNvSpPr>
            <a:spLocks noChangeArrowheads="1"/>
          </p:cNvSpPr>
          <p:nvPr/>
        </p:nvSpPr>
        <p:spPr bwMode="ltGray">
          <a:xfrm rot="16200000" flipV="1">
            <a:off x="3835611" y="5077308"/>
            <a:ext cx="739006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ECAE8C">
                  <a:gamma/>
                  <a:shade val="75686"/>
                  <a:invGamma/>
                </a:srgbClr>
              </a:gs>
              <a:gs pos="100000">
                <a:srgbClr val="ECAE8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AutoShape 11"/>
          <p:cNvSpPr>
            <a:spLocks noChangeArrowheads="1"/>
          </p:cNvSpPr>
          <p:nvPr/>
        </p:nvSpPr>
        <p:spPr bwMode="ltGray">
          <a:xfrm rot="16200000" flipV="1">
            <a:off x="4291843" y="4717268"/>
            <a:ext cx="1459086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0CD74">
                  <a:gamma/>
                  <a:shade val="75686"/>
                  <a:invGamma/>
                </a:srgbClr>
              </a:gs>
              <a:gs pos="100000">
                <a:srgbClr val="F0CD7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AutoShape 12"/>
          <p:cNvSpPr>
            <a:spLocks noChangeArrowheads="1"/>
          </p:cNvSpPr>
          <p:nvPr/>
        </p:nvSpPr>
        <p:spPr bwMode="ltGray">
          <a:xfrm rot="16200000" flipV="1">
            <a:off x="4818683" y="4474468"/>
            <a:ext cx="19446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BDACE6">
                  <a:gamma/>
                  <a:shade val="75686"/>
                  <a:invGamma/>
                </a:srgbClr>
              </a:gs>
              <a:gs pos="100000">
                <a:srgbClr val="BDACE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AutoShape 13"/>
          <p:cNvSpPr>
            <a:spLocks noChangeArrowheads="1"/>
          </p:cNvSpPr>
          <p:nvPr/>
        </p:nvSpPr>
        <p:spPr bwMode="gray">
          <a:xfrm rot="16200000" flipV="1">
            <a:off x="5314094" y="4141203"/>
            <a:ext cx="2611213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74ABC6">
                  <a:gamma/>
                  <a:shade val="75686"/>
                  <a:invGamma/>
                </a:srgbClr>
              </a:gs>
              <a:gs pos="100000">
                <a:srgbClr val="74AB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gray">
          <a:xfrm>
            <a:off x="3872640" y="5761137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15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gray">
          <a:xfrm>
            <a:off x="4663215" y="5761137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16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gray">
          <a:xfrm>
            <a:off x="5444265" y="5761137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17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gray">
          <a:xfrm>
            <a:off x="6301515" y="5761137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black">
          <a:xfrm>
            <a:off x="3923928" y="5085184"/>
            <a:ext cx="4187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65</a:t>
            </a:r>
            <a:endParaRPr lang="en-US" dirty="0"/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black">
          <a:xfrm>
            <a:off x="4716016" y="4437112"/>
            <a:ext cx="5357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230</a:t>
            </a:r>
            <a:endParaRPr lang="en-US" dirty="0"/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black">
          <a:xfrm>
            <a:off x="5470777" y="3845024"/>
            <a:ext cx="5357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435</a:t>
            </a:r>
            <a:endParaRPr lang="en-US" dirty="0"/>
          </a:p>
        </p:txBody>
      </p:sp>
      <p:sp>
        <p:nvSpPr>
          <p:cNvPr id="67" name="Text Box 21"/>
          <p:cNvSpPr txBox="1">
            <a:spLocks noChangeArrowheads="1"/>
          </p:cNvSpPr>
          <p:nvPr/>
        </p:nvSpPr>
        <p:spPr bwMode="black">
          <a:xfrm>
            <a:off x="6300192" y="3212976"/>
            <a:ext cx="59984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600+</a:t>
            </a:r>
            <a:endParaRPr lang="en-US" sz="1600" dirty="0"/>
          </a:p>
        </p:txBody>
      </p:sp>
      <p:pic>
        <p:nvPicPr>
          <p:cNvPr id="68" name="Picture 5" descr="C:\Users\Сергей\Desktop\20 апреля\азбука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21299"/>
            <a:ext cx="1512168" cy="1298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051128"/>
            <a:ext cx="1444379" cy="125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Rectangle 15"/>
          <p:cNvSpPr/>
          <p:nvPr/>
        </p:nvSpPr>
        <p:spPr>
          <a:xfrm>
            <a:off x="3059832" y="1337692"/>
            <a:ext cx="5524196" cy="1656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274320" rtlCol="0" anchor="ctr"/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6 образовательно-просветительских программ;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обучено более 700 человек;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проведено более 30 массовых мероприятий;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Всероссийский методический центр жилищного просвещения;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открыт научный журнал…</a:t>
            </a:r>
          </a:p>
        </p:txBody>
      </p:sp>
      <p:pic>
        <p:nvPicPr>
          <p:cNvPr id="72" name="Picture 8" descr="C:\Users\Сергей\Desktop\20 апреля\НИ объемная эмблем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03" t="29911" r="29653" b="32134"/>
          <a:stretch/>
        </p:blipFill>
        <p:spPr bwMode="auto">
          <a:xfrm>
            <a:off x="395536" y="2633836"/>
            <a:ext cx="2488087" cy="23652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itle 4"/>
          <p:cNvSpPr txBox="1">
            <a:spLocks/>
          </p:cNvSpPr>
          <p:nvPr/>
        </p:nvSpPr>
        <p:spPr>
          <a:xfrm>
            <a:off x="0" y="0"/>
            <a:ext cx="9144000" cy="905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Народный институт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ПРОСВЕТИТЕЛЬСКИЙ ЦЕНТР РЕГИОНА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7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 descr="C:\Users\USER\Desktop\49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77072"/>
            <a:ext cx="1596490" cy="1117543"/>
          </a:xfrm>
          <a:prstGeom prst="rect">
            <a:avLst/>
          </a:prstGeom>
          <a:noFill/>
        </p:spPr>
      </p:pic>
      <p:sp>
        <p:nvSpPr>
          <p:cNvPr id="49" name="Rectangle 15"/>
          <p:cNvSpPr/>
          <p:nvPr/>
        </p:nvSpPr>
        <p:spPr>
          <a:xfrm>
            <a:off x="4283968" y="1397499"/>
            <a:ext cx="4392488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27432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Уникальные образовательный трек </a:t>
            </a:r>
            <a:r>
              <a:rPr lang="ru-RU" dirty="0" smtClean="0">
                <a:solidFill>
                  <a:srgbClr val="00B0F0"/>
                </a:solidFill>
              </a:rPr>
              <a:t>«Молодой управдом»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Проектные группы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студентов-волонтеров 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«Городские реновации»</a:t>
            </a:r>
          </a:p>
        </p:txBody>
      </p:sp>
      <p:sp>
        <p:nvSpPr>
          <p:cNvPr id="22" name="Rectangle 21"/>
          <p:cNvSpPr/>
          <p:nvPr/>
        </p:nvSpPr>
        <p:spPr>
          <a:xfrm flipH="1">
            <a:off x="8748464" y="1268760"/>
            <a:ext cx="48817" cy="52565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35"/>
          <p:cNvGrpSpPr/>
          <p:nvPr/>
        </p:nvGrpSpPr>
        <p:grpSpPr>
          <a:xfrm>
            <a:off x="0" y="1037459"/>
            <a:ext cx="4284362" cy="2718406"/>
            <a:chOff x="4815950" y="2668255"/>
            <a:chExt cx="3840370" cy="2560968"/>
          </a:xfrm>
        </p:grpSpPr>
        <p:sp>
          <p:nvSpPr>
            <p:cNvPr id="41" name="Freeform 42"/>
            <p:cNvSpPr/>
            <p:nvPr/>
          </p:nvSpPr>
          <p:spPr>
            <a:xfrm>
              <a:off x="6096218" y="2669123"/>
              <a:ext cx="2560102" cy="2560100"/>
            </a:xfrm>
            <a:custGeom>
              <a:avLst/>
              <a:gdLst>
                <a:gd name="connsiteX0" fmla="*/ 814677 w 1629355"/>
                <a:gd name="connsiteY0" fmla="*/ 0 h 1629354"/>
                <a:gd name="connsiteX1" fmla="*/ 1629355 w 1629355"/>
                <a:gd name="connsiteY1" fmla="*/ 814677 h 1629354"/>
                <a:gd name="connsiteX2" fmla="*/ 814678 w 1629355"/>
                <a:gd name="connsiteY2" fmla="*/ 1629354 h 1629354"/>
                <a:gd name="connsiteX3" fmla="*/ 0 w 1629355"/>
                <a:gd name="connsiteY3" fmla="*/ 814677 h 1629354"/>
                <a:gd name="connsiteX4" fmla="*/ 814677 w 1629355"/>
                <a:gd name="connsiteY4" fmla="*/ 0 h 162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5" h="1629354">
                  <a:moveTo>
                    <a:pt x="814677" y="0"/>
                  </a:moveTo>
                  <a:lnTo>
                    <a:pt x="1629355" y="814677"/>
                  </a:lnTo>
                  <a:lnTo>
                    <a:pt x="814678" y="1629354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reeform 44"/>
            <p:cNvSpPr/>
            <p:nvPr/>
          </p:nvSpPr>
          <p:spPr>
            <a:xfrm>
              <a:off x="4815950" y="2668255"/>
              <a:ext cx="2560100" cy="2560102"/>
            </a:xfrm>
            <a:custGeom>
              <a:avLst/>
              <a:gdLst>
                <a:gd name="connsiteX0" fmla="*/ 814677 w 1629354"/>
                <a:gd name="connsiteY0" fmla="*/ 0 h 1629355"/>
                <a:gd name="connsiteX1" fmla="*/ 1629354 w 1629354"/>
                <a:gd name="connsiteY1" fmla="*/ 814678 h 1629355"/>
                <a:gd name="connsiteX2" fmla="*/ 814677 w 1629354"/>
                <a:gd name="connsiteY2" fmla="*/ 1629355 h 1629355"/>
                <a:gd name="connsiteX3" fmla="*/ 0 w 1629354"/>
                <a:gd name="connsiteY3" fmla="*/ 814677 h 1629355"/>
                <a:gd name="connsiteX4" fmla="*/ 814677 w 1629354"/>
                <a:gd name="connsiteY4" fmla="*/ 0 h 16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4" h="1629355">
                  <a:moveTo>
                    <a:pt x="814677" y="0"/>
                  </a:moveTo>
                  <a:lnTo>
                    <a:pt x="1629354" y="814678"/>
                  </a:lnTo>
                  <a:lnTo>
                    <a:pt x="814677" y="1629355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9"/>
            <p:cNvSpPr/>
            <p:nvPr/>
          </p:nvSpPr>
          <p:spPr>
            <a:xfrm>
              <a:off x="7272364" y="3540789"/>
              <a:ext cx="1324230" cy="782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Реализация </a:t>
              </a:r>
            </a:p>
            <a:p>
              <a:pPr algn="ctr"/>
              <a:r>
                <a:rPr lang="ru-RU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студенческих </a:t>
              </a:r>
            </a:p>
            <a:p>
              <a:r>
                <a:rPr lang="ru-RU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инициатив</a:t>
              </a:r>
              <a:endParaRPr lang="en-US" sz="1600" dirty="0"/>
            </a:p>
          </p:txBody>
        </p:sp>
      </p:grpSp>
      <p:pic>
        <p:nvPicPr>
          <p:cNvPr id="50" name="Picture 8" descr="C:\Users\Сергей\Desktop\20 апреля\НИ объемная эмблем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03" t="29911" r="29653" b="32134"/>
          <a:stretch/>
        </p:blipFill>
        <p:spPr bwMode="auto">
          <a:xfrm>
            <a:off x="107898" y="1113021"/>
            <a:ext cx="2592288" cy="2464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itle 4"/>
          <p:cNvSpPr txBox="1">
            <a:spLocks/>
          </p:cNvSpPr>
          <p:nvPr/>
        </p:nvSpPr>
        <p:spPr>
          <a:xfrm>
            <a:off x="0" y="0"/>
            <a:ext cx="9144000" cy="905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Народный институт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ПРОСВЕТИТЕЛЬСКИЙ ЦЕНТР РЕГИОНА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" name="Picture 2" descr="C:\Users\u00226\Desktop\НАРОДНЫЙ ИНСТИТУТ\для листовок Управдом\10.jpg"/>
          <p:cNvPicPr>
            <a:picLocks noChangeAspect="1" noChangeArrowheads="1"/>
          </p:cNvPicPr>
          <p:nvPr/>
        </p:nvPicPr>
        <p:blipFill>
          <a:blip r:embed="rId5" cstate="print"/>
          <a:srcRect t="23529" r="6234"/>
          <a:stretch>
            <a:fillRect/>
          </a:stretch>
        </p:blipFill>
        <p:spPr bwMode="auto">
          <a:xfrm>
            <a:off x="3563888" y="5085184"/>
            <a:ext cx="1737055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00226\Desktop\Управдом\Логотип_МУ_Н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68560" y="3933056"/>
            <a:ext cx="2520280" cy="2743314"/>
          </a:xfrm>
          <a:prstGeom prst="rect">
            <a:avLst/>
          </a:prstGeom>
          <a:noFill/>
        </p:spPr>
      </p:pic>
      <p:pic>
        <p:nvPicPr>
          <p:cNvPr id="55" name="Picture 4" descr="http://expocom.info/uploads/posts/2012-07/1342156073_w800h600_n461e_d20120403d38313a91501957a.jpg"/>
          <p:cNvPicPr>
            <a:picLocks noChangeAspect="1" noChangeArrowheads="1"/>
          </p:cNvPicPr>
          <p:nvPr/>
        </p:nvPicPr>
        <p:blipFill>
          <a:blip r:embed="rId7" cstate="print"/>
          <a:srcRect l="9302" t="9510" r="9302" b="12010"/>
          <a:stretch>
            <a:fillRect/>
          </a:stretch>
        </p:blipFill>
        <p:spPr bwMode="auto">
          <a:xfrm>
            <a:off x="3419872" y="4133803"/>
            <a:ext cx="162018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61795"/>
            <a:ext cx="1872208" cy="1083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 descr="C:\Users\USER\Desktop\илбои.png"/>
          <p:cNvPicPr>
            <a:picLocks noChangeAspect="1" noChangeArrowheads="1"/>
          </p:cNvPicPr>
          <p:nvPr/>
        </p:nvPicPr>
        <p:blipFill>
          <a:blip r:embed="rId9" cstate="print"/>
          <a:srcRect l="13236" t="4294" r="15547" b="39027"/>
          <a:stretch>
            <a:fillRect/>
          </a:stretch>
        </p:blipFill>
        <p:spPr bwMode="auto">
          <a:xfrm>
            <a:off x="4716016" y="4077072"/>
            <a:ext cx="2367855" cy="103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" name="TextBox 61"/>
          <p:cNvSpPr txBox="1"/>
          <p:nvPr/>
        </p:nvSpPr>
        <p:spPr>
          <a:xfrm>
            <a:off x="3491880" y="3197699"/>
            <a:ext cx="266429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2017 год: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74 двора - инвентаризация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 проектов благоустройства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84168" y="3197699"/>
            <a:ext cx="266429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2018 год: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120 дворов - инвентаризация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 проектов благоустройства</a:t>
            </a:r>
          </a:p>
        </p:txBody>
      </p:sp>
      <p:pic>
        <p:nvPicPr>
          <p:cNvPr id="2" name="Picture 2" descr="C:\Users\u00226\Desktop\НАРОДНЫЙ ИНСТИТУТ\Управдом\ФОТО МОЛОДОЙ УПРАВДОМ_1\DSC_416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5030898"/>
            <a:ext cx="2952328" cy="182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00226\Desktop\НАРОДНЫЙ ИНСТИТУТ\Управдом\ФОТО МОЛОДОЙ УПРАВДОМ_1\DSC_425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5805264"/>
            <a:ext cx="1585852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664" y="6021288"/>
            <a:ext cx="2170489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5085184"/>
            <a:ext cx="1933453" cy="99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472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748464" y="1124744"/>
            <a:ext cx="45719" cy="540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35"/>
          <p:cNvGrpSpPr/>
          <p:nvPr/>
        </p:nvGrpSpPr>
        <p:grpSpPr>
          <a:xfrm>
            <a:off x="575669" y="1070213"/>
            <a:ext cx="2664292" cy="3726939"/>
            <a:chOff x="4815950" y="2668255"/>
            <a:chExt cx="2560317" cy="3841021"/>
          </a:xfrm>
        </p:grpSpPr>
        <p:sp>
          <p:nvSpPr>
            <p:cNvPr id="42" name="Freeform 43"/>
            <p:cNvSpPr/>
            <p:nvPr/>
          </p:nvSpPr>
          <p:spPr>
            <a:xfrm>
              <a:off x="4816167" y="3949174"/>
              <a:ext cx="2560100" cy="2560102"/>
            </a:xfrm>
            <a:custGeom>
              <a:avLst/>
              <a:gdLst>
                <a:gd name="connsiteX0" fmla="*/ 814677 w 1629354"/>
                <a:gd name="connsiteY0" fmla="*/ 0 h 1629355"/>
                <a:gd name="connsiteX1" fmla="*/ 1629354 w 1629354"/>
                <a:gd name="connsiteY1" fmla="*/ 814678 h 1629355"/>
                <a:gd name="connsiteX2" fmla="*/ 814677 w 1629354"/>
                <a:gd name="connsiteY2" fmla="*/ 1629355 h 1629355"/>
                <a:gd name="connsiteX3" fmla="*/ 0 w 1629354"/>
                <a:gd name="connsiteY3" fmla="*/ 814677 h 1629355"/>
                <a:gd name="connsiteX4" fmla="*/ 814677 w 1629354"/>
                <a:gd name="connsiteY4" fmla="*/ 0 h 16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4" h="1629355">
                  <a:moveTo>
                    <a:pt x="814677" y="0"/>
                  </a:moveTo>
                  <a:lnTo>
                    <a:pt x="1629354" y="814678"/>
                  </a:lnTo>
                  <a:lnTo>
                    <a:pt x="814677" y="1629355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reeform 44"/>
            <p:cNvSpPr/>
            <p:nvPr/>
          </p:nvSpPr>
          <p:spPr>
            <a:xfrm>
              <a:off x="4815950" y="2668255"/>
              <a:ext cx="2560100" cy="2560102"/>
            </a:xfrm>
            <a:custGeom>
              <a:avLst/>
              <a:gdLst>
                <a:gd name="connsiteX0" fmla="*/ 814677 w 1629354"/>
                <a:gd name="connsiteY0" fmla="*/ 0 h 1629355"/>
                <a:gd name="connsiteX1" fmla="*/ 1629354 w 1629354"/>
                <a:gd name="connsiteY1" fmla="*/ 814678 h 1629355"/>
                <a:gd name="connsiteX2" fmla="*/ 814677 w 1629354"/>
                <a:gd name="connsiteY2" fmla="*/ 1629355 h 1629355"/>
                <a:gd name="connsiteX3" fmla="*/ 0 w 1629354"/>
                <a:gd name="connsiteY3" fmla="*/ 814677 h 1629355"/>
                <a:gd name="connsiteX4" fmla="*/ 814677 w 1629354"/>
                <a:gd name="connsiteY4" fmla="*/ 0 h 16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4" h="1629355">
                  <a:moveTo>
                    <a:pt x="814677" y="0"/>
                  </a:moveTo>
                  <a:lnTo>
                    <a:pt x="1629354" y="814678"/>
                  </a:lnTo>
                  <a:lnTo>
                    <a:pt x="814677" y="1629355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1"/>
            <p:cNvSpPr/>
            <p:nvPr/>
          </p:nvSpPr>
          <p:spPr>
            <a:xfrm>
              <a:off x="5175653" y="5321881"/>
              <a:ext cx="1920331" cy="5392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Социальные сервисы</a:t>
              </a:r>
            </a:p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для населения</a:t>
              </a:r>
              <a:endParaRPr lang="en-US" sz="1400" dirty="0"/>
            </a:p>
          </p:txBody>
        </p:sp>
      </p:grpSp>
      <p:pic>
        <p:nvPicPr>
          <p:cNvPr id="48" name="Picture 8" descr="C:\Users\Сергей\Desktop\20 апреля\НИ объемная эмблем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03" t="29911" r="29653" b="32134"/>
          <a:stretch/>
        </p:blipFill>
        <p:spPr bwMode="auto">
          <a:xfrm>
            <a:off x="611560" y="980728"/>
            <a:ext cx="2575454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15"/>
          <p:cNvSpPr/>
          <p:nvPr/>
        </p:nvSpPr>
        <p:spPr>
          <a:xfrm>
            <a:off x="0" y="4869160"/>
            <a:ext cx="3851920" cy="1988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2743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cap="small" dirty="0" smtClean="0">
                <a:solidFill>
                  <a:schemeClr val="tx1"/>
                </a:solidFill>
                <a:cs typeface="Arial" pitchFamily="34" charset="0"/>
              </a:rPr>
              <a:t>Онлайн сервис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cap="small" dirty="0" smtClean="0">
                <a:solidFill>
                  <a:schemeClr val="tx1"/>
                </a:solidFill>
                <a:cs typeface="Arial" pitchFamily="34" charset="0"/>
              </a:rPr>
              <a:t>«Электронный психолог»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cap="small" dirty="0" smtClean="0">
                <a:solidFill>
                  <a:schemeClr val="tx1"/>
                </a:solidFill>
                <a:cs typeface="Arial" pitchFamily="34" charset="0"/>
              </a:rPr>
              <a:t>WEB-</a:t>
            </a:r>
            <a:r>
              <a:rPr lang="ru-RU" cap="small" dirty="0" smtClean="0">
                <a:solidFill>
                  <a:schemeClr val="tx1"/>
                </a:solidFill>
                <a:cs typeface="Arial" pitchFamily="34" charset="0"/>
              </a:rPr>
              <a:t>сервис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cap="small" dirty="0" smtClean="0">
                <a:solidFill>
                  <a:schemeClr val="tx1"/>
                </a:solidFill>
                <a:cs typeface="Arial" pitchFamily="34" charset="0"/>
              </a:rPr>
              <a:t>«Безопасный интернет для родителей»</a:t>
            </a:r>
          </a:p>
          <a:p>
            <a:pPr algn="ctr"/>
            <a:r>
              <a:rPr lang="ru-RU" cap="small" dirty="0" smtClean="0">
                <a:solidFill>
                  <a:schemeClr val="tx1"/>
                </a:solidFill>
                <a:cs typeface="Arial" pitchFamily="34" charset="0"/>
              </a:rPr>
              <a:t>Дистанционная </a:t>
            </a:r>
            <a:r>
              <a:rPr lang="ru-RU" cap="small" dirty="0">
                <a:solidFill>
                  <a:schemeClr val="tx1"/>
                </a:solidFill>
                <a:cs typeface="Arial" pitchFamily="34" charset="0"/>
              </a:rPr>
              <a:t>школа ЖКХ</a:t>
            </a: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0" y="0"/>
            <a:ext cx="9144000" cy="905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Народный институт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ПРОСВЕТИТЕЛЬСКИЙ ЦЕНТР РЕГИОНА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u00226\Desktop\Infograph1_icecream_RU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94706"/>
            <a:ext cx="1959236" cy="127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00226\Desktop\slid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844824"/>
            <a:ext cx="1868438" cy="1215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00226\Desktop\orig_b8588e7b1186ffda18ad079e0fb19bd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844824"/>
            <a:ext cx="1872208" cy="124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u00226\Desktop\2017-11-17 10-15-15 Скриншот экран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5229200"/>
            <a:ext cx="2411760" cy="1399286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3419872" y="4869160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 smtClean="0">
                <a:solidFill>
                  <a:schemeClr val="tx1"/>
                </a:solidFill>
                <a:cs typeface="Arial" pitchFamily="34" charset="0"/>
              </a:rPr>
              <a:t>Более 20 видео-лекций для дистанционной школы ЖКХ</a:t>
            </a:r>
            <a:endParaRPr lang="ru-RU" sz="1600" cap="small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779912" y="112474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cap="small" dirty="0" smtClean="0">
                <a:solidFill>
                  <a:schemeClr val="tx1"/>
                </a:solidFill>
                <a:cs typeface="Arial" pitchFamily="34" charset="0"/>
              </a:rPr>
              <a:t>Серия вебинаров и видео лекций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cap="small" dirty="0" smtClean="0">
                <a:solidFill>
                  <a:schemeClr val="tx1"/>
                </a:solidFill>
                <a:cs typeface="Arial" pitchFamily="34" charset="0"/>
              </a:rPr>
              <a:t>«Безопасный интернет для родителей»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419872" y="3140968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cap="small" dirty="0" smtClean="0">
                <a:solidFill>
                  <a:schemeClr val="tx1"/>
                </a:solidFill>
                <a:cs typeface="Arial" pitchFamily="34" charset="0"/>
              </a:rPr>
              <a:t>Онлайн сервис «Электронный психолог»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cap="small" dirty="0" smtClean="0">
                <a:cs typeface="Arial" pitchFamily="34" charset="0"/>
              </a:rPr>
              <a:t>на сайте университета</a:t>
            </a:r>
            <a:endParaRPr lang="ru-RU" sz="1600" cap="small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645024"/>
            <a:ext cx="1763241" cy="1151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u00226\Desktop\acd4b69549f96a5b6dcb8e374fb4d39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717032"/>
            <a:ext cx="1614561" cy="107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u00226\Desktop\uslovno-besplatnye-programmy-kakie-mozhno-tak-nazva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3789040"/>
            <a:ext cx="1561190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42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/>
          <p:cNvSpPr/>
          <p:nvPr/>
        </p:nvSpPr>
        <p:spPr>
          <a:xfrm>
            <a:off x="8748464" y="1124744"/>
            <a:ext cx="45719" cy="5400600"/>
          </a:xfrm>
          <a:prstGeom prst="rect">
            <a:avLst/>
          </a:prstGeom>
          <a:solidFill>
            <a:srgbClr val="2F9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0" y="0"/>
            <a:ext cx="9144000" cy="905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Народный институт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ПРОСВЕТИТЕЛЬСКИЙ ЦЕНТР РЕГИОНА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0" name="Group 35"/>
          <p:cNvGrpSpPr/>
          <p:nvPr/>
        </p:nvGrpSpPr>
        <p:grpSpPr>
          <a:xfrm>
            <a:off x="251520" y="1340768"/>
            <a:ext cx="3996329" cy="2484485"/>
            <a:chOff x="3535680" y="2668255"/>
            <a:chExt cx="3840370" cy="2560535"/>
          </a:xfrm>
        </p:grpSpPr>
        <p:sp>
          <p:nvSpPr>
            <p:cNvPr id="42" name="Freeform 41"/>
            <p:cNvSpPr/>
            <p:nvPr/>
          </p:nvSpPr>
          <p:spPr>
            <a:xfrm>
              <a:off x="3535680" y="2668688"/>
              <a:ext cx="2560100" cy="2560102"/>
            </a:xfrm>
            <a:custGeom>
              <a:avLst/>
              <a:gdLst>
                <a:gd name="connsiteX0" fmla="*/ 814677 w 1629354"/>
                <a:gd name="connsiteY0" fmla="*/ 0 h 1629355"/>
                <a:gd name="connsiteX1" fmla="*/ 1629354 w 1629354"/>
                <a:gd name="connsiteY1" fmla="*/ 814678 h 1629355"/>
                <a:gd name="connsiteX2" fmla="*/ 814677 w 1629354"/>
                <a:gd name="connsiteY2" fmla="*/ 1629355 h 1629355"/>
                <a:gd name="connsiteX3" fmla="*/ 0 w 1629354"/>
                <a:gd name="connsiteY3" fmla="*/ 814677 h 1629355"/>
                <a:gd name="connsiteX4" fmla="*/ 814677 w 1629354"/>
                <a:gd name="connsiteY4" fmla="*/ 0 h 16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4" h="1629355">
                  <a:moveTo>
                    <a:pt x="814677" y="0"/>
                  </a:moveTo>
                  <a:lnTo>
                    <a:pt x="1629354" y="814678"/>
                  </a:lnTo>
                  <a:lnTo>
                    <a:pt x="814677" y="1629355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4815950" y="2668255"/>
              <a:ext cx="2560100" cy="2560102"/>
            </a:xfrm>
            <a:custGeom>
              <a:avLst/>
              <a:gdLst>
                <a:gd name="connsiteX0" fmla="*/ 814677 w 1629354"/>
                <a:gd name="connsiteY0" fmla="*/ 0 h 1629355"/>
                <a:gd name="connsiteX1" fmla="*/ 1629354 w 1629354"/>
                <a:gd name="connsiteY1" fmla="*/ 814678 h 1629355"/>
                <a:gd name="connsiteX2" fmla="*/ 814677 w 1629354"/>
                <a:gd name="connsiteY2" fmla="*/ 1629355 h 1629355"/>
                <a:gd name="connsiteX3" fmla="*/ 0 w 1629354"/>
                <a:gd name="connsiteY3" fmla="*/ 814677 h 1629355"/>
                <a:gd name="connsiteX4" fmla="*/ 814677 w 1629354"/>
                <a:gd name="connsiteY4" fmla="*/ 0 h 16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54" h="1629355">
                  <a:moveTo>
                    <a:pt x="814677" y="0"/>
                  </a:moveTo>
                  <a:lnTo>
                    <a:pt x="1629354" y="814678"/>
                  </a:lnTo>
                  <a:lnTo>
                    <a:pt x="814677" y="1629355"/>
                  </a:lnTo>
                  <a:lnTo>
                    <a:pt x="0" y="814677"/>
                  </a:lnTo>
                  <a:lnTo>
                    <a:pt x="8146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8"/>
            <p:cNvSpPr/>
            <p:nvPr/>
          </p:nvSpPr>
          <p:spPr>
            <a:xfrm>
              <a:off x="3684768" y="3615001"/>
              <a:ext cx="1197138" cy="761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Ассоциация </a:t>
              </a:r>
            </a:p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старших по </a:t>
              </a:r>
            </a:p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домам</a:t>
              </a:r>
              <a:endParaRPr lang="en-US" sz="1400" dirty="0"/>
            </a:p>
          </p:txBody>
        </p:sp>
      </p:grpSp>
      <p:pic>
        <p:nvPicPr>
          <p:cNvPr id="50" name="Picture 8" descr="C:\Users\Сергей\Desktop\20 апреля\НИ объемная эмблем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03" t="29911" r="29653" b="32134"/>
          <a:stretch/>
        </p:blipFill>
        <p:spPr bwMode="auto">
          <a:xfrm>
            <a:off x="1608450" y="1323291"/>
            <a:ext cx="2531502" cy="24064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15"/>
          <p:cNvSpPr/>
          <p:nvPr/>
        </p:nvSpPr>
        <p:spPr>
          <a:xfrm>
            <a:off x="3995936" y="1484784"/>
            <a:ext cx="4680520" cy="2448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27432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Выпускники «Народного института» являются членами 12 городских и областных общественных комиссий </a:t>
            </a:r>
            <a:endParaRPr lang="ru-RU" dirty="0" smtClean="0">
              <a:solidFill>
                <a:srgbClr val="00B0F0"/>
              </a:solidFill>
            </a:endParaRP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Функционирует общественная приемная по вопросам ЖКХ на базе университета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Реализован эффективный механизм обратной связи с населением региона</a:t>
            </a:r>
            <a:endParaRPr lang="ru-RU" dirty="0" smtClean="0">
              <a:solidFill>
                <a:srgbClr val="00B0F0"/>
              </a:solidFill>
            </a:endParaRPr>
          </a:p>
        </p:txBody>
      </p:sp>
      <p:pic>
        <p:nvPicPr>
          <p:cNvPr id="52" name="Picture 2" descr="C:\Users\Сергей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851680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Сергей\Desktop\ПАСПОРТИЗАЦИЯ\фото\ЖКХ\DSC_02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39" r="11685"/>
          <a:stretch/>
        </p:blipFill>
        <p:spPr bwMode="auto">
          <a:xfrm>
            <a:off x="467544" y="5589240"/>
            <a:ext cx="1584176" cy="1095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u00226\Desktop\НАРОДНЫЙ ИНСТИТУТ\ФОТО строительный форум 2016\ЖКХ 23.11.16\DSC_12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5517232"/>
            <a:ext cx="1801852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00226\Desktop\НАРОДНЫЙ ИНСТИТУТ\ФОТО строительный форум 2016\IMG_56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221088"/>
            <a:ext cx="1979712" cy="1319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00226\Desktop\НАРОДНЫЙ ИНСТИТУТ\ФОТО строительный форум 2016\ЖКХ 23.11.16\DSC_12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5589240"/>
            <a:ext cx="1728192" cy="114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2" descr="H:\ВГАСУ\ВГАСУ\буклет\2017\img_3341-_1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293096"/>
            <a:ext cx="1656184" cy="1237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3" descr="H:\ВГАСУ\ВГАСУ\буклет\2017\news_nid77563_94179-_1_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5589240"/>
            <a:ext cx="1840235" cy="1150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1" descr="C:\Users\USER\Desktop\DSCN399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4221088"/>
            <a:ext cx="1170752" cy="132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28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00226\Desktop\2018\Плакат\Фото 4\фото 4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581128"/>
            <a:ext cx="1357952" cy="95959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364088" y="1772816"/>
            <a:ext cx="3435964" cy="4182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365760" rIns="274320" rtlCol="0" anchor="ctr"/>
          <a:lstStyle/>
          <a:p>
            <a:pPr algn="ctr">
              <a:spcBef>
                <a:spcPts val="1000"/>
              </a:spcBef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Народный институт это системная основа реализации социальных  и образовательных сервисов для населения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8892480" y="1052736"/>
            <a:ext cx="48817" cy="5472608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1700808"/>
            <a:ext cx="7425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en-US" sz="1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8384" y="5013176"/>
            <a:ext cx="7425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US" sz="1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0" y="0"/>
            <a:ext cx="9144000" cy="905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Народный институт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ПРОСВЕТИТЕЛЬСКИЙ ЦЕНТР РЕГИОНА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" name="Picture 8" descr="C:\Users\Сергей\Desktop\20 апреля\НИ объемная эмблем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03" t="29911" r="29653" b="32134"/>
          <a:stretch/>
        </p:blipFill>
        <p:spPr bwMode="auto">
          <a:xfrm>
            <a:off x="1475656" y="1988840"/>
            <a:ext cx="2700300" cy="2498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15"/>
          <p:cNvSpPr/>
          <p:nvPr/>
        </p:nvSpPr>
        <p:spPr>
          <a:xfrm>
            <a:off x="5364088" y="5949280"/>
            <a:ext cx="3456384" cy="404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2743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Ректор </a:t>
            </a: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ВГТУ - 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С.А. Колодяжный</a:t>
            </a:r>
          </a:p>
        </p:txBody>
      </p:sp>
      <p:sp>
        <p:nvSpPr>
          <p:cNvPr id="50" name="Slide Number Placeholder 3"/>
          <p:cNvSpPr txBox="1">
            <a:spLocks/>
          </p:cNvSpPr>
          <p:nvPr/>
        </p:nvSpPr>
        <p:spPr>
          <a:xfrm>
            <a:off x="107504" y="6309320"/>
            <a:ext cx="2520280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www.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народный-институт.рф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6" name="Picture 2" descr="C:\Users\u00226\Desktop\2018\Плакат\Фото 4\фото 4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509120"/>
            <a:ext cx="1283592" cy="537439"/>
          </a:xfrm>
          <a:prstGeom prst="rect">
            <a:avLst/>
          </a:prstGeom>
          <a:noFill/>
        </p:spPr>
      </p:pic>
      <p:pic>
        <p:nvPicPr>
          <p:cNvPr id="1027" name="Picture 3" descr="C:\Users\u00226\Desktop\2018\Плакат\Фото 4\фото 4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6165304"/>
            <a:ext cx="2231912" cy="562702"/>
          </a:xfrm>
          <a:prstGeom prst="rect">
            <a:avLst/>
          </a:prstGeom>
          <a:noFill/>
        </p:spPr>
      </p:pic>
      <p:pic>
        <p:nvPicPr>
          <p:cNvPr id="1028" name="Picture 4" descr="C:\Users\u00226\Desktop\2018\Плакат\Фото 4\фото 4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365104"/>
            <a:ext cx="1754512" cy="426197"/>
          </a:xfrm>
          <a:prstGeom prst="rect">
            <a:avLst/>
          </a:prstGeom>
          <a:noFill/>
        </p:spPr>
      </p:pic>
      <p:pic>
        <p:nvPicPr>
          <p:cNvPr id="1031" name="Picture 7" descr="C:\Users\u00226\Desktop\2018\Плакат\Фото 4\фото 4-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645024"/>
            <a:ext cx="1115616" cy="557808"/>
          </a:xfrm>
          <a:prstGeom prst="rect">
            <a:avLst/>
          </a:prstGeom>
          <a:noFill/>
        </p:spPr>
      </p:pic>
      <p:pic>
        <p:nvPicPr>
          <p:cNvPr id="1032" name="Picture 8" descr="C:\Users\u00226\Desktop\2018\Плакат\Фото 4\фото 4-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1124744"/>
            <a:ext cx="1944216" cy="967366"/>
          </a:xfrm>
          <a:prstGeom prst="rect">
            <a:avLst/>
          </a:prstGeom>
          <a:noFill/>
        </p:spPr>
      </p:pic>
      <p:pic>
        <p:nvPicPr>
          <p:cNvPr id="1033" name="Picture 9" descr="C:\Users\u00226\Desktop\2018\Плакат\Фото 4\фото 4-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5373216"/>
            <a:ext cx="2465134" cy="792088"/>
          </a:xfrm>
          <a:prstGeom prst="rect">
            <a:avLst/>
          </a:prstGeom>
          <a:noFill/>
        </p:spPr>
      </p:pic>
      <p:pic>
        <p:nvPicPr>
          <p:cNvPr id="1034" name="Picture 10" descr="C:\Users\u00226\Desktop\2018\Плакат\Фото 4\фото 4-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1340768"/>
            <a:ext cx="1224136" cy="1122967"/>
          </a:xfrm>
          <a:prstGeom prst="rect">
            <a:avLst/>
          </a:prstGeom>
          <a:noFill/>
        </p:spPr>
      </p:pic>
      <p:pic>
        <p:nvPicPr>
          <p:cNvPr id="1035" name="Picture 11" descr="C:\Users\u00226\Desktop\2018\Плакат\Фото 4\фото 4-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1158047"/>
            <a:ext cx="1584176" cy="937304"/>
          </a:xfrm>
          <a:prstGeom prst="rect">
            <a:avLst/>
          </a:prstGeom>
          <a:noFill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708920"/>
            <a:ext cx="736408" cy="7653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3635896" y="4869160"/>
            <a:ext cx="1413352" cy="1191548"/>
          </a:xfrm>
          <a:prstGeom prst="rect">
            <a:avLst/>
          </a:prstGeom>
        </p:spPr>
      </p:pic>
      <p:pic>
        <p:nvPicPr>
          <p:cNvPr id="33" name="Picture 2" descr="C:\Users\u00226\Pictures\Департамент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39952" y="2564904"/>
            <a:ext cx="845253" cy="1340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3635896" y="206084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Департамент </a:t>
            </a:r>
            <a:r>
              <a:rPr lang="ru-RU" sz="1000" b="1" dirty="0" err="1" smtClean="0"/>
              <a:t>ЖКХиЭ</a:t>
            </a:r>
            <a:endParaRPr lang="ru-RU" sz="1000" b="1" dirty="0" smtClean="0"/>
          </a:p>
          <a:p>
            <a:pPr algn="ctr"/>
            <a:r>
              <a:rPr lang="ru-RU" sz="1000" b="1" dirty="0" smtClean="0"/>
              <a:t>Воронежской области</a:t>
            </a:r>
            <a:endParaRPr lang="en-US" sz="1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8398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C:\Users\u00226\Desktop\НАРОДНЫЙ ИНСТИТУТ\для листовок Управдом\эмблема ВОУ.png"/>
          <p:cNvPicPr>
            <a:picLocks noChangeAspect="1" noChangeArrowheads="1"/>
          </p:cNvPicPr>
          <p:nvPr/>
        </p:nvPicPr>
        <p:blipFill>
          <a:blip r:embed="rId3" cstate="print"/>
          <a:srcRect l="26060" t="26060" r="28580" b="28580"/>
          <a:stretch>
            <a:fillRect/>
          </a:stretch>
        </p:blipFill>
        <p:spPr bwMode="auto">
          <a:xfrm>
            <a:off x="1691680" y="188640"/>
            <a:ext cx="2160240" cy="2160240"/>
          </a:xfrm>
          <a:prstGeom prst="rect">
            <a:avLst/>
          </a:prstGeom>
          <a:noFill/>
        </p:spPr>
      </p:pic>
      <p:sp>
        <p:nvSpPr>
          <p:cNvPr id="67" name="Прямоугольник 66"/>
          <p:cNvSpPr/>
          <p:nvPr/>
        </p:nvSpPr>
        <p:spPr>
          <a:xfrm>
            <a:off x="1403648" y="3068960"/>
            <a:ext cx="6552728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en-US" sz="4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6" name="Picture 8" descr="C:\Users\Сергей\Desktop\20 апреля\НИ объемная эмблем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03" t="29911" r="29653" b="32134"/>
          <a:stretch/>
        </p:blipFill>
        <p:spPr bwMode="auto">
          <a:xfrm>
            <a:off x="4698430" y="188640"/>
            <a:ext cx="2325581" cy="22107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0" y="0"/>
            <a:ext cx="1475656" cy="512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cap="small" dirty="0"/>
          </a:p>
          <a:p>
            <a:pPr algn="ctr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cap="small" dirty="0" smtClean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79512" y="6165304"/>
            <a:ext cx="1475656" cy="512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cap="small" dirty="0"/>
          </a:p>
          <a:p>
            <a:pPr algn="ctr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cap="small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877272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cap="small" dirty="0" smtClean="0">
                <a:solidFill>
                  <a:schemeClr val="tx1"/>
                </a:solidFill>
                <a:cs typeface="Arial" pitchFamily="34" charset="0"/>
              </a:rPr>
              <a:t>394006, г. Воронеж, ул. 20-летия Октября, 84, а. 1328А</a:t>
            </a:r>
            <a:endParaRPr lang="ru-RU" sz="1600" cap="small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9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378</Words>
  <Application>Microsoft Office PowerPoint</Application>
  <PresentationFormat>Экран (4:3)</PresentationFormat>
  <Paragraphs>134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Народный институт КАК ПРОСВЕТИТЕЛЬСКИЙ ЦЕНТР РЕГИОНА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Народный институт КАК ПРОСВЕТИТЕЛЬСКИЙ ЦЕНТР РЕГИОНА</dc:title>
  <dc:creator>u00226</dc:creator>
  <cp:lastModifiedBy>u00226</cp:lastModifiedBy>
  <cp:revision>156</cp:revision>
  <dcterms:created xsi:type="dcterms:W3CDTF">2017-11-16T10:02:21Z</dcterms:created>
  <dcterms:modified xsi:type="dcterms:W3CDTF">2017-12-12T12:58:29Z</dcterms:modified>
</cp:coreProperties>
</file>